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2" r:id="rId24"/>
    <p:sldId id="283" r:id="rId25"/>
    <p:sldId id="284" r:id="rId26"/>
    <p:sldId id="280" r:id="rId27"/>
    <p:sldId id="293" r:id="rId28"/>
    <p:sldId id="294" r:id="rId29"/>
    <p:sldId id="288" r:id="rId30"/>
    <p:sldId id="285" r:id="rId31"/>
    <p:sldId id="289" r:id="rId32"/>
    <p:sldId id="286" r:id="rId33"/>
    <p:sldId id="290" r:id="rId34"/>
    <p:sldId id="291" r:id="rId35"/>
    <p:sldId id="2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E6EB"/>
    <a:srgbClr val="E9EAEF"/>
    <a:srgbClr val="8E6E66"/>
    <a:srgbClr val="1C785B"/>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82" autoAdjust="0"/>
    <p:restoredTop sz="94660"/>
  </p:normalViewPr>
  <p:slideViewPr>
    <p:cSldViewPr snapToGrid="0">
      <p:cViewPr varScale="1">
        <p:scale>
          <a:sx n="59" d="100"/>
          <a:sy n="59" d="100"/>
        </p:scale>
        <p:origin x="102" y="10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B47F30-041D-4CAE-859F-D9936B55D57E}" type="doc">
      <dgm:prSet loTypeId="urn:microsoft.com/office/officeart/2005/8/layout/orgChart1" loCatId="hierarchy" qsTypeId="urn:microsoft.com/office/officeart/2005/8/quickstyle/simple5" qsCatId="simple" csTypeId="urn:microsoft.com/office/officeart/2005/8/colors/accent3_1" csCatId="accent3" phldr="1"/>
      <dgm:spPr/>
      <dgm:t>
        <a:bodyPr/>
        <a:lstStyle/>
        <a:p>
          <a:endParaRPr lang="en-US"/>
        </a:p>
      </dgm:t>
    </dgm:pt>
    <dgm:pt modelId="{B47D1C4B-2DB1-418B-8B19-8E38AB97B3B1}">
      <dgm:prSet phldrT="[Text]" custT="1"/>
      <dgm:spPr/>
      <dgm:t>
        <a:bodyPr/>
        <a:lstStyle/>
        <a:p>
          <a:r>
            <a:rPr lang="en-US" sz="1400" b="1" dirty="0" err="1">
              <a:latin typeface="Montserrat" panose="00000500000000000000" pitchFamily="2" charset="0"/>
            </a:rPr>
            <a:t>Bộ</a:t>
          </a:r>
          <a:r>
            <a:rPr lang="en-US" sz="1400" b="1" dirty="0">
              <a:latin typeface="Montserrat" panose="00000500000000000000" pitchFamily="2" charset="0"/>
            </a:rPr>
            <a:t> </a:t>
          </a:r>
          <a:r>
            <a:rPr lang="en-US" sz="1400" b="1" dirty="0" err="1">
              <a:latin typeface="Montserrat" panose="00000500000000000000" pitchFamily="2" charset="0"/>
            </a:rPr>
            <a:t>mỹ</a:t>
          </a:r>
          <a:r>
            <a:rPr lang="en-US" sz="1400" b="1" dirty="0">
              <a:latin typeface="Montserrat" panose="00000500000000000000" pitchFamily="2" charset="0"/>
            </a:rPr>
            <a:t> </a:t>
          </a:r>
          <a:r>
            <a:rPr lang="en-US" sz="1400" b="1" dirty="0" err="1">
              <a:latin typeface="Montserrat" panose="00000500000000000000" pitchFamily="2" charset="0"/>
            </a:rPr>
            <a:t>phẩm</a:t>
          </a:r>
          <a:r>
            <a:rPr lang="en-US" sz="1400" b="1" dirty="0">
              <a:latin typeface="Montserrat" panose="00000500000000000000" pitchFamily="2" charset="0"/>
            </a:rPr>
            <a:t> </a:t>
          </a:r>
          <a:r>
            <a:rPr lang="en-US" sz="1400" b="1" dirty="0" err="1">
              <a:latin typeface="Montserrat" panose="00000500000000000000" pitchFamily="2" charset="0"/>
            </a:rPr>
            <a:t>chăm</a:t>
          </a:r>
          <a:r>
            <a:rPr lang="en-US" sz="1400" b="1" dirty="0">
              <a:latin typeface="Montserrat" panose="00000500000000000000" pitchFamily="2" charset="0"/>
            </a:rPr>
            <a:t> </a:t>
          </a:r>
          <a:r>
            <a:rPr lang="en-US" sz="1400" b="1" dirty="0" err="1">
              <a:latin typeface="Montserrat" panose="00000500000000000000" pitchFamily="2" charset="0"/>
            </a:rPr>
            <a:t>sóc</a:t>
          </a:r>
          <a:r>
            <a:rPr lang="en-US" sz="1400" b="1" dirty="0">
              <a:latin typeface="Montserrat" panose="00000500000000000000" pitchFamily="2" charset="0"/>
            </a:rPr>
            <a:t> da</a:t>
          </a:r>
        </a:p>
      </dgm:t>
    </dgm:pt>
    <dgm:pt modelId="{A3E7E4E0-DE45-4A10-94BA-97F04B07C32C}" type="parTrans" cxnId="{99223321-09E9-466E-96D0-DF5A3D352A74}">
      <dgm:prSet/>
      <dgm:spPr/>
      <dgm:t>
        <a:bodyPr/>
        <a:lstStyle/>
        <a:p>
          <a:endParaRPr lang="en-US" sz="1400" b="1">
            <a:latin typeface="Montserrat" panose="00000500000000000000" pitchFamily="2" charset="0"/>
          </a:endParaRPr>
        </a:p>
      </dgm:t>
    </dgm:pt>
    <dgm:pt modelId="{18E5D6A4-A60B-4131-82BD-02F2300D41F0}" type="sibTrans" cxnId="{99223321-09E9-466E-96D0-DF5A3D352A74}">
      <dgm:prSet/>
      <dgm:spPr/>
      <dgm:t>
        <a:bodyPr/>
        <a:lstStyle/>
        <a:p>
          <a:endParaRPr lang="en-US" sz="1400" b="1">
            <a:latin typeface="Montserrat" panose="00000500000000000000" pitchFamily="2" charset="0"/>
          </a:endParaRPr>
        </a:p>
      </dgm:t>
    </dgm:pt>
    <dgm:pt modelId="{2A24B3D6-AD78-47F6-9C81-8154D81D58EC}">
      <dgm:prSet phldrT="[Text]" custT="1"/>
      <dgm:spPr/>
      <dgm:t>
        <a:bodyPr/>
        <a:lstStyle/>
        <a:p>
          <a:r>
            <a:rPr lang="en-US" sz="1400" b="1" dirty="0" err="1">
              <a:latin typeface="Montserrat" panose="00000500000000000000" pitchFamily="2" charset="0"/>
            </a:rPr>
            <a:t>Sữa</a:t>
          </a:r>
          <a:r>
            <a:rPr lang="en-US" sz="1400" b="1" dirty="0">
              <a:latin typeface="Montserrat" panose="00000500000000000000" pitchFamily="2" charset="0"/>
            </a:rPr>
            <a:t> </a:t>
          </a:r>
          <a:r>
            <a:rPr lang="en-US" sz="1400" b="1" dirty="0" err="1">
              <a:latin typeface="Montserrat" panose="00000500000000000000" pitchFamily="2" charset="0"/>
            </a:rPr>
            <a:t>rửa</a:t>
          </a:r>
          <a:r>
            <a:rPr lang="en-US" sz="1400" b="1" dirty="0">
              <a:latin typeface="Montserrat" panose="00000500000000000000" pitchFamily="2" charset="0"/>
            </a:rPr>
            <a:t> </a:t>
          </a:r>
          <a:r>
            <a:rPr lang="en-US" sz="1400" b="1" dirty="0" err="1">
              <a:latin typeface="Montserrat" panose="00000500000000000000" pitchFamily="2" charset="0"/>
            </a:rPr>
            <a:t>mặt</a:t>
          </a:r>
          <a:endParaRPr lang="en-US" sz="1400" b="1" dirty="0">
            <a:latin typeface="Montserrat" panose="00000500000000000000" pitchFamily="2" charset="0"/>
          </a:endParaRPr>
        </a:p>
      </dgm:t>
    </dgm:pt>
    <dgm:pt modelId="{89DD2D57-E4D7-4D09-A6AD-795558A08279}" type="parTrans" cxnId="{4FD1B8BE-BAF7-4E99-B072-F7D578CA3F1A}">
      <dgm:prSet/>
      <dgm:spPr/>
      <dgm:t>
        <a:bodyPr/>
        <a:lstStyle/>
        <a:p>
          <a:endParaRPr lang="en-US" sz="1400" b="1">
            <a:latin typeface="Montserrat" panose="00000500000000000000" pitchFamily="2" charset="0"/>
          </a:endParaRPr>
        </a:p>
      </dgm:t>
    </dgm:pt>
    <dgm:pt modelId="{944423A7-C8E4-4055-B531-93CEE203D1BC}" type="sibTrans" cxnId="{4FD1B8BE-BAF7-4E99-B072-F7D578CA3F1A}">
      <dgm:prSet/>
      <dgm:spPr/>
      <dgm:t>
        <a:bodyPr/>
        <a:lstStyle/>
        <a:p>
          <a:endParaRPr lang="en-US" sz="1400" b="1">
            <a:latin typeface="Montserrat" panose="00000500000000000000" pitchFamily="2" charset="0"/>
          </a:endParaRPr>
        </a:p>
      </dgm:t>
    </dgm:pt>
    <dgm:pt modelId="{CF87FD6A-C534-418A-AA97-354E3BAB9512}">
      <dgm:prSet phldrT="[Text]" custT="1"/>
      <dgm:spPr/>
      <dgm:t>
        <a:bodyPr/>
        <a:lstStyle/>
        <a:p>
          <a:r>
            <a:rPr lang="en-US" sz="1400" b="1" dirty="0" err="1">
              <a:latin typeface="Montserrat" panose="00000500000000000000" pitchFamily="2" charset="0"/>
            </a:rPr>
            <a:t>Tẩy</a:t>
          </a:r>
          <a:r>
            <a:rPr lang="en-US" sz="1400" b="1" dirty="0">
              <a:latin typeface="Montserrat" panose="00000500000000000000" pitchFamily="2" charset="0"/>
            </a:rPr>
            <a:t> </a:t>
          </a:r>
          <a:r>
            <a:rPr lang="en-US" sz="1400" b="1" dirty="0" err="1">
              <a:latin typeface="Montserrat" panose="00000500000000000000" pitchFamily="2" charset="0"/>
            </a:rPr>
            <a:t>tế</a:t>
          </a:r>
          <a:r>
            <a:rPr lang="en-US" sz="1400" b="1" dirty="0">
              <a:latin typeface="Montserrat" panose="00000500000000000000" pitchFamily="2" charset="0"/>
            </a:rPr>
            <a:t> </a:t>
          </a:r>
          <a:r>
            <a:rPr lang="en-US" sz="1400" b="1" dirty="0" err="1">
              <a:latin typeface="Montserrat" panose="00000500000000000000" pitchFamily="2" charset="0"/>
            </a:rPr>
            <a:t>bào</a:t>
          </a:r>
          <a:r>
            <a:rPr lang="en-US" sz="1400" b="1" dirty="0">
              <a:latin typeface="Montserrat" panose="00000500000000000000" pitchFamily="2" charset="0"/>
            </a:rPr>
            <a:t> </a:t>
          </a:r>
          <a:r>
            <a:rPr lang="en-US" sz="1400" b="1" dirty="0" err="1">
              <a:latin typeface="Montserrat" panose="00000500000000000000" pitchFamily="2" charset="0"/>
            </a:rPr>
            <a:t>chết</a:t>
          </a:r>
          <a:endParaRPr lang="en-US" sz="1400" b="1" dirty="0">
            <a:latin typeface="Montserrat" panose="00000500000000000000" pitchFamily="2" charset="0"/>
          </a:endParaRPr>
        </a:p>
      </dgm:t>
    </dgm:pt>
    <dgm:pt modelId="{14FF06A7-9768-43E1-8EAC-1ADCAFC5D993}" type="parTrans" cxnId="{4159CEF3-5317-42A4-BEBB-60E5BF1A03A5}">
      <dgm:prSet/>
      <dgm:spPr/>
      <dgm:t>
        <a:bodyPr/>
        <a:lstStyle/>
        <a:p>
          <a:endParaRPr lang="en-US" sz="1400" b="1">
            <a:latin typeface="Montserrat" panose="00000500000000000000" pitchFamily="2" charset="0"/>
          </a:endParaRPr>
        </a:p>
      </dgm:t>
    </dgm:pt>
    <dgm:pt modelId="{A5304305-DCB9-419C-8097-1508B4B1D556}" type="sibTrans" cxnId="{4159CEF3-5317-42A4-BEBB-60E5BF1A03A5}">
      <dgm:prSet/>
      <dgm:spPr/>
      <dgm:t>
        <a:bodyPr/>
        <a:lstStyle/>
        <a:p>
          <a:endParaRPr lang="en-US" sz="1400" b="1">
            <a:latin typeface="Montserrat" panose="00000500000000000000" pitchFamily="2" charset="0"/>
          </a:endParaRPr>
        </a:p>
      </dgm:t>
    </dgm:pt>
    <dgm:pt modelId="{396028D3-7EAA-4BED-8B09-7027763AE282}">
      <dgm:prSet phldrT="[Text]" custT="1"/>
      <dgm:spPr/>
      <dgm:t>
        <a:bodyPr/>
        <a:lstStyle/>
        <a:p>
          <a:r>
            <a:rPr lang="en-US" sz="1400" b="1" dirty="0" err="1">
              <a:latin typeface="Montserrat" panose="00000500000000000000" pitchFamily="2" charset="0"/>
            </a:rPr>
            <a:t>Tinh</a:t>
          </a:r>
          <a:r>
            <a:rPr lang="en-US" sz="1400" b="1" dirty="0">
              <a:latin typeface="Montserrat" panose="00000500000000000000" pitchFamily="2" charset="0"/>
            </a:rPr>
            <a:t> </a:t>
          </a:r>
          <a:r>
            <a:rPr lang="en-US" sz="1400" b="1" dirty="0" err="1">
              <a:latin typeface="Montserrat" panose="00000500000000000000" pitchFamily="2" charset="0"/>
            </a:rPr>
            <a:t>chất</a:t>
          </a:r>
          <a:r>
            <a:rPr lang="en-US" sz="1400" b="1" dirty="0">
              <a:latin typeface="Montserrat" panose="00000500000000000000" pitchFamily="2" charset="0"/>
            </a:rPr>
            <a:t> </a:t>
          </a:r>
          <a:r>
            <a:rPr lang="en-US" sz="1400" b="1" dirty="0" err="1">
              <a:latin typeface="Montserrat" panose="00000500000000000000" pitchFamily="2" charset="0"/>
            </a:rPr>
            <a:t>dưỡng</a:t>
          </a:r>
          <a:r>
            <a:rPr lang="en-US" sz="1400" b="1" dirty="0">
              <a:latin typeface="Montserrat" panose="00000500000000000000" pitchFamily="2" charset="0"/>
            </a:rPr>
            <a:t> da</a:t>
          </a:r>
        </a:p>
      </dgm:t>
    </dgm:pt>
    <dgm:pt modelId="{8100276C-E60A-4F68-9592-1148608285C3}" type="parTrans" cxnId="{7D363299-28D8-4B27-945F-D473A6538BDC}">
      <dgm:prSet/>
      <dgm:spPr/>
      <dgm:t>
        <a:bodyPr/>
        <a:lstStyle/>
        <a:p>
          <a:endParaRPr lang="en-US" sz="1400" b="1">
            <a:latin typeface="Montserrat" panose="00000500000000000000" pitchFamily="2" charset="0"/>
          </a:endParaRPr>
        </a:p>
      </dgm:t>
    </dgm:pt>
    <dgm:pt modelId="{DAE93C31-8CFE-4FC5-81EE-58AD88EEF310}" type="sibTrans" cxnId="{7D363299-28D8-4B27-945F-D473A6538BDC}">
      <dgm:prSet/>
      <dgm:spPr/>
      <dgm:t>
        <a:bodyPr/>
        <a:lstStyle/>
        <a:p>
          <a:endParaRPr lang="en-US" sz="1400" b="1">
            <a:latin typeface="Montserrat" panose="00000500000000000000" pitchFamily="2" charset="0"/>
          </a:endParaRPr>
        </a:p>
      </dgm:t>
    </dgm:pt>
    <dgm:pt modelId="{B53F43C5-25ED-421C-B8DA-31DA487CDB38}">
      <dgm:prSet custT="1"/>
      <dgm:spPr/>
      <dgm:t>
        <a:bodyPr/>
        <a:lstStyle/>
        <a:p>
          <a:r>
            <a:rPr lang="en-US" sz="1400" b="1" dirty="0" err="1">
              <a:latin typeface="Montserrat" panose="00000500000000000000" pitchFamily="2" charset="0"/>
            </a:rPr>
            <a:t>Chống</a:t>
          </a:r>
          <a:r>
            <a:rPr lang="en-US" sz="1400" b="1" dirty="0">
              <a:latin typeface="Montserrat" panose="00000500000000000000" pitchFamily="2" charset="0"/>
            </a:rPr>
            <a:t> </a:t>
          </a:r>
          <a:r>
            <a:rPr lang="en-US" sz="1400" b="1" dirty="0" err="1">
              <a:latin typeface="Montserrat" panose="00000500000000000000" pitchFamily="2" charset="0"/>
            </a:rPr>
            <a:t>nắng</a:t>
          </a:r>
          <a:endParaRPr lang="en-US" sz="1400" b="1" dirty="0">
            <a:latin typeface="Montserrat" panose="00000500000000000000" pitchFamily="2" charset="0"/>
          </a:endParaRPr>
        </a:p>
      </dgm:t>
    </dgm:pt>
    <dgm:pt modelId="{48889DBC-DCB9-4655-956F-31F3BF4B2A92}" type="parTrans" cxnId="{E14DF5B2-1AA8-481C-9D8D-4F11CEE2F547}">
      <dgm:prSet/>
      <dgm:spPr/>
      <dgm:t>
        <a:bodyPr/>
        <a:lstStyle/>
        <a:p>
          <a:endParaRPr lang="en-US" sz="1400" b="1">
            <a:latin typeface="Montserrat" panose="00000500000000000000" pitchFamily="2" charset="0"/>
          </a:endParaRPr>
        </a:p>
      </dgm:t>
    </dgm:pt>
    <dgm:pt modelId="{8D5CA36C-D30A-4F86-B43A-F08B74791BF1}" type="sibTrans" cxnId="{E14DF5B2-1AA8-481C-9D8D-4F11CEE2F547}">
      <dgm:prSet/>
      <dgm:spPr/>
      <dgm:t>
        <a:bodyPr/>
        <a:lstStyle/>
        <a:p>
          <a:endParaRPr lang="en-US" sz="1400" b="1">
            <a:latin typeface="Montserrat" panose="00000500000000000000" pitchFamily="2" charset="0"/>
          </a:endParaRPr>
        </a:p>
      </dgm:t>
    </dgm:pt>
    <dgm:pt modelId="{1AEAB3FF-E240-4947-A8D5-65F4109E7436}">
      <dgm:prSet custT="1"/>
      <dgm:spPr/>
      <dgm:t>
        <a:bodyPr/>
        <a:lstStyle/>
        <a:p>
          <a:r>
            <a:rPr lang="en-US" sz="1400" b="1" dirty="0" err="1">
              <a:latin typeface="Montserrat" panose="00000500000000000000" pitchFamily="2" charset="0"/>
            </a:rPr>
            <a:t>Mặt</a:t>
          </a:r>
          <a:r>
            <a:rPr lang="en-US" sz="1400" b="1" dirty="0">
              <a:latin typeface="Montserrat" panose="00000500000000000000" pitchFamily="2" charset="0"/>
            </a:rPr>
            <a:t> </a:t>
          </a:r>
          <a:r>
            <a:rPr lang="en-US" sz="1400" b="1" dirty="0" err="1">
              <a:latin typeface="Montserrat" panose="00000500000000000000" pitchFamily="2" charset="0"/>
            </a:rPr>
            <a:t>nạ</a:t>
          </a:r>
          <a:r>
            <a:rPr lang="en-US" sz="1400" b="1" dirty="0">
              <a:latin typeface="Montserrat" panose="00000500000000000000" pitchFamily="2" charset="0"/>
            </a:rPr>
            <a:t> </a:t>
          </a:r>
          <a:r>
            <a:rPr lang="en-US" sz="1400" b="1" dirty="0" err="1">
              <a:latin typeface="Montserrat" panose="00000500000000000000" pitchFamily="2" charset="0"/>
            </a:rPr>
            <a:t>cấp</a:t>
          </a:r>
          <a:r>
            <a:rPr lang="en-US" sz="1400" b="1" dirty="0">
              <a:latin typeface="Montserrat" panose="00000500000000000000" pitchFamily="2" charset="0"/>
            </a:rPr>
            <a:t> </a:t>
          </a:r>
          <a:r>
            <a:rPr lang="en-US" sz="1400" b="1" dirty="0" err="1">
              <a:latin typeface="Montserrat" panose="00000500000000000000" pitchFamily="2" charset="0"/>
            </a:rPr>
            <a:t>ẩm</a:t>
          </a:r>
          <a:endParaRPr lang="en-US" sz="1400" b="1" dirty="0">
            <a:latin typeface="Montserrat" panose="00000500000000000000" pitchFamily="2" charset="0"/>
          </a:endParaRPr>
        </a:p>
      </dgm:t>
    </dgm:pt>
    <dgm:pt modelId="{D461C74F-4E3E-4C33-8E6E-4F0E1D4148AA}" type="sibTrans" cxnId="{39379B8D-A66C-4222-B8DF-8D22B2F6DF5B}">
      <dgm:prSet/>
      <dgm:spPr/>
      <dgm:t>
        <a:bodyPr/>
        <a:lstStyle/>
        <a:p>
          <a:endParaRPr lang="en-US" sz="1400" b="1">
            <a:latin typeface="Montserrat" panose="00000500000000000000" pitchFamily="2" charset="0"/>
          </a:endParaRPr>
        </a:p>
      </dgm:t>
    </dgm:pt>
    <dgm:pt modelId="{75C06134-8ACF-43D7-9BA3-EAA0B5311110}" type="parTrans" cxnId="{39379B8D-A66C-4222-B8DF-8D22B2F6DF5B}">
      <dgm:prSet/>
      <dgm:spPr/>
      <dgm:t>
        <a:bodyPr/>
        <a:lstStyle/>
        <a:p>
          <a:endParaRPr lang="en-US" sz="1400" b="1">
            <a:latin typeface="Montserrat" panose="00000500000000000000" pitchFamily="2" charset="0"/>
          </a:endParaRPr>
        </a:p>
      </dgm:t>
    </dgm:pt>
    <dgm:pt modelId="{2F4947C9-DF33-49EB-86B9-F031E22C763D}" type="pres">
      <dgm:prSet presAssocID="{A0B47F30-041D-4CAE-859F-D9936B55D57E}" presName="hierChild1" presStyleCnt="0">
        <dgm:presLayoutVars>
          <dgm:orgChart val="1"/>
          <dgm:chPref val="1"/>
          <dgm:dir/>
          <dgm:animOne val="branch"/>
          <dgm:animLvl val="lvl"/>
          <dgm:resizeHandles/>
        </dgm:presLayoutVars>
      </dgm:prSet>
      <dgm:spPr/>
    </dgm:pt>
    <dgm:pt modelId="{CB0FA284-EE20-40BC-9B36-4C388C5840C7}" type="pres">
      <dgm:prSet presAssocID="{B47D1C4B-2DB1-418B-8B19-8E38AB97B3B1}" presName="hierRoot1" presStyleCnt="0">
        <dgm:presLayoutVars>
          <dgm:hierBranch val="init"/>
        </dgm:presLayoutVars>
      </dgm:prSet>
      <dgm:spPr/>
    </dgm:pt>
    <dgm:pt modelId="{D0CFE1DE-90B7-45EA-8F6C-313E1981E329}" type="pres">
      <dgm:prSet presAssocID="{B47D1C4B-2DB1-418B-8B19-8E38AB97B3B1}" presName="rootComposite1" presStyleCnt="0"/>
      <dgm:spPr/>
    </dgm:pt>
    <dgm:pt modelId="{25373C2D-B4BC-4461-B170-8259BAC7C026}" type="pres">
      <dgm:prSet presAssocID="{B47D1C4B-2DB1-418B-8B19-8E38AB97B3B1}" presName="rootText1" presStyleLbl="node0" presStyleIdx="0" presStyleCnt="1" custScaleX="132750" custLinFactNeighborX="0" custLinFactNeighborY="-309">
        <dgm:presLayoutVars>
          <dgm:chPref val="3"/>
        </dgm:presLayoutVars>
      </dgm:prSet>
      <dgm:spPr/>
    </dgm:pt>
    <dgm:pt modelId="{4E8D3439-D6BE-4D3E-947B-0997AAE36D98}" type="pres">
      <dgm:prSet presAssocID="{B47D1C4B-2DB1-418B-8B19-8E38AB97B3B1}" presName="rootConnector1" presStyleLbl="node1" presStyleIdx="0" presStyleCnt="0"/>
      <dgm:spPr/>
    </dgm:pt>
    <dgm:pt modelId="{71E3254C-D6E4-47B1-9294-CA5DBFB3C195}" type="pres">
      <dgm:prSet presAssocID="{B47D1C4B-2DB1-418B-8B19-8E38AB97B3B1}" presName="hierChild2" presStyleCnt="0"/>
      <dgm:spPr/>
    </dgm:pt>
    <dgm:pt modelId="{2C9B5E7E-6793-4698-B7BF-953885183EE9}" type="pres">
      <dgm:prSet presAssocID="{89DD2D57-E4D7-4D09-A6AD-795558A08279}" presName="Name37" presStyleLbl="parChTrans1D2" presStyleIdx="0" presStyleCnt="5"/>
      <dgm:spPr/>
    </dgm:pt>
    <dgm:pt modelId="{AA039306-DB17-49EB-A096-CAB7B8CE4086}" type="pres">
      <dgm:prSet presAssocID="{2A24B3D6-AD78-47F6-9C81-8154D81D58EC}" presName="hierRoot2" presStyleCnt="0">
        <dgm:presLayoutVars>
          <dgm:hierBranch val="init"/>
        </dgm:presLayoutVars>
      </dgm:prSet>
      <dgm:spPr/>
    </dgm:pt>
    <dgm:pt modelId="{0DA1E66F-12CC-489A-87D0-1028FD9ACB23}" type="pres">
      <dgm:prSet presAssocID="{2A24B3D6-AD78-47F6-9C81-8154D81D58EC}" presName="rootComposite" presStyleCnt="0"/>
      <dgm:spPr/>
    </dgm:pt>
    <dgm:pt modelId="{C4EB2C30-39A5-48C5-8544-DD64B96CA941}" type="pres">
      <dgm:prSet presAssocID="{2A24B3D6-AD78-47F6-9C81-8154D81D58EC}" presName="rootText" presStyleLbl="node2" presStyleIdx="0" presStyleCnt="5">
        <dgm:presLayoutVars>
          <dgm:chPref val="3"/>
        </dgm:presLayoutVars>
      </dgm:prSet>
      <dgm:spPr/>
    </dgm:pt>
    <dgm:pt modelId="{54DF607A-915B-48F9-B2D5-2AA39A856AE3}" type="pres">
      <dgm:prSet presAssocID="{2A24B3D6-AD78-47F6-9C81-8154D81D58EC}" presName="rootConnector" presStyleLbl="node2" presStyleIdx="0" presStyleCnt="5"/>
      <dgm:spPr/>
    </dgm:pt>
    <dgm:pt modelId="{EC811E1F-7B82-41AE-8B9E-2C59E8AA641D}" type="pres">
      <dgm:prSet presAssocID="{2A24B3D6-AD78-47F6-9C81-8154D81D58EC}" presName="hierChild4" presStyleCnt="0"/>
      <dgm:spPr/>
    </dgm:pt>
    <dgm:pt modelId="{3048F7CC-F2EC-4E1B-972D-E9CA95C189B8}" type="pres">
      <dgm:prSet presAssocID="{2A24B3D6-AD78-47F6-9C81-8154D81D58EC}" presName="hierChild5" presStyleCnt="0"/>
      <dgm:spPr/>
    </dgm:pt>
    <dgm:pt modelId="{C011A599-24C7-4D6E-B76A-EF0BD1BA6DFC}" type="pres">
      <dgm:prSet presAssocID="{14FF06A7-9768-43E1-8EAC-1ADCAFC5D993}" presName="Name37" presStyleLbl="parChTrans1D2" presStyleIdx="1" presStyleCnt="5"/>
      <dgm:spPr/>
    </dgm:pt>
    <dgm:pt modelId="{8D5808EC-1AAC-42BB-8013-3C070E1C3AEA}" type="pres">
      <dgm:prSet presAssocID="{CF87FD6A-C534-418A-AA97-354E3BAB9512}" presName="hierRoot2" presStyleCnt="0">
        <dgm:presLayoutVars>
          <dgm:hierBranch val="init"/>
        </dgm:presLayoutVars>
      </dgm:prSet>
      <dgm:spPr/>
    </dgm:pt>
    <dgm:pt modelId="{27C2015F-0D33-4F6B-AC46-3AB1896E5203}" type="pres">
      <dgm:prSet presAssocID="{CF87FD6A-C534-418A-AA97-354E3BAB9512}" presName="rootComposite" presStyleCnt="0"/>
      <dgm:spPr/>
    </dgm:pt>
    <dgm:pt modelId="{683E8288-811F-4674-A4C1-B138E6ECC8D7}" type="pres">
      <dgm:prSet presAssocID="{CF87FD6A-C534-418A-AA97-354E3BAB9512}" presName="rootText" presStyleLbl="node2" presStyleIdx="1" presStyleCnt="5">
        <dgm:presLayoutVars>
          <dgm:chPref val="3"/>
        </dgm:presLayoutVars>
      </dgm:prSet>
      <dgm:spPr/>
    </dgm:pt>
    <dgm:pt modelId="{29DD2207-9B3D-4022-9CB0-24A06AB88047}" type="pres">
      <dgm:prSet presAssocID="{CF87FD6A-C534-418A-AA97-354E3BAB9512}" presName="rootConnector" presStyleLbl="node2" presStyleIdx="1" presStyleCnt="5"/>
      <dgm:spPr/>
    </dgm:pt>
    <dgm:pt modelId="{E3620404-840C-42F7-B8D1-04603863D47B}" type="pres">
      <dgm:prSet presAssocID="{CF87FD6A-C534-418A-AA97-354E3BAB9512}" presName="hierChild4" presStyleCnt="0"/>
      <dgm:spPr/>
    </dgm:pt>
    <dgm:pt modelId="{BC80FE40-FF10-4131-AB1A-23DC381FB71C}" type="pres">
      <dgm:prSet presAssocID="{CF87FD6A-C534-418A-AA97-354E3BAB9512}" presName="hierChild5" presStyleCnt="0"/>
      <dgm:spPr/>
    </dgm:pt>
    <dgm:pt modelId="{F938DD1B-011D-4E85-BFDA-E28429C84629}" type="pres">
      <dgm:prSet presAssocID="{8100276C-E60A-4F68-9592-1148608285C3}" presName="Name37" presStyleLbl="parChTrans1D2" presStyleIdx="2" presStyleCnt="5"/>
      <dgm:spPr/>
    </dgm:pt>
    <dgm:pt modelId="{E85D2E73-2BCF-4EF4-ACAD-F324A0F58899}" type="pres">
      <dgm:prSet presAssocID="{396028D3-7EAA-4BED-8B09-7027763AE282}" presName="hierRoot2" presStyleCnt="0">
        <dgm:presLayoutVars>
          <dgm:hierBranch val="init"/>
        </dgm:presLayoutVars>
      </dgm:prSet>
      <dgm:spPr/>
    </dgm:pt>
    <dgm:pt modelId="{2C6380FB-B548-4DFE-9F03-0187415CB34B}" type="pres">
      <dgm:prSet presAssocID="{396028D3-7EAA-4BED-8B09-7027763AE282}" presName="rootComposite" presStyleCnt="0"/>
      <dgm:spPr/>
    </dgm:pt>
    <dgm:pt modelId="{BDB12AFF-C4C6-4F2B-8D33-BD7BB991C3B6}" type="pres">
      <dgm:prSet presAssocID="{396028D3-7EAA-4BED-8B09-7027763AE282}" presName="rootText" presStyleLbl="node2" presStyleIdx="2" presStyleCnt="5">
        <dgm:presLayoutVars>
          <dgm:chPref val="3"/>
        </dgm:presLayoutVars>
      </dgm:prSet>
      <dgm:spPr/>
    </dgm:pt>
    <dgm:pt modelId="{5010A333-4FB9-417B-9205-1AAAB8583CBA}" type="pres">
      <dgm:prSet presAssocID="{396028D3-7EAA-4BED-8B09-7027763AE282}" presName="rootConnector" presStyleLbl="node2" presStyleIdx="2" presStyleCnt="5"/>
      <dgm:spPr/>
    </dgm:pt>
    <dgm:pt modelId="{CD93ADF6-5BFB-463D-88ED-67F534D1868A}" type="pres">
      <dgm:prSet presAssocID="{396028D3-7EAA-4BED-8B09-7027763AE282}" presName="hierChild4" presStyleCnt="0"/>
      <dgm:spPr/>
    </dgm:pt>
    <dgm:pt modelId="{4A1DF7CC-4E78-488C-9A7B-2A529CD37F52}" type="pres">
      <dgm:prSet presAssocID="{396028D3-7EAA-4BED-8B09-7027763AE282}" presName="hierChild5" presStyleCnt="0"/>
      <dgm:spPr/>
    </dgm:pt>
    <dgm:pt modelId="{384698B9-0E06-4AA4-9287-2A91D4195C75}" type="pres">
      <dgm:prSet presAssocID="{75C06134-8ACF-43D7-9BA3-EAA0B5311110}" presName="Name37" presStyleLbl="parChTrans1D2" presStyleIdx="3" presStyleCnt="5"/>
      <dgm:spPr/>
    </dgm:pt>
    <dgm:pt modelId="{FE4B7944-F41A-440A-905A-40CD3C376A1A}" type="pres">
      <dgm:prSet presAssocID="{1AEAB3FF-E240-4947-A8D5-65F4109E7436}" presName="hierRoot2" presStyleCnt="0">
        <dgm:presLayoutVars>
          <dgm:hierBranch val="init"/>
        </dgm:presLayoutVars>
      </dgm:prSet>
      <dgm:spPr/>
    </dgm:pt>
    <dgm:pt modelId="{EAE16C0C-A4CE-4A59-965D-7C11E80B7789}" type="pres">
      <dgm:prSet presAssocID="{1AEAB3FF-E240-4947-A8D5-65F4109E7436}" presName="rootComposite" presStyleCnt="0"/>
      <dgm:spPr/>
    </dgm:pt>
    <dgm:pt modelId="{88807BE3-00A1-4E6C-BD26-19C5263A35C8}" type="pres">
      <dgm:prSet presAssocID="{1AEAB3FF-E240-4947-A8D5-65F4109E7436}" presName="rootText" presStyleLbl="node2" presStyleIdx="3" presStyleCnt="5">
        <dgm:presLayoutVars>
          <dgm:chPref val="3"/>
        </dgm:presLayoutVars>
      </dgm:prSet>
      <dgm:spPr/>
    </dgm:pt>
    <dgm:pt modelId="{8B86DB44-CDD3-4BA6-B014-1B676950759F}" type="pres">
      <dgm:prSet presAssocID="{1AEAB3FF-E240-4947-A8D5-65F4109E7436}" presName="rootConnector" presStyleLbl="node2" presStyleIdx="3" presStyleCnt="5"/>
      <dgm:spPr/>
    </dgm:pt>
    <dgm:pt modelId="{4EC2F6E0-4BDA-4F34-930A-F77537AE8BF8}" type="pres">
      <dgm:prSet presAssocID="{1AEAB3FF-E240-4947-A8D5-65F4109E7436}" presName="hierChild4" presStyleCnt="0"/>
      <dgm:spPr/>
    </dgm:pt>
    <dgm:pt modelId="{F41AF8ED-46A7-478A-BC36-232125F78220}" type="pres">
      <dgm:prSet presAssocID="{1AEAB3FF-E240-4947-A8D5-65F4109E7436}" presName="hierChild5" presStyleCnt="0"/>
      <dgm:spPr/>
    </dgm:pt>
    <dgm:pt modelId="{B22CB638-2705-42B8-A17B-2F18CEB804F4}" type="pres">
      <dgm:prSet presAssocID="{48889DBC-DCB9-4655-956F-31F3BF4B2A92}" presName="Name37" presStyleLbl="parChTrans1D2" presStyleIdx="4" presStyleCnt="5"/>
      <dgm:spPr/>
    </dgm:pt>
    <dgm:pt modelId="{62579124-42F3-4B60-9F22-772D126BB339}" type="pres">
      <dgm:prSet presAssocID="{B53F43C5-25ED-421C-B8DA-31DA487CDB38}" presName="hierRoot2" presStyleCnt="0">
        <dgm:presLayoutVars>
          <dgm:hierBranch val="init"/>
        </dgm:presLayoutVars>
      </dgm:prSet>
      <dgm:spPr/>
    </dgm:pt>
    <dgm:pt modelId="{1E8D8C5A-FEE9-4570-9530-40BE481DE0BF}" type="pres">
      <dgm:prSet presAssocID="{B53F43C5-25ED-421C-B8DA-31DA487CDB38}" presName="rootComposite" presStyleCnt="0"/>
      <dgm:spPr/>
    </dgm:pt>
    <dgm:pt modelId="{B95A0498-5FC0-4F53-89AD-271AD1F0CF13}" type="pres">
      <dgm:prSet presAssocID="{B53F43C5-25ED-421C-B8DA-31DA487CDB38}" presName="rootText" presStyleLbl="node2" presStyleIdx="4" presStyleCnt="5">
        <dgm:presLayoutVars>
          <dgm:chPref val="3"/>
        </dgm:presLayoutVars>
      </dgm:prSet>
      <dgm:spPr/>
    </dgm:pt>
    <dgm:pt modelId="{53428AB8-3B80-460F-BFE2-1D90C65B5EC6}" type="pres">
      <dgm:prSet presAssocID="{B53F43C5-25ED-421C-B8DA-31DA487CDB38}" presName="rootConnector" presStyleLbl="node2" presStyleIdx="4" presStyleCnt="5"/>
      <dgm:spPr/>
    </dgm:pt>
    <dgm:pt modelId="{C54CF9EB-D58F-40DF-B1F8-CB4AC9983DFC}" type="pres">
      <dgm:prSet presAssocID="{B53F43C5-25ED-421C-B8DA-31DA487CDB38}" presName="hierChild4" presStyleCnt="0"/>
      <dgm:spPr/>
    </dgm:pt>
    <dgm:pt modelId="{95787C91-1092-4873-AEBC-12F0DE6CB61C}" type="pres">
      <dgm:prSet presAssocID="{B53F43C5-25ED-421C-B8DA-31DA487CDB38}" presName="hierChild5" presStyleCnt="0"/>
      <dgm:spPr/>
    </dgm:pt>
    <dgm:pt modelId="{161F4FDA-9F06-4D2F-907D-7848BA5B8604}" type="pres">
      <dgm:prSet presAssocID="{B47D1C4B-2DB1-418B-8B19-8E38AB97B3B1}" presName="hierChild3" presStyleCnt="0"/>
      <dgm:spPr/>
    </dgm:pt>
  </dgm:ptLst>
  <dgm:cxnLst>
    <dgm:cxn modelId="{D4063700-592A-481E-AE97-662BC20E458C}" type="presOf" srcId="{1AEAB3FF-E240-4947-A8D5-65F4109E7436}" destId="{8B86DB44-CDD3-4BA6-B014-1B676950759F}" srcOrd="1" destOrd="0" presId="urn:microsoft.com/office/officeart/2005/8/layout/orgChart1"/>
    <dgm:cxn modelId="{99223321-09E9-466E-96D0-DF5A3D352A74}" srcId="{A0B47F30-041D-4CAE-859F-D9936B55D57E}" destId="{B47D1C4B-2DB1-418B-8B19-8E38AB97B3B1}" srcOrd="0" destOrd="0" parTransId="{A3E7E4E0-DE45-4A10-94BA-97F04B07C32C}" sibTransId="{18E5D6A4-A60B-4131-82BD-02F2300D41F0}"/>
    <dgm:cxn modelId="{715F6D25-980A-494C-A2F6-359135DDCEBC}" type="presOf" srcId="{1AEAB3FF-E240-4947-A8D5-65F4109E7436}" destId="{88807BE3-00A1-4E6C-BD26-19C5263A35C8}" srcOrd="0" destOrd="0" presId="urn:microsoft.com/office/officeart/2005/8/layout/orgChart1"/>
    <dgm:cxn modelId="{FCD3C52A-353B-4FCE-B816-D26FF8808867}" type="presOf" srcId="{14FF06A7-9768-43E1-8EAC-1ADCAFC5D993}" destId="{C011A599-24C7-4D6E-B76A-EF0BD1BA6DFC}" srcOrd="0" destOrd="0" presId="urn:microsoft.com/office/officeart/2005/8/layout/orgChart1"/>
    <dgm:cxn modelId="{99246437-50A9-46BB-ABAB-0B2F56D7292F}" type="presOf" srcId="{A0B47F30-041D-4CAE-859F-D9936B55D57E}" destId="{2F4947C9-DF33-49EB-86B9-F031E22C763D}" srcOrd="0" destOrd="0" presId="urn:microsoft.com/office/officeart/2005/8/layout/orgChart1"/>
    <dgm:cxn modelId="{CC2AF13A-7368-4108-B0FD-CFFACAA533D8}" type="presOf" srcId="{75C06134-8ACF-43D7-9BA3-EAA0B5311110}" destId="{384698B9-0E06-4AA4-9287-2A91D4195C75}" srcOrd="0" destOrd="0" presId="urn:microsoft.com/office/officeart/2005/8/layout/orgChart1"/>
    <dgm:cxn modelId="{71BF6B62-3F6D-4990-A9A6-6371D93FDC12}" type="presOf" srcId="{CF87FD6A-C534-418A-AA97-354E3BAB9512}" destId="{29DD2207-9B3D-4022-9CB0-24A06AB88047}" srcOrd="1" destOrd="0" presId="urn:microsoft.com/office/officeart/2005/8/layout/orgChart1"/>
    <dgm:cxn modelId="{2C57AF4D-727D-4066-A77E-58506EED3DD1}" type="presOf" srcId="{2A24B3D6-AD78-47F6-9C81-8154D81D58EC}" destId="{C4EB2C30-39A5-48C5-8544-DD64B96CA941}" srcOrd="0" destOrd="0" presId="urn:microsoft.com/office/officeart/2005/8/layout/orgChart1"/>
    <dgm:cxn modelId="{4A89F955-7250-467F-ADE3-78FC882F035B}" type="presOf" srcId="{B53F43C5-25ED-421C-B8DA-31DA487CDB38}" destId="{53428AB8-3B80-460F-BFE2-1D90C65B5EC6}" srcOrd="1" destOrd="0" presId="urn:microsoft.com/office/officeart/2005/8/layout/orgChart1"/>
    <dgm:cxn modelId="{FE4EF47B-2C27-462F-8735-B36FA2435C9D}" type="presOf" srcId="{B47D1C4B-2DB1-418B-8B19-8E38AB97B3B1}" destId="{4E8D3439-D6BE-4D3E-947B-0997AAE36D98}" srcOrd="1" destOrd="0" presId="urn:microsoft.com/office/officeart/2005/8/layout/orgChart1"/>
    <dgm:cxn modelId="{39379B8D-A66C-4222-B8DF-8D22B2F6DF5B}" srcId="{B47D1C4B-2DB1-418B-8B19-8E38AB97B3B1}" destId="{1AEAB3FF-E240-4947-A8D5-65F4109E7436}" srcOrd="3" destOrd="0" parTransId="{75C06134-8ACF-43D7-9BA3-EAA0B5311110}" sibTransId="{D461C74F-4E3E-4C33-8E6E-4F0E1D4148AA}"/>
    <dgm:cxn modelId="{7D363299-28D8-4B27-945F-D473A6538BDC}" srcId="{B47D1C4B-2DB1-418B-8B19-8E38AB97B3B1}" destId="{396028D3-7EAA-4BED-8B09-7027763AE282}" srcOrd="2" destOrd="0" parTransId="{8100276C-E60A-4F68-9592-1148608285C3}" sibTransId="{DAE93C31-8CFE-4FC5-81EE-58AD88EEF310}"/>
    <dgm:cxn modelId="{D10504A0-1E01-40F2-B00A-6B5F6F9CBA01}" type="presOf" srcId="{CF87FD6A-C534-418A-AA97-354E3BAB9512}" destId="{683E8288-811F-4674-A4C1-B138E6ECC8D7}" srcOrd="0" destOrd="0" presId="urn:microsoft.com/office/officeart/2005/8/layout/orgChart1"/>
    <dgm:cxn modelId="{890DD3A8-6691-4240-A2E7-968205B08883}" type="presOf" srcId="{2A24B3D6-AD78-47F6-9C81-8154D81D58EC}" destId="{54DF607A-915B-48F9-B2D5-2AA39A856AE3}" srcOrd="1" destOrd="0" presId="urn:microsoft.com/office/officeart/2005/8/layout/orgChart1"/>
    <dgm:cxn modelId="{6B8AE5B1-0011-4A3D-9069-873B1276A6DD}" type="presOf" srcId="{B47D1C4B-2DB1-418B-8B19-8E38AB97B3B1}" destId="{25373C2D-B4BC-4461-B170-8259BAC7C026}" srcOrd="0" destOrd="0" presId="urn:microsoft.com/office/officeart/2005/8/layout/orgChart1"/>
    <dgm:cxn modelId="{E14DF5B2-1AA8-481C-9D8D-4F11CEE2F547}" srcId="{B47D1C4B-2DB1-418B-8B19-8E38AB97B3B1}" destId="{B53F43C5-25ED-421C-B8DA-31DA487CDB38}" srcOrd="4" destOrd="0" parTransId="{48889DBC-DCB9-4655-956F-31F3BF4B2A92}" sibTransId="{8D5CA36C-D30A-4F86-B43A-F08B74791BF1}"/>
    <dgm:cxn modelId="{4FD1B8BE-BAF7-4E99-B072-F7D578CA3F1A}" srcId="{B47D1C4B-2DB1-418B-8B19-8E38AB97B3B1}" destId="{2A24B3D6-AD78-47F6-9C81-8154D81D58EC}" srcOrd="0" destOrd="0" parTransId="{89DD2D57-E4D7-4D09-A6AD-795558A08279}" sibTransId="{944423A7-C8E4-4055-B531-93CEE203D1BC}"/>
    <dgm:cxn modelId="{1C3FD3C9-BE13-4CF0-A094-6534ECCE6E5C}" type="presOf" srcId="{396028D3-7EAA-4BED-8B09-7027763AE282}" destId="{5010A333-4FB9-417B-9205-1AAAB8583CBA}" srcOrd="1" destOrd="0" presId="urn:microsoft.com/office/officeart/2005/8/layout/orgChart1"/>
    <dgm:cxn modelId="{2BE22DD1-A898-45B0-B3FF-9DED27606546}" type="presOf" srcId="{396028D3-7EAA-4BED-8B09-7027763AE282}" destId="{BDB12AFF-C4C6-4F2B-8D33-BD7BB991C3B6}" srcOrd="0" destOrd="0" presId="urn:microsoft.com/office/officeart/2005/8/layout/orgChart1"/>
    <dgm:cxn modelId="{E711B8DC-D6BE-4EA5-B8EA-9A00B6DB04F3}" type="presOf" srcId="{8100276C-E60A-4F68-9592-1148608285C3}" destId="{F938DD1B-011D-4E85-BFDA-E28429C84629}" srcOrd="0" destOrd="0" presId="urn:microsoft.com/office/officeart/2005/8/layout/orgChart1"/>
    <dgm:cxn modelId="{A1FEDFE0-4F33-44A4-A8A9-145B3DF66909}" type="presOf" srcId="{B53F43C5-25ED-421C-B8DA-31DA487CDB38}" destId="{B95A0498-5FC0-4F53-89AD-271AD1F0CF13}" srcOrd="0" destOrd="0" presId="urn:microsoft.com/office/officeart/2005/8/layout/orgChart1"/>
    <dgm:cxn modelId="{C1660DE1-389A-4282-AC42-654305865D44}" type="presOf" srcId="{89DD2D57-E4D7-4D09-A6AD-795558A08279}" destId="{2C9B5E7E-6793-4698-B7BF-953885183EE9}" srcOrd="0" destOrd="0" presId="urn:microsoft.com/office/officeart/2005/8/layout/orgChart1"/>
    <dgm:cxn modelId="{8A90EBE9-1A8D-4590-B196-6C4426B236C9}" type="presOf" srcId="{48889DBC-DCB9-4655-956F-31F3BF4B2A92}" destId="{B22CB638-2705-42B8-A17B-2F18CEB804F4}" srcOrd="0" destOrd="0" presId="urn:microsoft.com/office/officeart/2005/8/layout/orgChart1"/>
    <dgm:cxn modelId="{4159CEF3-5317-42A4-BEBB-60E5BF1A03A5}" srcId="{B47D1C4B-2DB1-418B-8B19-8E38AB97B3B1}" destId="{CF87FD6A-C534-418A-AA97-354E3BAB9512}" srcOrd="1" destOrd="0" parTransId="{14FF06A7-9768-43E1-8EAC-1ADCAFC5D993}" sibTransId="{A5304305-DCB9-419C-8097-1508B4B1D556}"/>
    <dgm:cxn modelId="{8307DC5C-55F3-4616-A8F6-AA097D81621E}" type="presParOf" srcId="{2F4947C9-DF33-49EB-86B9-F031E22C763D}" destId="{CB0FA284-EE20-40BC-9B36-4C388C5840C7}" srcOrd="0" destOrd="0" presId="urn:microsoft.com/office/officeart/2005/8/layout/orgChart1"/>
    <dgm:cxn modelId="{176A7044-19EC-4FC9-9883-6659EEAD0A20}" type="presParOf" srcId="{CB0FA284-EE20-40BC-9B36-4C388C5840C7}" destId="{D0CFE1DE-90B7-45EA-8F6C-313E1981E329}" srcOrd="0" destOrd="0" presId="urn:microsoft.com/office/officeart/2005/8/layout/orgChart1"/>
    <dgm:cxn modelId="{08B2321E-4B75-4C33-AB63-4E92DA2DBF93}" type="presParOf" srcId="{D0CFE1DE-90B7-45EA-8F6C-313E1981E329}" destId="{25373C2D-B4BC-4461-B170-8259BAC7C026}" srcOrd="0" destOrd="0" presId="urn:microsoft.com/office/officeart/2005/8/layout/orgChart1"/>
    <dgm:cxn modelId="{2D79F6CF-BCC9-4C72-85C6-98E1BCCDF745}" type="presParOf" srcId="{D0CFE1DE-90B7-45EA-8F6C-313E1981E329}" destId="{4E8D3439-D6BE-4D3E-947B-0997AAE36D98}" srcOrd="1" destOrd="0" presId="urn:microsoft.com/office/officeart/2005/8/layout/orgChart1"/>
    <dgm:cxn modelId="{688FC857-189F-42AC-9B4F-1A6A77F4F3AA}" type="presParOf" srcId="{CB0FA284-EE20-40BC-9B36-4C388C5840C7}" destId="{71E3254C-D6E4-47B1-9294-CA5DBFB3C195}" srcOrd="1" destOrd="0" presId="urn:microsoft.com/office/officeart/2005/8/layout/orgChart1"/>
    <dgm:cxn modelId="{D29EF0D2-E1E0-4736-9406-798381C7916C}" type="presParOf" srcId="{71E3254C-D6E4-47B1-9294-CA5DBFB3C195}" destId="{2C9B5E7E-6793-4698-B7BF-953885183EE9}" srcOrd="0" destOrd="0" presId="urn:microsoft.com/office/officeart/2005/8/layout/orgChart1"/>
    <dgm:cxn modelId="{94F35A9D-6DEF-4809-8F35-FA17A37C0B06}" type="presParOf" srcId="{71E3254C-D6E4-47B1-9294-CA5DBFB3C195}" destId="{AA039306-DB17-49EB-A096-CAB7B8CE4086}" srcOrd="1" destOrd="0" presId="urn:microsoft.com/office/officeart/2005/8/layout/orgChart1"/>
    <dgm:cxn modelId="{87F0BB88-947A-454D-A9D4-CDD2C7A2B35A}" type="presParOf" srcId="{AA039306-DB17-49EB-A096-CAB7B8CE4086}" destId="{0DA1E66F-12CC-489A-87D0-1028FD9ACB23}" srcOrd="0" destOrd="0" presId="urn:microsoft.com/office/officeart/2005/8/layout/orgChart1"/>
    <dgm:cxn modelId="{89365BC1-ADB1-4535-822E-6DDA52539602}" type="presParOf" srcId="{0DA1E66F-12CC-489A-87D0-1028FD9ACB23}" destId="{C4EB2C30-39A5-48C5-8544-DD64B96CA941}" srcOrd="0" destOrd="0" presId="urn:microsoft.com/office/officeart/2005/8/layout/orgChart1"/>
    <dgm:cxn modelId="{4305639B-EAD1-4455-9719-8E4E86A7AD5B}" type="presParOf" srcId="{0DA1E66F-12CC-489A-87D0-1028FD9ACB23}" destId="{54DF607A-915B-48F9-B2D5-2AA39A856AE3}" srcOrd="1" destOrd="0" presId="urn:microsoft.com/office/officeart/2005/8/layout/orgChart1"/>
    <dgm:cxn modelId="{841024DF-4765-4AC4-9F0D-81965E5D33A9}" type="presParOf" srcId="{AA039306-DB17-49EB-A096-CAB7B8CE4086}" destId="{EC811E1F-7B82-41AE-8B9E-2C59E8AA641D}" srcOrd="1" destOrd="0" presId="urn:microsoft.com/office/officeart/2005/8/layout/orgChart1"/>
    <dgm:cxn modelId="{04079231-9679-48C7-9EBA-936D1ACCCC99}" type="presParOf" srcId="{AA039306-DB17-49EB-A096-CAB7B8CE4086}" destId="{3048F7CC-F2EC-4E1B-972D-E9CA95C189B8}" srcOrd="2" destOrd="0" presId="urn:microsoft.com/office/officeart/2005/8/layout/orgChart1"/>
    <dgm:cxn modelId="{53A26213-CCCB-43D5-B0C3-1DA2E5A06B8E}" type="presParOf" srcId="{71E3254C-D6E4-47B1-9294-CA5DBFB3C195}" destId="{C011A599-24C7-4D6E-B76A-EF0BD1BA6DFC}" srcOrd="2" destOrd="0" presId="urn:microsoft.com/office/officeart/2005/8/layout/orgChart1"/>
    <dgm:cxn modelId="{474ABD1F-F8D7-49F0-B748-4587890A402F}" type="presParOf" srcId="{71E3254C-D6E4-47B1-9294-CA5DBFB3C195}" destId="{8D5808EC-1AAC-42BB-8013-3C070E1C3AEA}" srcOrd="3" destOrd="0" presId="urn:microsoft.com/office/officeart/2005/8/layout/orgChart1"/>
    <dgm:cxn modelId="{00BFAE99-1DE7-4827-AD52-182092967C7E}" type="presParOf" srcId="{8D5808EC-1AAC-42BB-8013-3C070E1C3AEA}" destId="{27C2015F-0D33-4F6B-AC46-3AB1896E5203}" srcOrd="0" destOrd="0" presId="urn:microsoft.com/office/officeart/2005/8/layout/orgChart1"/>
    <dgm:cxn modelId="{072DA64D-8B09-40E9-82A5-7F9D13F90B25}" type="presParOf" srcId="{27C2015F-0D33-4F6B-AC46-3AB1896E5203}" destId="{683E8288-811F-4674-A4C1-B138E6ECC8D7}" srcOrd="0" destOrd="0" presId="urn:microsoft.com/office/officeart/2005/8/layout/orgChart1"/>
    <dgm:cxn modelId="{2F04D660-F048-4200-86D4-BD7A8BC49F3A}" type="presParOf" srcId="{27C2015F-0D33-4F6B-AC46-3AB1896E5203}" destId="{29DD2207-9B3D-4022-9CB0-24A06AB88047}" srcOrd="1" destOrd="0" presId="urn:microsoft.com/office/officeart/2005/8/layout/orgChart1"/>
    <dgm:cxn modelId="{69E88FC6-2102-42F3-8373-72CD7A17116E}" type="presParOf" srcId="{8D5808EC-1AAC-42BB-8013-3C070E1C3AEA}" destId="{E3620404-840C-42F7-B8D1-04603863D47B}" srcOrd="1" destOrd="0" presId="urn:microsoft.com/office/officeart/2005/8/layout/orgChart1"/>
    <dgm:cxn modelId="{8FD0E49B-0122-4FB4-A3BE-DBBC718F2B3D}" type="presParOf" srcId="{8D5808EC-1AAC-42BB-8013-3C070E1C3AEA}" destId="{BC80FE40-FF10-4131-AB1A-23DC381FB71C}" srcOrd="2" destOrd="0" presId="urn:microsoft.com/office/officeart/2005/8/layout/orgChart1"/>
    <dgm:cxn modelId="{4468E295-25CB-4970-890B-0795360B1B51}" type="presParOf" srcId="{71E3254C-D6E4-47B1-9294-CA5DBFB3C195}" destId="{F938DD1B-011D-4E85-BFDA-E28429C84629}" srcOrd="4" destOrd="0" presId="urn:microsoft.com/office/officeart/2005/8/layout/orgChart1"/>
    <dgm:cxn modelId="{80ED020F-D0CE-4996-8528-9487BA6CDD11}" type="presParOf" srcId="{71E3254C-D6E4-47B1-9294-CA5DBFB3C195}" destId="{E85D2E73-2BCF-4EF4-ACAD-F324A0F58899}" srcOrd="5" destOrd="0" presId="urn:microsoft.com/office/officeart/2005/8/layout/orgChart1"/>
    <dgm:cxn modelId="{BD507EDC-BC8F-484A-9178-45340C52646E}" type="presParOf" srcId="{E85D2E73-2BCF-4EF4-ACAD-F324A0F58899}" destId="{2C6380FB-B548-4DFE-9F03-0187415CB34B}" srcOrd="0" destOrd="0" presId="urn:microsoft.com/office/officeart/2005/8/layout/orgChart1"/>
    <dgm:cxn modelId="{F494BF39-3050-468A-86EC-0253D5A2A106}" type="presParOf" srcId="{2C6380FB-B548-4DFE-9F03-0187415CB34B}" destId="{BDB12AFF-C4C6-4F2B-8D33-BD7BB991C3B6}" srcOrd="0" destOrd="0" presId="urn:microsoft.com/office/officeart/2005/8/layout/orgChart1"/>
    <dgm:cxn modelId="{E4C122EF-51A3-4379-90DA-A6B36641EF7E}" type="presParOf" srcId="{2C6380FB-B548-4DFE-9F03-0187415CB34B}" destId="{5010A333-4FB9-417B-9205-1AAAB8583CBA}" srcOrd="1" destOrd="0" presId="urn:microsoft.com/office/officeart/2005/8/layout/orgChart1"/>
    <dgm:cxn modelId="{74EDD073-3F5C-4ABA-94D9-669409F82CFB}" type="presParOf" srcId="{E85D2E73-2BCF-4EF4-ACAD-F324A0F58899}" destId="{CD93ADF6-5BFB-463D-88ED-67F534D1868A}" srcOrd="1" destOrd="0" presId="urn:microsoft.com/office/officeart/2005/8/layout/orgChart1"/>
    <dgm:cxn modelId="{1EDAB281-5FBE-4D18-98DE-03C4E979718A}" type="presParOf" srcId="{E85D2E73-2BCF-4EF4-ACAD-F324A0F58899}" destId="{4A1DF7CC-4E78-488C-9A7B-2A529CD37F52}" srcOrd="2" destOrd="0" presId="urn:microsoft.com/office/officeart/2005/8/layout/orgChart1"/>
    <dgm:cxn modelId="{223DDE07-DA05-4E8B-A6C0-36AED0E094B5}" type="presParOf" srcId="{71E3254C-D6E4-47B1-9294-CA5DBFB3C195}" destId="{384698B9-0E06-4AA4-9287-2A91D4195C75}" srcOrd="6" destOrd="0" presId="urn:microsoft.com/office/officeart/2005/8/layout/orgChart1"/>
    <dgm:cxn modelId="{130AF745-4840-4107-81A1-C43993C34598}" type="presParOf" srcId="{71E3254C-D6E4-47B1-9294-CA5DBFB3C195}" destId="{FE4B7944-F41A-440A-905A-40CD3C376A1A}" srcOrd="7" destOrd="0" presId="urn:microsoft.com/office/officeart/2005/8/layout/orgChart1"/>
    <dgm:cxn modelId="{3983BE8E-AA37-4113-B287-6750D86DB381}" type="presParOf" srcId="{FE4B7944-F41A-440A-905A-40CD3C376A1A}" destId="{EAE16C0C-A4CE-4A59-965D-7C11E80B7789}" srcOrd="0" destOrd="0" presId="urn:microsoft.com/office/officeart/2005/8/layout/orgChart1"/>
    <dgm:cxn modelId="{AE421024-F8D6-4D4A-AB7A-15A90EA071A1}" type="presParOf" srcId="{EAE16C0C-A4CE-4A59-965D-7C11E80B7789}" destId="{88807BE3-00A1-4E6C-BD26-19C5263A35C8}" srcOrd="0" destOrd="0" presId="urn:microsoft.com/office/officeart/2005/8/layout/orgChart1"/>
    <dgm:cxn modelId="{37DCC7C0-167E-4663-B99F-91669D246E96}" type="presParOf" srcId="{EAE16C0C-A4CE-4A59-965D-7C11E80B7789}" destId="{8B86DB44-CDD3-4BA6-B014-1B676950759F}" srcOrd="1" destOrd="0" presId="urn:microsoft.com/office/officeart/2005/8/layout/orgChart1"/>
    <dgm:cxn modelId="{EFE84AD5-D757-4907-B632-617A3EEFBC62}" type="presParOf" srcId="{FE4B7944-F41A-440A-905A-40CD3C376A1A}" destId="{4EC2F6E0-4BDA-4F34-930A-F77537AE8BF8}" srcOrd="1" destOrd="0" presId="urn:microsoft.com/office/officeart/2005/8/layout/orgChart1"/>
    <dgm:cxn modelId="{38DD1598-9B3E-4297-934D-EDBD72C9BE77}" type="presParOf" srcId="{FE4B7944-F41A-440A-905A-40CD3C376A1A}" destId="{F41AF8ED-46A7-478A-BC36-232125F78220}" srcOrd="2" destOrd="0" presId="urn:microsoft.com/office/officeart/2005/8/layout/orgChart1"/>
    <dgm:cxn modelId="{96F83A10-D122-48C5-97F3-B27D7247C436}" type="presParOf" srcId="{71E3254C-D6E4-47B1-9294-CA5DBFB3C195}" destId="{B22CB638-2705-42B8-A17B-2F18CEB804F4}" srcOrd="8" destOrd="0" presId="urn:microsoft.com/office/officeart/2005/8/layout/orgChart1"/>
    <dgm:cxn modelId="{1F759234-7E28-4782-A288-95A1527D721B}" type="presParOf" srcId="{71E3254C-D6E4-47B1-9294-CA5DBFB3C195}" destId="{62579124-42F3-4B60-9F22-772D126BB339}" srcOrd="9" destOrd="0" presId="urn:microsoft.com/office/officeart/2005/8/layout/orgChart1"/>
    <dgm:cxn modelId="{BA5C3BE7-721D-4C29-8737-7FF79E530C74}" type="presParOf" srcId="{62579124-42F3-4B60-9F22-772D126BB339}" destId="{1E8D8C5A-FEE9-4570-9530-40BE481DE0BF}" srcOrd="0" destOrd="0" presId="urn:microsoft.com/office/officeart/2005/8/layout/orgChart1"/>
    <dgm:cxn modelId="{309CF3AA-9DDA-4A58-B76E-92BB468F2288}" type="presParOf" srcId="{1E8D8C5A-FEE9-4570-9530-40BE481DE0BF}" destId="{B95A0498-5FC0-4F53-89AD-271AD1F0CF13}" srcOrd="0" destOrd="0" presId="urn:microsoft.com/office/officeart/2005/8/layout/orgChart1"/>
    <dgm:cxn modelId="{62E6D278-EE0F-4444-8D32-179FA8A9BF6E}" type="presParOf" srcId="{1E8D8C5A-FEE9-4570-9530-40BE481DE0BF}" destId="{53428AB8-3B80-460F-BFE2-1D90C65B5EC6}" srcOrd="1" destOrd="0" presId="urn:microsoft.com/office/officeart/2005/8/layout/orgChart1"/>
    <dgm:cxn modelId="{77AC7F68-F030-43E8-9DD4-1D64C5DEA1F8}" type="presParOf" srcId="{62579124-42F3-4B60-9F22-772D126BB339}" destId="{C54CF9EB-D58F-40DF-B1F8-CB4AC9983DFC}" srcOrd="1" destOrd="0" presId="urn:microsoft.com/office/officeart/2005/8/layout/orgChart1"/>
    <dgm:cxn modelId="{A3A092F6-E5FE-42FD-9826-6E643D856412}" type="presParOf" srcId="{62579124-42F3-4B60-9F22-772D126BB339}" destId="{95787C91-1092-4873-AEBC-12F0DE6CB61C}" srcOrd="2" destOrd="0" presId="urn:microsoft.com/office/officeart/2005/8/layout/orgChart1"/>
    <dgm:cxn modelId="{E6A57250-1E8D-4200-BAA0-AF173EDECDFD}" type="presParOf" srcId="{CB0FA284-EE20-40BC-9B36-4C388C5840C7}" destId="{161F4FDA-9F06-4D2F-907D-7848BA5B8604}" srcOrd="2" destOrd="0" presId="urn:microsoft.com/office/officeart/2005/8/layout/orgChart1"/>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2CB638-2705-42B8-A17B-2F18CEB804F4}">
      <dsp:nvSpPr>
        <dsp:cNvPr id="0" name=""/>
        <dsp:cNvSpPr/>
      </dsp:nvSpPr>
      <dsp:spPr>
        <a:xfrm>
          <a:off x="2991678" y="721958"/>
          <a:ext cx="2478980" cy="216700"/>
        </a:xfrm>
        <a:custGeom>
          <a:avLst/>
          <a:gdLst/>
          <a:ahLst/>
          <a:cxnLst/>
          <a:rect l="0" t="0" r="0" b="0"/>
          <a:pathLst>
            <a:path>
              <a:moveTo>
                <a:pt x="0" y="0"/>
              </a:moveTo>
              <a:lnTo>
                <a:pt x="0" y="109141"/>
              </a:lnTo>
              <a:lnTo>
                <a:pt x="2478980" y="109141"/>
              </a:lnTo>
              <a:lnTo>
                <a:pt x="2478980" y="2167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4698B9-0E06-4AA4-9287-2A91D4195C75}">
      <dsp:nvSpPr>
        <dsp:cNvPr id="0" name=""/>
        <dsp:cNvSpPr/>
      </dsp:nvSpPr>
      <dsp:spPr>
        <a:xfrm>
          <a:off x="2991678" y="721958"/>
          <a:ext cx="1239490" cy="216700"/>
        </a:xfrm>
        <a:custGeom>
          <a:avLst/>
          <a:gdLst/>
          <a:ahLst/>
          <a:cxnLst/>
          <a:rect l="0" t="0" r="0" b="0"/>
          <a:pathLst>
            <a:path>
              <a:moveTo>
                <a:pt x="0" y="0"/>
              </a:moveTo>
              <a:lnTo>
                <a:pt x="0" y="109141"/>
              </a:lnTo>
              <a:lnTo>
                <a:pt x="1239490" y="109141"/>
              </a:lnTo>
              <a:lnTo>
                <a:pt x="1239490" y="2167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38DD1B-011D-4E85-BFDA-E28429C84629}">
      <dsp:nvSpPr>
        <dsp:cNvPr id="0" name=""/>
        <dsp:cNvSpPr/>
      </dsp:nvSpPr>
      <dsp:spPr>
        <a:xfrm>
          <a:off x="2945958" y="721958"/>
          <a:ext cx="91440" cy="216700"/>
        </a:xfrm>
        <a:custGeom>
          <a:avLst/>
          <a:gdLst/>
          <a:ahLst/>
          <a:cxnLst/>
          <a:rect l="0" t="0" r="0" b="0"/>
          <a:pathLst>
            <a:path>
              <a:moveTo>
                <a:pt x="45720" y="0"/>
              </a:moveTo>
              <a:lnTo>
                <a:pt x="45720" y="2167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11A599-24C7-4D6E-B76A-EF0BD1BA6DFC}">
      <dsp:nvSpPr>
        <dsp:cNvPr id="0" name=""/>
        <dsp:cNvSpPr/>
      </dsp:nvSpPr>
      <dsp:spPr>
        <a:xfrm>
          <a:off x="1752187" y="721958"/>
          <a:ext cx="1239490" cy="216700"/>
        </a:xfrm>
        <a:custGeom>
          <a:avLst/>
          <a:gdLst/>
          <a:ahLst/>
          <a:cxnLst/>
          <a:rect l="0" t="0" r="0" b="0"/>
          <a:pathLst>
            <a:path>
              <a:moveTo>
                <a:pt x="1239490" y="0"/>
              </a:moveTo>
              <a:lnTo>
                <a:pt x="1239490" y="109141"/>
              </a:lnTo>
              <a:lnTo>
                <a:pt x="0" y="109141"/>
              </a:lnTo>
              <a:lnTo>
                <a:pt x="0" y="2167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9B5E7E-6793-4698-B7BF-953885183EE9}">
      <dsp:nvSpPr>
        <dsp:cNvPr id="0" name=""/>
        <dsp:cNvSpPr/>
      </dsp:nvSpPr>
      <dsp:spPr>
        <a:xfrm>
          <a:off x="512697" y="721958"/>
          <a:ext cx="2478980" cy="216700"/>
        </a:xfrm>
        <a:custGeom>
          <a:avLst/>
          <a:gdLst/>
          <a:ahLst/>
          <a:cxnLst/>
          <a:rect l="0" t="0" r="0" b="0"/>
          <a:pathLst>
            <a:path>
              <a:moveTo>
                <a:pt x="2478980" y="0"/>
              </a:moveTo>
              <a:lnTo>
                <a:pt x="2478980" y="109141"/>
              </a:lnTo>
              <a:lnTo>
                <a:pt x="0" y="109141"/>
              </a:lnTo>
              <a:lnTo>
                <a:pt x="0" y="216700"/>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373C2D-B4BC-4461-B170-8259BAC7C026}">
      <dsp:nvSpPr>
        <dsp:cNvPr id="0" name=""/>
        <dsp:cNvSpPr/>
      </dsp:nvSpPr>
      <dsp:spPr>
        <a:xfrm>
          <a:off x="2311750" y="209772"/>
          <a:ext cx="1359854"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Bộ</a:t>
          </a:r>
          <a:r>
            <a:rPr lang="en-US" sz="1400" b="1" kern="1200" dirty="0">
              <a:latin typeface="Montserrat" panose="00000500000000000000" pitchFamily="2" charset="0"/>
            </a:rPr>
            <a:t> </a:t>
          </a:r>
          <a:r>
            <a:rPr lang="en-US" sz="1400" b="1" kern="1200" dirty="0" err="1">
              <a:latin typeface="Montserrat" panose="00000500000000000000" pitchFamily="2" charset="0"/>
            </a:rPr>
            <a:t>mỹ</a:t>
          </a:r>
          <a:r>
            <a:rPr lang="en-US" sz="1400" b="1" kern="1200" dirty="0">
              <a:latin typeface="Montserrat" panose="00000500000000000000" pitchFamily="2" charset="0"/>
            </a:rPr>
            <a:t> </a:t>
          </a:r>
          <a:r>
            <a:rPr lang="en-US" sz="1400" b="1" kern="1200" dirty="0" err="1">
              <a:latin typeface="Montserrat" panose="00000500000000000000" pitchFamily="2" charset="0"/>
            </a:rPr>
            <a:t>phẩm</a:t>
          </a:r>
          <a:r>
            <a:rPr lang="en-US" sz="1400" b="1" kern="1200" dirty="0">
              <a:latin typeface="Montserrat" panose="00000500000000000000" pitchFamily="2" charset="0"/>
            </a:rPr>
            <a:t> </a:t>
          </a:r>
          <a:r>
            <a:rPr lang="en-US" sz="1400" b="1" kern="1200" dirty="0" err="1">
              <a:latin typeface="Montserrat" panose="00000500000000000000" pitchFamily="2" charset="0"/>
            </a:rPr>
            <a:t>chăm</a:t>
          </a:r>
          <a:r>
            <a:rPr lang="en-US" sz="1400" b="1" kern="1200" dirty="0">
              <a:latin typeface="Montserrat" panose="00000500000000000000" pitchFamily="2" charset="0"/>
            </a:rPr>
            <a:t> </a:t>
          </a:r>
          <a:r>
            <a:rPr lang="en-US" sz="1400" b="1" kern="1200" dirty="0" err="1">
              <a:latin typeface="Montserrat" panose="00000500000000000000" pitchFamily="2" charset="0"/>
            </a:rPr>
            <a:t>sóc</a:t>
          </a:r>
          <a:r>
            <a:rPr lang="en-US" sz="1400" b="1" kern="1200" dirty="0">
              <a:latin typeface="Montserrat" panose="00000500000000000000" pitchFamily="2" charset="0"/>
            </a:rPr>
            <a:t> da</a:t>
          </a:r>
        </a:p>
      </dsp:txBody>
      <dsp:txXfrm>
        <a:off x="2311750" y="209772"/>
        <a:ext cx="1359854" cy="512186"/>
      </dsp:txXfrm>
    </dsp:sp>
    <dsp:sp modelId="{C4EB2C30-39A5-48C5-8544-DD64B96CA941}">
      <dsp:nvSpPr>
        <dsp:cNvPr id="0" name=""/>
        <dsp:cNvSpPr/>
      </dsp:nvSpPr>
      <dsp:spPr>
        <a:xfrm>
          <a:off x="511" y="938659"/>
          <a:ext cx="1024372"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Sữa</a:t>
          </a:r>
          <a:r>
            <a:rPr lang="en-US" sz="1400" b="1" kern="1200" dirty="0">
              <a:latin typeface="Montserrat" panose="00000500000000000000" pitchFamily="2" charset="0"/>
            </a:rPr>
            <a:t> </a:t>
          </a:r>
          <a:r>
            <a:rPr lang="en-US" sz="1400" b="1" kern="1200" dirty="0" err="1">
              <a:latin typeface="Montserrat" panose="00000500000000000000" pitchFamily="2" charset="0"/>
            </a:rPr>
            <a:t>rửa</a:t>
          </a:r>
          <a:r>
            <a:rPr lang="en-US" sz="1400" b="1" kern="1200" dirty="0">
              <a:latin typeface="Montserrat" panose="00000500000000000000" pitchFamily="2" charset="0"/>
            </a:rPr>
            <a:t> </a:t>
          </a:r>
          <a:r>
            <a:rPr lang="en-US" sz="1400" b="1" kern="1200" dirty="0" err="1">
              <a:latin typeface="Montserrat" panose="00000500000000000000" pitchFamily="2" charset="0"/>
            </a:rPr>
            <a:t>mặt</a:t>
          </a:r>
          <a:endParaRPr lang="en-US" sz="1400" b="1" kern="1200" dirty="0">
            <a:latin typeface="Montserrat" panose="00000500000000000000" pitchFamily="2" charset="0"/>
          </a:endParaRPr>
        </a:p>
      </dsp:txBody>
      <dsp:txXfrm>
        <a:off x="511" y="938659"/>
        <a:ext cx="1024372" cy="512186"/>
      </dsp:txXfrm>
    </dsp:sp>
    <dsp:sp modelId="{683E8288-811F-4674-A4C1-B138E6ECC8D7}">
      <dsp:nvSpPr>
        <dsp:cNvPr id="0" name=""/>
        <dsp:cNvSpPr/>
      </dsp:nvSpPr>
      <dsp:spPr>
        <a:xfrm>
          <a:off x="1240001" y="938659"/>
          <a:ext cx="1024372"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Tẩy</a:t>
          </a:r>
          <a:r>
            <a:rPr lang="en-US" sz="1400" b="1" kern="1200" dirty="0">
              <a:latin typeface="Montserrat" panose="00000500000000000000" pitchFamily="2" charset="0"/>
            </a:rPr>
            <a:t> </a:t>
          </a:r>
          <a:r>
            <a:rPr lang="en-US" sz="1400" b="1" kern="1200" dirty="0" err="1">
              <a:latin typeface="Montserrat" panose="00000500000000000000" pitchFamily="2" charset="0"/>
            </a:rPr>
            <a:t>tế</a:t>
          </a:r>
          <a:r>
            <a:rPr lang="en-US" sz="1400" b="1" kern="1200" dirty="0">
              <a:latin typeface="Montserrat" panose="00000500000000000000" pitchFamily="2" charset="0"/>
            </a:rPr>
            <a:t> </a:t>
          </a:r>
          <a:r>
            <a:rPr lang="en-US" sz="1400" b="1" kern="1200" dirty="0" err="1">
              <a:latin typeface="Montserrat" panose="00000500000000000000" pitchFamily="2" charset="0"/>
            </a:rPr>
            <a:t>bào</a:t>
          </a:r>
          <a:r>
            <a:rPr lang="en-US" sz="1400" b="1" kern="1200" dirty="0">
              <a:latin typeface="Montserrat" panose="00000500000000000000" pitchFamily="2" charset="0"/>
            </a:rPr>
            <a:t> </a:t>
          </a:r>
          <a:r>
            <a:rPr lang="en-US" sz="1400" b="1" kern="1200" dirty="0" err="1">
              <a:latin typeface="Montserrat" panose="00000500000000000000" pitchFamily="2" charset="0"/>
            </a:rPr>
            <a:t>chết</a:t>
          </a:r>
          <a:endParaRPr lang="en-US" sz="1400" b="1" kern="1200" dirty="0">
            <a:latin typeface="Montserrat" panose="00000500000000000000" pitchFamily="2" charset="0"/>
          </a:endParaRPr>
        </a:p>
      </dsp:txBody>
      <dsp:txXfrm>
        <a:off x="1240001" y="938659"/>
        <a:ext cx="1024372" cy="512186"/>
      </dsp:txXfrm>
    </dsp:sp>
    <dsp:sp modelId="{BDB12AFF-C4C6-4F2B-8D33-BD7BB991C3B6}">
      <dsp:nvSpPr>
        <dsp:cNvPr id="0" name=""/>
        <dsp:cNvSpPr/>
      </dsp:nvSpPr>
      <dsp:spPr>
        <a:xfrm>
          <a:off x="2479491" y="938659"/>
          <a:ext cx="1024372"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Tinh</a:t>
          </a:r>
          <a:r>
            <a:rPr lang="en-US" sz="1400" b="1" kern="1200" dirty="0">
              <a:latin typeface="Montserrat" panose="00000500000000000000" pitchFamily="2" charset="0"/>
            </a:rPr>
            <a:t> </a:t>
          </a:r>
          <a:r>
            <a:rPr lang="en-US" sz="1400" b="1" kern="1200" dirty="0" err="1">
              <a:latin typeface="Montserrat" panose="00000500000000000000" pitchFamily="2" charset="0"/>
            </a:rPr>
            <a:t>chất</a:t>
          </a:r>
          <a:r>
            <a:rPr lang="en-US" sz="1400" b="1" kern="1200" dirty="0">
              <a:latin typeface="Montserrat" panose="00000500000000000000" pitchFamily="2" charset="0"/>
            </a:rPr>
            <a:t> </a:t>
          </a:r>
          <a:r>
            <a:rPr lang="en-US" sz="1400" b="1" kern="1200" dirty="0" err="1">
              <a:latin typeface="Montserrat" panose="00000500000000000000" pitchFamily="2" charset="0"/>
            </a:rPr>
            <a:t>dưỡng</a:t>
          </a:r>
          <a:r>
            <a:rPr lang="en-US" sz="1400" b="1" kern="1200" dirty="0">
              <a:latin typeface="Montserrat" panose="00000500000000000000" pitchFamily="2" charset="0"/>
            </a:rPr>
            <a:t> da</a:t>
          </a:r>
        </a:p>
      </dsp:txBody>
      <dsp:txXfrm>
        <a:off x="2479491" y="938659"/>
        <a:ext cx="1024372" cy="512186"/>
      </dsp:txXfrm>
    </dsp:sp>
    <dsp:sp modelId="{88807BE3-00A1-4E6C-BD26-19C5263A35C8}">
      <dsp:nvSpPr>
        <dsp:cNvPr id="0" name=""/>
        <dsp:cNvSpPr/>
      </dsp:nvSpPr>
      <dsp:spPr>
        <a:xfrm>
          <a:off x="3718982" y="938659"/>
          <a:ext cx="1024372"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Mặt</a:t>
          </a:r>
          <a:r>
            <a:rPr lang="en-US" sz="1400" b="1" kern="1200" dirty="0">
              <a:latin typeface="Montserrat" panose="00000500000000000000" pitchFamily="2" charset="0"/>
            </a:rPr>
            <a:t> </a:t>
          </a:r>
          <a:r>
            <a:rPr lang="en-US" sz="1400" b="1" kern="1200" dirty="0" err="1">
              <a:latin typeface="Montserrat" panose="00000500000000000000" pitchFamily="2" charset="0"/>
            </a:rPr>
            <a:t>nạ</a:t>
          </a:r>
          <a:r>
            <a:rPr lang="en-US" sz="1400" b="1" kern="1200" dirty="0">
              <a:latin typeface="Montserrat" panose="00000500000000000000" pitchFamily="2" charset="0"/>
            </a:rPr>
            <a:t> </a:t>
          </a:r>
          <a:r>
            <a:rPr lang="en-US" sz="1400" b="1" kern="1200" dirty="0" err="1">
              <a:latin typeface="Montserrat" panose="00000500000000000000" pitchFamily="2" charset="0"/>
            </a:rPr>
            <a:t>cấp</a:t>
          </a:r>
          <a:r>
            <a:rPr lang="en-US" sz="1400" b="1" kern="1200" dirty="0">
              <a:latin typeface="Montserrat" panose="00000500000000000000" pitchFamily="2" charset="0"/>
            </a:rPr>
            <a:t> </a:t>
          </a:r>
          <a:r>
            <a:rPr lang="en-US" sz="1400" b="1" kern="1200" dirty="0" err="1">
              <a:latin typeface="Montserrat" panose="00000500000000000000" pitchFamily="2" charset="0"/>
            </a:rPr>
            <a:t>ẩm</a:t>
          </a:r>
          <a:endParaRPr lang="en-US" sz="1400" b="1" kern="1200" dirty="0">
            <a:latin typeface="Montserrat" panose="00000500000000000000" pitchFamily="2" charset="0"/>
          </a:endParaRPr>
        </a:p>
      </dsp:txBody>
      <dsp:txXfrm>
        <a:off x="3718982" y="938659"/>
        <a:ext cx="1024372" cy="512186"/>
      </dsp:txXfrm>
    </dsp:sp>
    <dsp:sp modelId="{B95A0498-5FC0-4F53-89AD-271AD1F0CF13}">
      <dsp:nvSpPr>
        <dsp:cNvPr id="0" name=""/>
        <dsp:cNvSpPr/>
      </dsp:nvSpPr>
      <dsp:spPr>
        <a:xfrm>
          <a:off x="4958472" y="938659"/>
          <a:ext cx="1024372" cy="512186"/>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err="1">
              <a:latin typeface="Montserrat" panose="00000500000000000000" pitchFamily="2" charset="0"/>
            </a:rPr>
            <a:t>Chống</a:t>
          </a:r>
          <a:r>
            <a:rPr lang="en-US" sz="1400" b="1" kern="1200" dirty="0">
              <a:latin typeface="Montserrat" panose="00000500000000000000" pitchFamily="2" charset="0"/>
            </a:rPr>
            <a:t> </a:t>
          </a:r>
          <a:r>
            <a:rPr lang="en-US" sz="1400" b="1" kern="1200" dirty="0" err="1">
              <a:latin typeface="Montserrat" panose="00000500000000000000" pitchFamily="2" charset="0"/>
            </a:rPr>
            <a:t>nắng</a:t>
          </a:r>
          <a:endParaRPr lang="en-US" sz="1400" b="1" kern="1200" dirty="0">
            <a:latin typeface="Montserrat" panose="00000500000000000000" pitchFamily="2" charset="0"/>
          </a:endParaRPr>
        </a:p>
      </dsp:txBody>
      <dsp:txXfrm>
        <a:off x="4958472" y="938659"/>
        <a:ext cx="1024372" cy="51218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2A715-71B6-0756-7B2F-EEED0B36C8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D8518A-731F-0DFD-9FC2-776D763DB8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8BD7F-ED25-52D0-8903-C447F31929F2}"/>
              </a:ext>
            </a:extLst>
          </p:cNvPr>
          <p:cNvSpPr>
            <a:spLocks noGrp="1"/>
          </p:cNvSpPr>
          <p:nvPr>
            <p:ph type="dt" sz="half" idx="10"/>
          </p:nvPr>
        </p:nvSpPr>
        <p:spPr/>
        <p:txBody>
          <a:bodyPr/>
          <a:lstStyle/>
          <a:p>
            <a:fld id="{99EB4C84-C206-44C6-8133-A1EF2D903196}" type="datetimeFigureOut">
              <a:rPr lang="en-US" smtClean="0"/>
              <a:t>7/29/2025</a:t>
            </a:fld>
            <a:endParaRPr lang="en-US"/>
          </a:p>
        </p:txBody>
      </p:sp>
      <p:sp>
        <p:nvSpPr>
          <p:cNvPr id="5" name="Footer Placeholder 4">
            <a:extLst>
              <a:ext uri="{FF2B5EF4-FFF2-40B4-BE49-F238E27FC236}">
                <a16:creationId xmlns:a16="http://schemas.microsoft.com/office/drawing/2014/main" id="{95856ADF-F279-C5D4-1E76-C11A91B69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29EE2-E1EB-B7D5-B599-CC47527F5702}"/>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2091147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A5577-6511-B7AE-45B3-820EA2E127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7F6BAD-139E-88B7-0618-EC7FA53A87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10476D-D5A8-3EB1-1C5D-38460FFC0BC0}"/>
              </a:ext>
            </a:extLst>
          </p:cNvPr>
          <p:cNvSpPr>
            <a:spLocks noGrp="1"/>
          </p:cNvSpPr>
          <p:nvPr>
            <p:ph type="dt" sz="half" idx="10"/>
          </p:nvPr>
        </p:nvSpPr>
        <p:spPr/>
        <p:txBody>
          <a:bodyPr/>
          <a:lstStyle/>
          <a:p>
            <a:fld id="{99EB4C84-C206-44C6-8133-A1EF2D903196}" type="datetimeFigureOut">
              <a:rPr lang="en-US" smtClean="0"/>
              <a:t>7/29/2025</a:t>
            </a:fld>
            <a:endParaRPr lang="en-US"/>
          </a:p>
        </p:txBody>
      </p:sp>
      <p:sp>
        <p:nvSpPr>
          <p:cNvPr id="5" name="Footer Placeholder 4">
            <a:extLst>
              <a:ext uri="{FF2B5EF4-FFF2-40B4-BE49-F238E27FC236}">
                <a16:creationId xmlns:a16="http://schemas.microsoft.com/office/drawing/2014/main" id="{F5134629-D5A8-5D90-87E0-C02D6B0EF5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B9DDD-51DA-7E8C-3A33-B98FCD32533E}"/>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2079468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A37BB3-D953-A055-7C4A-239F681B11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4F6E63-0BDB-433B-7AD8-284DEAC08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50DD1-BC35-0735-6584-6263588F3179}"/>
              </a:ext>
            </a:extLst>
          </p:cNvPr>
          <p:cNvSpPr>
            <a:spLocks noGrp="1"/>
          </p:cNvSpPr>
          <p:nvPr>
            <p:ph type="dt" sz="half" idx="10"/>
          </p:nvPr>
        </p:nvSpPr>
        <p:spPr/>
        <p:txBody>
          <a:bodyPr/>
          <a:lstStyle/>
          <a:p>
            <a:fld id="{99EB4C84-C206-44C6-8133-A1EF2D903196}" type="datetimeFigureOut">
              <a:rPr lang="en-US" smtClean="0"/>
              <a:t>7/29/2025</a:t>
            </a:fld>
            <a:endParaRPr lang="en-US"/>
          </a:p>
        </p:txBody>
      </p:sp>
      <p:sp>
        <p:nvSpPr>
          <p:cNvPr id="5" name="Footer Placeholder 4">
            <a:extLst>
              <a:ext uri="{FF2B5EF4-FFF2-40B4-BE49-F238E27FC236}">
                <a16:creationId xmlns:a16="http://schemas.microsoft.com/office/drawing/2014/main" id="{685DD2C0-864F-22CA-F0A1-EC18E87C70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DAB2E-F478-5AF7-8E21-DD08F53A97DD}"/>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3368297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1F8A-56DC-5F88-996B-E462A77C6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C7B382-08BE-80E1-8085-4F7BD8D589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B57ABC-8219-D23E-9321-A92C2B059E92}"/>
              </a:ext>
            </a:extLst>
          </p:cNvPr>
          <p:cNvSpPr>
            <a:spLocks noGrp="1"/>
          </p:cNvSpPr>
          <p:nvPr>
            <p:ph type="dt" sz="half" idx="10"/>
          </p:nvPr>
        </p:nvSpPr>
        <p:spPr/>
        <p:txBody>
          <a:bodyPr/>
          <a:lstStyle/>
          <a:p>
            <a:fld id="{99EB4C84-C206-44C6-8133-A1EF2D903196}" type="datetimeFigureOut">
              <a:rPr lang="en-US" smtClean="0"/>
              <a:t>7/29/2025</a:t>
            </a:fld>
            <a:endParaRPr lang="en-US"/>
          </a:p>
        </p:txBody>
      </p:sp>
      <p:sp>
        <p:nvSpPr>
          <p:cNvPr id="5" name="Footer Placeholder 4">
            <a:extLst>
              <a:ext uri="{FF2B5EF4-FFF2-40B4-BE49-F238E27FC236}">
                <a16:creationId xmlns:a16="http://schemas.microsoft.com/office/drawing/2014/main" id="{EAC94D1C-FDA3-88EB-C221-6DB9D0DCD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11668-BB42-937A-A308-92F52EA1A2B5}"/>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1357377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A5A47-AC7B-DAE0-A08C-1AA3444AB4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0B89F-8A00-B374-2596-74650A15652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74614B-B91B-81DF-7DC2-25F0143C7558}"/>
              </a:ext>
            </a:extLst>
          </p:cNvPr>
          <p:cNvSpPr>
            <a:spLocks noGrp="1"/>
          </p:cNvSpPr>
          <p:nvPr>
            <p:ph type="dt" sz="half" idx="10"/>
          </p:nvPr>
        </p:nvSpPr>
        <p:spPr/>
        <p:txBody>
          <a:bodyPr/>
          <a:lstStyle/>
          <a:p>
            <a:fld id="{99EB4C84-C206-44C6-8133-A1EF2D903196}" type="datetimeFigureOut">
              <a:rPr lang="en-US" smtClean="0"/>
              <a:t>7/29/2025</a:t>
            </a:fld>
            <a:endParaRPr lang="en-US"/>
          </a:p>
        </p:txBody>
      </p:sp>
      <p:sp>
        <p:nvSpPr>
          <p:cNvPr id="5" name="Footer Placeholder 4">
            <a:extLst>
              <a:ext uri="{FF2B5EF4-FFF2-40B4-BE49-F238E27FC236}">
                <a16:creationId xmlns:a16="http://schemas.microsoft.com/office/drawing/2014/main" id="{4FC76451-95EF-14E2-F81F-07BBA43D1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F9B127-6384-42E3-E903-B0E32EC246BD}"/>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2447991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1E000-3F71-F280-6A6D-029A37A318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44913-19F6-0A96-17E1-D2437DB897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78695E-308F-FBF5-FD1D-3F40F7F660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D83E20-3E74-D54C-1BE2-1F5FDD8CF9C0}"/>
              </a:ext>
            </a:extLst>
          </p:cNvPr>
          <p:cNvSpPr>
            <a:spLocks noGrp="1"/>
          </p:cNvSpPr>
          <p:nvPr>
            <p:ph type="dt" sz="half" idx="10"/>
          </p:nvPr>
        </p:nvSpPr>
        <p:spPr/>
        <p:txBody>
          <a:bodyPr/>
          <a:lstStyle/>
          <a:p>
            <a:fld id="{99EB4C84-C206-44C6-8133-A1EF2D903196}" type="datetimeFigureOut">
              <a:rPr lang="en-US" smtClean="0"/>
              <a:t>7/29/2025</a:t>
            </a:fld>
            <a:endParaRPr lang="en-US"/>
          </a:p>
        </p:txBody>
      </p:sp>
      <p:sp>
        <p:nvSpPr>
          <p:cNvPr id="6" name="Footer Placeholder 5">
            <a:extLst>
              <a:ext uri="{FF2B5EF4-FFF2-40B4-BE49-F238E27FC236}">
                <a16:creationId xmlns:a16="http://schemas.microsoft.com/office/drawing/2014/main" id="{DCD52319-B066-22DA-687D-328DC87D95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4A49E-D5D6-820D-D9DC-919F84388744}"/>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4202715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2A208-3C9A-A7CA-BC6F-AC8D1C2538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BF9EC2-E434-3EC6-6613-D73670073F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0826E1-60E3-ACC2-6BAC-590E24ED23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BA2A8B-C264-B0DF-2B9B-96943C5CAD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3663C1-BA6A-E4EE-5D19-FFA6BE8BC7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31C814-327D-C32A-6639-F07D3DD8CE53}"/>
              </a:ext>
            </a:extLst>
          </p:cNvPr>
          <p:cNvSpPr>
            <a:spLocks noGrp="1"/>
          </p:cNvSpPr>
          <p:nvPr>
            <p:ph type="dt" sz="half" idx="10"/>
          </p:nvPr>
        </p:nvSpPr>
        <p:spPr/>
        <p:txBody>
          <a:bodyPr/>
          <a:lstStyle/>
          <a:p>
            <a:fld id="{99EB4C84-C206-44C6-8133-A1EF2D903196}" type="datetimeFigureOut">
              <a:rPr lang="en-US" smtClean="0"/>
              <a:t>7/29/2025</a:t>
            </a:fld>
            <a:endParaRPr lang="en-US"/>
          </a:p>
        </p:txBody>
      </p:sp>
      <p:sp>
        <p:nvSpPr>
          <p:cNvPr id="8" name="Footer Placeholder 7">
            <a:extLst>
              <a:ext uri="{FF2B5EF4-FFF2-40B4-BE49-F238E27FC236}">
                <a16:creationId xmlns:a16="http://schemas.microsoft.com/office/drawing/2014/main" id="{5B3B17D1-B4F3-650B-CD24-9515AD0248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CF8715-C75D-835F-C368-45B741C2532E}"/>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2893747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3D681-EF92-CA02-D871-20E15E5805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A62D6B-6AF1-9867-342E-C54941215B97}"/>
              </a:ext>
            </a:extLst>
          </p:cNvPr>
          <p:cNvSpPr>
            <a:spLocks noGrp="1"/>
          </p:cNvSpPr>
          <p:nvPr>
            <p:ph type="dt" sz="half" idx="10"/>
          </p:nvPr>
        </p:nvSpPr>
        <p:spPr/>
        <p:txBody>
          <a:bodyPr/>
          <a:lstStyle/>
          <a:p>
            <a:fld id="{99EB4C84-C206-44C6-8133-A1EF2D903196}" type="datetimeFigureOut">
              <a:rPr lang="en-US" smtClean="0"/>
              <a:t>7/29/2025</a:t>
            </a:fld>
            <a:endParaRPr lang="en-US"/>
          </a:p>
        </p:txBody>
      </p:sp>
      <p:sp>
        <p:nvSpPr>
          <p:cNvPr id="4" name="Footer Placeholder 3">
            <a:extLst>
              <a:ext uri="{FF2B5EF4-FFF2-40B4-BE49-F238E27FC236}">
                <a16:creationId xmlns:a16="http://schemas.microsoft.com/office/drawing/2014/main" id="{DA7AF2D6-C207-A657-FBB7-8E098AB5BB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7E7038-ECD2-162D-225F-00BBB76D0776}"/>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1830631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D8181F-95B5-CCAB-C4A0-F110C679F1D3}"/>
              </a:ext>
            </a:extLst>
          </p:cNvPr>
          <p:cNvSpPr>
            <a:spLocks noGrp="1"/>
          </p:cNvSpPr>
          <p:nvPr>
            <p:ph type="dt" sz="half" idx="10"/>
          </p:nvPr>
        </p:nvSpPr>
        <p:spPr/>
        <p:txBody>
          <a:bodyPr/>
          <a:lstStyle/>
          <a:p>
            <a:fld id="{99EB4C84-C206-44C6-8133-A1EF2D903196}" type="datetimeFigureOut">
              <a:rPr lang="en-US" smtClean="0"/>
              <a:t>7/29/2025</a:t>
            </a:fld>
            <a:endParaRPr lang="en-US"/>
          </a:p>
        </p:txBody>
      </p:sp>
      <p:sp>
        <p:nvSpPr>
          <p:cNvPr id="3" name="Footer Placeholder 2">
            <a:extLst>
              <a:ext uri="{FF2B5EF4-FFF2-40B4-BE49-F238E27FC236}">
                <a16:creationId xmlns:a16="http://schemas.microsoft.com/office/drawing/2014/main" id="{AE7D5A7F-ED9A-28DD-12A6-D581DEBCEA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900357-593F-F3FD-F36D-4D47F42F2D1A}"/>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1652394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D5198-8D90-C51B-3158-866D1CC6FB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D84F45-DE90-DAC3-81CA-204734E797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6FB22B-ADFE-94AA-1FD0-1DF888616E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472FB3-E987-2935-A82E-7FD3C715CC48}"/>
              </a:ext>
            </a:extLst>
          </p:cNvPr>
          <p:cNvSpPr>
            <a:spLocks noGrp="1"/>
          </p:cNvSpPr>
          <p:nvPr>
            <p:ph type="dt" sz="half" idx="10"/>
          </p:nvPr>
        </p:nvSpPr>
        <p:spPr/>
        <p:txBody>
          <a:bodyPr/>
          <a:lstStyle/>
          <a:p>
            <a:fld id="{99EB4C84-C206-44C6-8133-A1EF2D903196}" type="datetimeFigureOut">
              <a:rPr lang="en-US" smtClean="0"/>
              <a:t>7/29/2025</a:t>
            </a:fld>
            <a:endParaRPr lang="en-US"/>
          </a:p>
        </p:txBody>
      </p:sp>
      <p:sp>
        <p:nvSpPr>
          <p:cNvPr id="6" name="Footer Placeholder 5">
            <a:extLst>
              <a:ext uri="{FF2B5EF4-FFF2-40B4-BE49-F238E27FC236}">
                <a16:creationId xmlns:a16="http://schemas.microsoft.com/office/drawing/2014/main" id="{F80456D9-A878-DA0E-0394-3811DE22FE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E6E866-9EFF-9E5B-8AE6-3EDC9B7FBBD0}"/>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49082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719BE-F9DC-89F3-5671-B9370C251A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D1F8E1-3785-43A2-ED57-0788D35628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AEDEA5-9A6D-CDB1-9764-1E46425034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4ED82F-DFC5-5A13-48D0-87123C4D3A66}"/>
              </a:ext>
            </a:extLst>
          </p:cNvPr>
          <p:cNvSpPr>
            <a:spLocks noGrp="1"/>
          </p:cNvSpPr>
          <p:nvPr>
            <p:ph type="dt" sz="half" idx="10"/>
          </p:nvPr>
        </p:nvSpPr>
        <p:spPr/>
        <p:txBody>
          <a:bodyPr/>
          <a:lstStyle/>
          <a:p>
            <a:fld id="{99EB4C84-C206-44C6-8133-A1EF2D903196}" type="datetimeFigureOut">
              <a:rPr lang="en-US" smtClean="0"/>
              <a:t>7/29/2025</a:t>
            </a:fld>
            <a:endParaRPr lang="en-US"/>
          </a:p>
        </p:txBody>
      </p:sp>
      <p:sp>
        <p:nvSpPr>
          <p:cNvPr id="6" name="Footer Placeholder 5">
            <a:extLst>
              <a:ext uri="{FF2B5EF4-FFF2-40B4-BE49-F238E27FC236}">
                <a16:creationId xmlns:a16="http://schemas.microsoft.com/office/drawing/2014/main" id="{DD0D1393-44C3-2E43-38D5-E896316A2B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0669FC-0974-0261-FBD0-E0CD0B07449A}"/>
              </a:ext>
            </a:extLst>
          </p:cNvPr>
          <p:cNvSpPr>
            <a:spLocks noGrp="1"/>
          </p:cNvSpPr>
          <p:nvPr>
            <p:ph type="sldNum" sz="quarter" idx="12"/>
          </p:nvPr>
        </p:nvSpPr>
        <p:spPr/>
        <p:txBody>
          <a:bodyPr/>
          <a:lstStyle/>
          <a:p>
            <a:fld id="{C3D081AB-A302-412E-A2EC-581392338E83}" type="slidenum">
              <a:rPr lang="en-US" smtClean="0"/>
              <a:t>‹#›</a:t>
            </a:fld>
            <a:endParaRPr lang="en-US"/>
          </a:p>
        </p:txBody>
      </p:sp>
    </p:spTree>
    <p:extLst>
      <p:ext uri="{BB962C8B-B14F-4D97-AF65-F5344CB8AC3E}">
        <p14:creationId xmlns:p14="http://schemas.microsoft.com/office/powerpoint/2010/main" val="382604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C34F92-2ACC-9675-05B8-7EDE0B7202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A91375-DD7F-55B6-98F9-7220FFE25B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EED2-14FA-2A09-8282-ADC89D0326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EB4C84-C206-44C6-8133-A1EF2D903196}" type="datetimeFigureOut">
              <a:rPr lang="en-US" smtClean="0"/>
              <a:t>7/29/2025</a:t>
            </a:fld>
            <a:endParaRPr lang="en-US"/>
          </a:p>
        </p:txBody>
      </p:sp>
      <p:sp>
        <p:nvSpPr>
          <p:cNvPr id="5" name="Footer Placeholder 4">
            <a:extLst>
              <a:ext uri="{FF2B5EF4-FFF2-40B4-BE49-F238E27FC236}">
                <a16:creationId xmlns:a16="http://schemas.microsoft.com/office/drawing/2014/main" id="{FE98E176-D4AB-9977-67C2-CB74C1293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551A07D-D4B6-DFE7-6BBD-5A608AAEA3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D081AB-A302-412E-A2EC-581392338E83}" type="slidenum">
              <a:rPr lang="en-US" smtClean="0"/>
              <a:t>‹#›</a:t>
            </a:fld>
            <a:endParaRPr lang="en-US"/>
          </a:p>
        </p:txBody>
      </p:sp>
    </p:spTree>
    <p:extLst>
      <p:ext uri="{BB962C8B-B14F-4D97-AF65-F5344CB8AC3E}">
        <p14:creationId xmlns:p14="http://schemas.microsoft.com/office/powerpoint/2010/main" val="3496157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hyperlink" Target="https://clinicaltrials.gov/study/NCT04862338"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clinicaltrials.gov/ct2/show/NCT04571008?term=nmn&amp;draw=2" TargetMode="External"/><Relationship Id="rId5" Type="http://schemas.openxmlformats.org/officeDocument/2006/relationships/hyperlink" Target="https://clinicaltrials.gov/ct2/show/NCT03151239?term=nmn&amp;draw=2" TargetMode="Externa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FD733-9193-E240-EF53-0CF773254EFB}"/>
              </a:ext>
            </a:extLst>
          </p:cNvPr>
          <p:cNvSpPr>
            <a:spLocks noGrp="1"/>
          </p:cNvSpPr>
          <p:nvPr>
            <p:ph type="ctrTitle"/>
          </p:nvPr>
        </p:nvSpPr>
        <p:spPr>
          <a:xfrm>
            <a:off x="1524000" y="2235200"/>
            <a:ext cx="9144000" cy="2387600"/>
          </a:xfrm>
        </p:spPr>
        <p:txBody>
          <a:bodyPr anchor="ctr"/>
          <a:lstStyle/>
          <a:p>
            <a:r>
              <a:rPr lang="en-US" dirty="0" err="1"/>
              <a:t>Làn</a:t>
            </a:r>
            <a:r>
              <a:rPr lang="en-US" dirty="0"/>
              <a:t> </a:t>
            </a:r>
            <a:r>
              <a:rPr lang="en-US" dirty="0" err="1"/>
              <a:t>sóng</a:t>
            </a:r>
            <a:r>
              <a:rPr lang="en-US" dirty="0"/>
              <a:t> </a:t>
            </a:r>
            <a:r>
              <a:rPr lang="en-US" dirty="0" err="1"/>
              <a:t>thay</a:t>
            </a:r>
            <a:r>
              <a:rPr lang="en-US" dirty="0"/>
              <a:t> </a:t>
            </a:r>
            <a:r>
              <a:rPr lang="en-US" dirty="0" err="1"/>
              <a:t>đổi</a:t>
            </a:r>
            <a:r>
              <a:rPr lang="en-US" dirty="0"/>
              <a:t> xu </a:t>
            </a:r>
            <a:r>
              <a:rPr lang="en-US" dirty="0" err="1"/>
              <a:t>hướng</a:t>
            </a:r>
            <a:r>
              <a:rPr lang="en-US" dirty="0"/>
              <a:t> </a:t>
            </a:r>
            <a:r>
              <a:rPr lang="en-US" dirty="0" err="1"/>
              <a:t>làm</a:t>
            </a:r>
            <a:r>
              <a:rPr lang="en-US" dirty="0"/>
              <a:t> </a:t>
            </a:r>
            <a:r>
              <a:rPr lang="en-US" dirty="0" err="1"/>
              <a:t>đẹp</a:t>
            </a:r>
            <a:r>
              <a:rPr lang="en-US" dirty="0"/>
              <a:t> </a:t>
            </a:r>
            <a:r>
              <a:rPr lang="en-US" dirty="0" err="1"/>
              <a:t>tại</a:t>
            </a:r>
            <a:r>
              <a:rPr lang="en-US" dirty="0"/>
              <a:t> Việt Nam</a:t>
            </a:r>
          </a:p>
        </p:txBody>
      </p:sp>
      <p:pic>
        <p:nvPicPr>
          <p:cNvPr id="5" name="Picture 4" descr="A black and gold logo&#10;&#10;AI-generated content may be incorrect.">
            <a:extLst>
              <a:ext uri="{FF2B5EF4-FFF2-40B4-BE49-F238E27FC236}">
                <a16:creationId xmlns:a16="http://schemas.microsoft.com/office/drawing/2014/main" id="{DE658758-76F7-156D-870E-570319165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198" y="304800"/>
            <a:ext cx="1054128" cy="768438"/>
          </a:xfrm>
          <a:prstGeom prst="rect">
            <a:avLst/>
          </a:prstGeom>
        </p:spPr>
      </p:pic>
      <p:pic>
        <p:nvPicPr>
          <p:cNvPr id="7" name="Picture 6" descr="A green and black logo&#10;&#10;AI-generated content may be incorrect.">
            <a:extLst>
              <a:ext uri="{FF2B5EF4-FFF2-40B4-BE49-F238E27FC236}">
                <a16:creationId xmlns:a16="http://schemas.microsoft.com/office/drawing/2014/main" id="{E5B9FA5F-D522-95A0-8605-20D09C5D6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255" y="304800"/>
            <a:ext cx="682548" cy="768438"/>
          </a:xfrm>
          <a:prstGeom prst="rect">
            <a:avLst/>
          </a:prstGeom>
        </p:spPr>
      </p:pic>
    </p:spTree>
    <p:extLst>
      <p:ext uri="{BB962C8B-B14F-4D97-AF65-F5344CB8AC3E}">
        <p14:creationId xmlns:p14="http://schemas.microsoft.com/office/powerpoint/2010/main" val="261298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8A98F-85C5-FCAC-CDFB-540EBC17FBB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43048AC-598B-8A5B-6929-DBD70242F457}"/>
              </a:ext>
            </a:extLst>
          </p:cNvPr>
          <p:cNvSpPr txBox="1"/>
          <p:nvPr/>
        </p:nvSpPr>
        <p:spPr>
          <a:xfrm>
            <a:off x="1138631" y="2613392"/>
            <a:ext cx="4195369" cy="2015936"/>
          </a:xfrm>
          <a:prstGeom prst="rect">
            <a:avLst/>
          </a:prstGeom>
          <a:noFill/>
        </p:spPr>
        <p:txBody>
          <a:bodyPr wrap="square" rtlCol="0">
            <a:spAutoFit/>
          </a:bodyPr>
          <a:lstStyle/>
          <a:p>
            <a:pPr algn="just"/>
            <a:r>
              <a:rPr lang="en-US" sz="2500" b="1" dirty="0">
                <a:latin typeface="Arial" panose="020B0604020202020204" pitchFamily="34" charset="0"/>
                <a:cs typeface="Arial" panose="020B0604020202020204" pitchFamily="34" charset="0"/>
              </a:rPr>
              <a:t>Các </a:t>
            </a:r>
            <a:r>
              <a:rPr lang="en-US" sz="2500" b="1" dirty="0" err="1">
                <a:latin typeface="Arial" panose="020B0604020202020204" pitchFamily="34" charset="0"/>
                <a:cs typeface="Arial" panose="020B0604020202020204" pitchFamily="34" charset="0"/>
              </a:rPr>
              <a:t>hoạt</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chất</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đa</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năng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được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tìm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đến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ngày</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càng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nhiều</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với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mong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muốn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giúp</a:t>
            </a:r>
            <a:r>
              <a:rPr lang="en-US" sz="2500" b="1" dirty="0">
                <a:latin typeface="Arial" panose="020B0604020202020204" pitchFamily="34" charset="0"/>
                <a:cs typeface="Arial" panose="020B0604020202020204" pitchFamily="34" charset="0"/>
              </a:rPr>
              <a:t> da </a:t>
            </a:r>
            <a:r>
              <a:rPr lang="en-US" sz="2500" b="1" dirty="0" err="1">
                <a:latin typeface="Arial" panose="020B0604020202020204" pitchFamily="34" charset="0"/>
                <a:cs typeface="Arial" panose="020B0604020202020204" pitchFamily="34" charset="0"/>
              </a:rPr>
              <a:t>sáng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mịn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mọng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và</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khỏe</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mạnh</a:t>
            </a:r>
            <a:r>
              <a:rPr lang="en-US" sz="2500" b="1" dirty="0">
                <a:latin typeface="Arial" panose="020B0604020202020204" pitchFamily="34" charset="0"/>
                <a:cs typeface="Arial" panose="020B0604020202020204" pitchFamily="34" charset="0"/>
              </a:rPr>
              <a:t>.</a:t>
            </a:r>
          </a:p>
        </p:txBody>
      </p:sp>
      <p:pic>
        <p:nvPicPr>
          <p:cNvPr id="9" name="Picture 8" descr="A green and black logo&#10;&#10;AI-generated content may be incorrect.">
            <a:extLst>
              <a:ext uri="{FF2B5EF4-FFF2-40B4-BE49-F238E27FC236}">
                <a16:creationId xmlns:a16="http://schemas.microsoft.com/office/drawing/2014/main" id="{51670DD7-8C14-9067-AD75-01C951391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8196" name="Picture 4">
            <a:extLst>
              <a:ext uri="{FF2B5EF4-FFF2-40B4-BE49-F238E27FC236}">
                <a16:creationId xmlns:a16="http://schemas.microsoft.com/office/drawing/2014/main" id="{7F2DD5D0-F754-9490-C2EA-37C95F87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93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8BB90-120A-8E6E-1B11-2DA77DC1929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C7EEBF7-31F2-102E-A335-F227902CBA37}"/>
              </a:ext>
            </a:extLst>
          </p:cNvPr>
          <p:cNvSpPr txBox="1"/>
          <p:nvPr/>
        </p:nvSpPr>
        <p:spPr>
          <a:xfrm>
            <a:off x="1138631" y="457706"/>
            <a:ext cx="4957369" cy="861774"/>
          </a:xfrm>
          <a:prstGeom prst="rect">
            <a:avLst/>
          </a:prstGeom>
          <a:noFill/>
        </p:spPr>
        <p:txBody>
          <a:bodyPr wrap="square" rtlCol="0">
            <a:spAutoFit/>
          </a:bodyPr>
          <a:lstStyle/>
          <a:p>
            <a:pPr algn="just"/>
            <a:r>
              <a:rPr lang="en-US" sz="2500" b="1" dirty="0">
                <a:latin typeface="Arial" panose="020B0604020202020204" pitchFamily="34" charset="0"/>
                <a:cs typeface="Arial" panose="020B0604020202020204" pitchFamily="34" charset="0"/>
              </a:rPr>
              <a:t>2024 – Nay: Xu </a:t>
            </a:r>
            <a:r>
              <a:rPr lang="en-US" sz="2500" b="1" dirty="0" err="1">
                <a:latin typeface="Arial" panose="020B0604020202020204" pitchFamily="34" charset="0"/>
                <a:cs typeface="Arial" panose="020B0604020202020204" pitchFamily="34" charset="0"/>
              </a:rPr>
              <a:t>hướng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làm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đẹp</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cá</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nhân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hóa</a:t>
            </a:r>
            <a:endParaRPr lang="en-US" sz="2500" b="1" dirty="0">
              <a:latin typeface="Arial" panose="020B0604020202020204" pitchFamily="34" charset="0"/>
              <a:cs typeface="Arial" panose="020B0604020202020204" pitchFamily="34" charset="0"/>
            </a:endParaRPr>
          </a:p>
        </p:txBody>
      </p:sp>
      <p:pic>
        <p:nvPicPr>
          <p:cNvPr id="6" name="Picture 5" descr="A green and black logo&#10;&#10;AI-generated content may be incorrect.">
            <a:extLst>
              <a:ext uri="{FF2B5EF4-FFF2-40B4-BE49-F238E27FC236}">
                <a16:creationId xmlns:a16="http://schemas.microsoft.com/office/drawing/2014/main" id="{CD7465CC-0065-CFFF-A909-D44D0E041D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10246" name="Picture 6">
            <a:extLst>
              <a:ext uri="{FF2B5EF4-FFF2-40B4-BE49-F238E27FC236}">
                <a16:creationId xmlns:a16="http://schemas.microsoft.com/office/drawing/2014/main" id="{776B4BEF-D4CE-A03A-DDB2-8AE417E14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380191"/>
            <a:ext cx="6716713" cy="4477809"/>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9D3B9F65-ABF3-6866-68B7-A4EC14365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713" y="0"/>
            <a:ext cx="5475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AFABC34-FB3F-76D1-3A82-A448CBCC462B}"/>
              </a:ext>
            </a:extLst>
          </p:cNvPr>
          <p:cNvSpPr txBox="1"/>
          <p:nvPr/>
        </p:nvSpPr>
        <p:spPr>
          <a:xfrm>
            <a:off x="2195733" y="6465610"/>
            <a:ext cx="7800533" cy="307777"/>
          </a:xfrm>
          <a:prstGeom prst="rect">
            <a:avLst/>
          </a:prstGeom>
          <a:solidFill>
            <a:schemeClr val="bg1"/>
          </a:solidFill>
          <a:ln>
            <a:noFill/>
          </a:ln>
        </p:spPr>
        <p:txBody>
          <a:bodyPr wrap="none" rtlCol="0">
            <a:spAutoFit/>
          </a:bodyPr>
          <a:lstStyle/>
          <a:p>
            <a:pPr algn="ctr"/>
            <a:r>
              <a:rPr lang="en-US" sz="1400" dirty="0">
                <a:latin typeface="Arial" panose="020B0604020202020204" pitchFamily="34" charset="0"/>
                <a:cs typeface="Arial" panose="020B0604020202020204" pitchFamily="34" charset="0"/>
              </a:rPr>
              <a:t>P</a:t>
            </a:r>
            <a:r>
              <a:rPr lang="vi-VN" sz="1400" dirty="0">
                <a:latin typeface="Arial" panose="020B0604020202020204" pitchFamily="34" charset="0"/>
                <a:cs typeface="Arial" panose="020B0604020202020204" pitchFamily="34" charset="0"/>
              </a:rPr>
              <a:t>hụ nữ Nhật luôn </a:t>
            </a:r>
            <a:r>
              <a:rPr lang="en-US" sz="1400" dirty="0" err="1">
                <a:latin typeface="Arial" panose="020B0604020202020204" pitchFamily="34" charset="0"/>
                <a:cs typeface="Arial" panose="020B0604020202020204" pitchFamily="34" charset="0"/>
              </a:rPr>
              <a:t>được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xếp</a:t>
            </a:r>
            <a:r>
              <a:rPr lang="en-US" sz="1400" dirty="0">
                <a:latin typeface="Arial" panose="020B0604020202020204" pitchFamily="34" charset="0"/>
                <a:cs typeface="Arial" panose="020B0604020202020204" pitchFamily="34" charset="0"/>
              </a:rPr>
              <a:t> top </a:t>
            </a:r>
            <a:r>
              <a:rPr lang="vi-VN" sz="1400" dirty="0">
                <a:latin typeface="Arial" panose="020B0604020202020204" pitchFamily="34" charset="0"/>
                <a:cs typeface="Arial" panose="020B0604020202020204" pitchFamily="34" charset="0"/>
              </a:rPr>
              <a:t>đầu thế giới về làn da đẹp –</a:t>
            </a:r>
            <a:r>
              <a:rPr lang="en-US" sz="1400" dirty="0">
                <a:latin typeface="Arial" panose="020B0604020202020204" pitchFamily="34" charset="0"/>
                <a:cs typeface="Arial" panose="020B0604020202020204" pitchFamily="34" charset="0"/>
              </a:rPr>
              <a:t> </a:t>
            </a:r>
            <a:r>
              <a:rPr lang="vi-VN" sz="1400" dirty="0">
                <a:latin typeface="Arial" panose="020B0604020202020204" pitchFamily="34" charset="0"/>
                <a:cs typeface="Arial" panose="020B0604020202020204" pitchFamily="34" charset="0"/>
              </a:rPr>
              <a:t>mịn màng</a:t>
            </a:r>
            <a:r>
              <a:rPr lang="en-US" sz="1400" dirty="0">
                <a:latin typeface="Arial" panose="020B0604020202020204" pitchFamily="34" charset="0"/>
                <a:cs typeface="Arial" panose="020B0604020202020204" pitchFamily="34" charset="0"/>
              </a:rPr>
              <a:t> &amp;</a:t>
            </a:r>
            <a:r>
              <a:rPr lang="vi-VN" sz="1400" dirty="0">
                <a:latin typeface="Arial" panose="020B0604020202020204" pitchFamily="34" charset="0"/>
                <a:cs typeface="Arial" panose="020B0604020202020204" pitchFamily="34" charset="0"/>
              </a:rPr>
              <a:t> trẻ lâu </a:t>
            </a:r>
            <a:r>
              <a:rPr lang="en-US" sz="1400" dirty="0" err="1">
                <a:latin typeface="Arial" panose="020B0604020202020204" pitchFamily="34" charset="0"/>
                <a:cs typeface="Arial" panose="020B0604020202020204" pitchFamily="34" charset="0"/>
              </a:rPr>
              <a:t>cùng</a:t>
            </a:r>
            <a:r>
              <a:rPr lang="en-US" sz="1400" dirty="0">
                <a:latin typeface="Arial" panose="020B0604020202020204" pitchFamily="34" charset="0"/>
                <a:cs typeface="Arial" panose="020B0604020202020204" pitchFamily="34" charset="0"/>
              </a:rPr>
              <a:t> </a:t>
            </a:r>
            <a:r>
              <a:rPr lang="vi-VN" sz="1400" dirty="0">
                <a:latin typeface="Arial" panose="020B0604020202020204" pitchFamily="34" charset="0"/>
                <a:cs typeface="Arial" panose="020B0604020202020204" pitchFamily="34" charset="0"/>
              </a:rPr>
              <a:t>năm tháng</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5556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08608-B58D-DAEB-601A-24815638E3F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FF4B942-AB5A-ABAE-75F2-766044A27720}"/>
              </a:ext>
            </a:extLst>
          </p:cNvPr>
          <p:cNvSpPr txBox="1"/>
          <p:nvPr/>
        </p:nvSpPr>
        <p:spPr>
          <a:xfrm>
            <a:off x="1138630" y="457706"/>
            <a:ext cx="9834170" cy="861774"/>
          </a:xfrm>
          <a:prstGeom prst="rect">
            <a:avLst/>
          </a:prstGeom>
          <a:noFill/>
        </p:spPr>
        <p:txBody>
          <a:bodyPr wrap="square" rtlCol="0">
            <a:spAutoFit/>
          </a:bodyPr>
          <a:lstStyle/>
          <a:p>
            <a:pPr algn="just"/>
            <a:r>
              <a:rPr lang="en-US" sz="2500" b="1" dirty="0">
                <a:latin typeface="Arial" panose="020B0604020202020204" pitchFamily="34" charset="0"/>
                <a:cs typeface="Arial" panose="020B0604020202020204" pitchFamily="34" charset="0"/>
              </a:rPr>
              <a:t>2020: Nhật </a:t>
            </a:r>
            <a:r>
              <a:rPr lang="en-US" sz="2500" b="1" dirty="0" err="1">
                <a:latin typeface="Arial" panose="020B0604020202020204" pitchFamily="34" charset="0"/>
                <a:cs typeface="Arial" panose="020B0604020202020204" pitchFamily="34" charset="0"/>
              </a:rPr>
              <a:t>Bản</a:t>
            </a:r>
            <a:r>
              <a:rPr lang="en-US" sz="2500" b="1" dirty="0">
                <a:latin typeface="Arial" panose="020B0604020202020204" pitchFamily="34" charset="0"/>
                <a:cs typeface="Arial" panose="020B0604020202020204" pitchFamily="34" charset="0"/>
              </a:rPr>
              <a:t> </a:t>
            </a:r>
            <a:r>
              <a:rPr lang="vi-VN" sz="2500" b="1" dirty="0">
                <a:latin typeface="Arial" panose="020B0604020202020204" pitchFamily="34" charset="0"/>
                <a:cs typeface="Arial" panose="020B0604020202020204" pitchFamily="34" charset="0"/>
              </a:rPr>
              <a:t>tuyên bố cấp phép sản xuất NMN thành thực phẩm </a:t>
            </a:r>
            <a:r>
              <a:rPr lang="en-US" sz="2500" b="1" dirty="0" err="1">
                <a:latin typeface="Arial" panose="020B0604020202020204" pitchFamily="34" charset="0"/>
                <a:cs typeface="Arial" panose="020B0604020202020204" pitchFamily="34" charset="0"/>
              </a:rPr>
              <a:t>bảo</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vệ</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sức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khỏe</a:t>
            </a:r>
            <a:r>
              <a:rPr lang="en-US" sz="2500" b="1" dirty="0">
                <a:latin typeface="Arial" panose="020B0604020202020204" pitchFamily="34" charset="0"/>
                <a:cs typeface="Arial" panose="020B0604020202020204" pitchFamily="34" charset="0"/>
              </a:rPr>
              <a:t> </a:t>
            </a:r>
            <a:r>
              <a:rPr lang="vi-VN" sz="2500" b="1" dirty="0">
                <a:latin typeface="Arial" panose="020B0604020202020204" pitchFamily="34" charset="0"/>
                <a:cs typeface="Arial" panose="020B0604020202020204" pitchFamily="34" charset="0"/>
              </a:rPr>
              <a:t>và phân phối chính thức ra thị trường </a:t>
            </a:r>
            <a:endParaRPr lang="en-US" sz="2500" b="1" dirty="0">
              <a:latin typeface="Arial" panose="020B0604020202020204" pitchFamily="34" charset="0"/>
              <a:cs typeface="Arial" panose="020B0604020202020204" pitchFamily="34" charset="0"/>
            </a:endParaRPr>
          </a:p>
        </p:txBody>
      </p:sp>
      <p:pic>
        <p:nvPicPr>
          <p:cNvPr id="6" name="Picture 5" descr="A green and black logo&#10;&#10;AI-generated content may be incorrect.">
            <a:extLst>
              <a:ext uri="{FF2B5EF4-FFF2-40B4-BE49-F238E27FC236}">
                <a16:creationId xmlns:a16="http://schemas.microsoft.com/office/drawing/2014/main" id="{2B4E7CDD-8AD3-6D39-6E49-8C238FA00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11266" name="Picture 2" descr="Nicotinamide mononucleotide – Hoạt chất tiềm năng chống lão hóa - Trường  Đại học Nguyễn Tất Thành">
            <a:extLst>
              <a:ext uri="{FF2B5EF4-FFF2-40B4-BE49-F238E27FC236}">
                <a16:creationId xmlns:a16="http://schemas.microsoft.com/office/drawing/2014/main" id="{60DCDE4A-83E9-C80B-2F88-626CED467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9099" y="1537127"/>
            <a:ext cx="9313801" cy="532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723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1338B-929C-F737-A37E-935F6E78DB3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C55C982-ACB2-AEED-1647-157585E5D797}"/>
              </a:ext>
            </a:extLst>
          </p:cNvPr>
          <p:cNvSpPr txBox="1"/>
          <p:nvPr/>
        </p:nvSpPr>
        <p:spPr>
          <a:xfrm>
            <a:off x="1138630" y="457706"/>
            <a:ext cx="9834170" cy="861774"/>
          </a:xfrm>
          <a:prstGeom prst="rect">
            <a:avLst/>
          </a:prstGeom>
          <a:noFill/>
        </p:spPr>
        <p:txBody>
          <a:bodyPr wrap="square" rtlCol="0">
            <a:spAutoFit/>
          </a:bodyPr>
          <a:lstStyle/>
          <a:p>
            <a:pPr algn="just"/>
            <a:r>
              <a:rPr lang="en-US" sz="2500" b="1" dirty="0">
                <a:latin typeface="Arial" panose="020B0604020202020204" pitchFamily="34" charset="0"/>
                <a:cs typeface="Arial" panose="020B0604020202020204" pitchFamily="34" charset="0"/>
              </a:rPr>
              <a:t>NMN </a:t>
            </a:r>
            <a:r>
              <a:rPr lang="en-US" sz="2500" b="1" dirty="0" err="1">
                <a:latin typeface="Arial" panose="020B0604020202020204" pitchFamily="34" charset="0"/>
                <a:cs typeface="Arial" panose="020B0604020202020204" pitchFamily="34" charset="0"/>
              </a:rPr>
              <a:t>được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nghiên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cứu</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từ</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hơn</a:t>
            </a:r>
            <a:r>
              <a:rPr lang="en-US" sz="2500" b="1" dirty="0">
                <a:latin typeface="Arial" panose="020B0604020202020204" pitchFamily="34" charset="0"/>
                <a:cs typeface="Arial" panose="020B0604020202020204" pitchFamily="34" charset="0"/>
              </a:rPr>
              <a:t> 10 </a:t>
            </a:r>
            <a:r>
              <a:rPr lang="en-US" sz="2500" b="1" dirty="0" err="1">
                <a:latin typeface="Arial" panose="020B0604020202020204" pitchFamily="34" charset="0"/>
                <a:cs typeface="Arial" panose="020B0604020202020204" pitchFamily="34" charset="0"/>
              </a:rPr>
              <a:t>năm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công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dụng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làm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chậm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quá</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trình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lão</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hoá</a:t>
            </a:r>
            <a:r>
              <a:rPr lang="en-US" sz="2500" b="1" dirty="0">
                <a:latin typeface="Arial" panose="020B0604020202020204" pitchFamily="34" charset="0"/>
                <a:cs typeface="Arial" panose="020B0604020202020204" pitchFamily="34" charset="0"/>
              </a:rPr>
              <a:t> </a:t>
            </a:r>
          </a:p>
        </p:txBody>
      </p:sp>
      <p:pic>
        <p:nvPicPr>
          <p:cNvPr id="6" name="Picture 5" descr="A green and black logo&#10;&#10;AI-generated content may be incorrect.">
            <a:extLst>
              <a:ext uri="{FF2B5EF4-FFF2-40B4-BE49-F238E27FC236}">
                <a16:creationId xmlns:a16="http://schemas.microsoft.com/office/drawing/2014/main" id="{1225000C-6246-08FB-2571-1F00C28BE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12290" name="Picture 2" descr="Washington University in St. Louis - Simple English Wikipedia, the free  encyclopedia">
            <a:extLst>
              <a:ext uri="{FF2B5EF4-FFF2-40B4-BE49-F238E27FC236}">
                <a16:creationId xmlns:a16="http://schemas.microsoft.com/office/drawing/2014/main" id="{8572B2A4-AC68-74AF-CE15-DA4FB8FEA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457339" y="1951265"/>
            <a:ext cx="4596031" cy="295547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Keio University – Mānoa International Exchange">
            <a:extLst>
              <a:ext uri="{FF2B5EF4-FFF2-40B4-BE49-F238E27FC236}">
                <a16:creationId xmlns:a16="http://schemas.microsoft.com/office/drawing/2014/main" id="{06DDF5B7-39AA-2AB6-B6EE-B612C60FF4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2246"/>
          <a:stretch>
            <a:fillRect/>
          </a:stretch>
        </p:blipFill>
        <p:spPr bwMode="auto">
          <a:xfrm>
            <a:off x="1138630" y="1951265"/>
            <a:ext cx="4596031" cy="295547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Washington University in St. Louis - Wikipedia">
            <a:extLst>
              <a:ext uri="{FF2B5EF4-FFF2-40B4-BE49-F238E27FC236}">
                <a16:creationId xmlns:a16="http://schemas.microsoft.com/office/drawing/2014/main" id="{5B1425B7-B761-4530-B773-E716244A1F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2999" y="4017379"/>
            <a:ext cx="824042" cy="82404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Keio University | Study in Japan SA">
            <a:extLst>
              <a:ext uri="{FF2B5EF4-FFF2-40B4-BE49-F238E27FC236}">
                <a16:creationId xmlns:a16="http://schemas.microsoft.com/office/drawing/2014/main" id="{CFE67F57-BBD6-4FFF-E8A8-51E9A103022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24" t="7248" r="3624"/>
          <a:stretch>
            <a:fillRect/>
          </a:stretch>
        </p:blipFill>
        <p:spPr bwMode="auto">
          <a:xfrm>
            <a:off x="1154959" y="4017379"/>
            <a:ext cx="824042" cy="824042"/>
          </a:xfrm>
          <a:prstGeom prst="rect">
            <a:avLst/>
          </a:prstGeom>
          <a:solidFill>
            <a:schemeClr val="bg1"/>
          </a:solidFill>
        </p:spPr>
      </p:pic>
      <p:sp>
        <p:nvSpPr>
          <p:cNvPr id="2" name="TextBox 1">
            <a:extLst>
              <a:ext uri="{FF2B5EF4-FFF2-40B4-BE49-F238E27FC236}">
                <a16:creationId xmlns:a16="http://schemas.microsoft.com/office/drawing/2014/main" id="{7D3D2D4F-0BEC-2B9E-459D-17D87BD60308}"/>
              </a:ext>
            </a:extLst>
          </p:cNvPr>
          <p:cNvSpPr txBox="1"/>
          <p:nvPr/>
        </p:nvSpPr>
        <p:spPr>
          <a:xfrm>
            <a:off x="1734865" y="4965415"/>
            <a:ext cx="3403560"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Keio (Tokyo, Nhật </a:t>
            </a:r>
            <a:r>
              <a:rPr lang="en-US" dirty="0" err="1">
                <a:latin typeface="Arial" panose="020B0604020202020204" pitchFamily="34" charset="0"/>
                <a:cs typeface="Arial" panose="020B0604020202020204" pitchFamily="34" charset="0"/>
              </a:rPr>
              <a:t>Bản</a:t>
            </a:r>
            <a:r>
              <a:rPr lang="en-US"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4F98DA0C-CE22-2AE9-069E-61068D71352B}"/>
              </a:ext>
            </a:extLst>
          </p:cNvPr>
          <p:cNvSpPr txBox="1"/>
          <p:nvPr/>
        </p:nvSpPr>
        <p:spPr>
          <a:xfrm>
            <a:off x="6653945" y="4965415"/>
            <a:ext cx="4202817"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Đại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học</a:t>
            </a:r>
            <a:r>
              <a:rPr lang="en-US" dirty="0">
                <a:latin typeface="Arial" panose="020B0604020202020204" pitchFamily="34" charset="0"/>
                <a:cs typeface="Arial" panose="020B0604020202020204" pitchFamily="34" charset="0"/>
              </a:rPr>
              <a:t> Washington (Missouri, Hoa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98135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F2EA8-5814-CF68-10A0-10C5A345453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54544FA-1378-BF8F-3B9F-78960844156A}"/>
              </a:ext>
            </a:extLst>
          </p:cNvPr>
          <p:cNvSpPr txBox="1"/>
          <p:nvPr/>
        </p:nvSpPr>
        <p:spPr>
          <a:xfrm>
            <a:off x="1138630" y="457706"/>
            <a:ext cx="9834170" cy="477054"/>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3 </a:t>
            </a:r>
            <a:r>
              <a:rPr lang="en-US" sz="2500" b="1" dirty="0" err="1">
                <a:latin typeface="Arial" panose="020B0604020202020204" pitchFamily="34" charset="0"/>
                <a:cs typeface="Arial" panose="020B0604020202020204" pitchFamily="34" charset="0"/>
              </a:rPr>
              <a:t>dạng</a:t>
            </a:r>
            <a:r>
              <a:rPr lang="en-US" sz="2500" b="1" dirty="0">
                <a:latin typeface="Arial" panose="020B0604020202020204" pitchFamily="34" charset="0"/>
                <a:cs typeface="Arial" panose="020B0604020202020204" pitchFamily="34" charset="0"/>
              </a:rPr>
              <a:t> NMN </a:t>
            </a:r>
            <a:r>
              <a:rPr lang="en-US" sz="2500" b="1" dirty="0" err="1">
                <a:latin typeface="Arial" panose="020B0604020202020204" pitchFamily="34" charset="0"/>
                <a:cs typeface="Arial" panose="020B0604020202020204" pitchFamily="34" charset="0"/>
              </a:rPr>
              <a:t>được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sử</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dụng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phổ</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biến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hiện</a:t>
            </a:r>
            <a:r>
              <a:rPr lang="en-US" sz="2500" b="1" dirty="0">
                <a:latin typeface="Arial" panose="020B0604020202020204" pitchFamily="34" charset="0"/>
                <a:cs typeface="Arial" panose="020B0604020202020204" pitchFamily="34" charset="0"/>
              </a:rPr>
              <a:t> nay</a:t>
            </a:r>
          </a:p>
        </p:txBody>
      </p:sp>
      <p:pic>
        <p:nvPicPr>
          <p:cNvPr id="6" name="Picture 5" descr="A green and black logo&#10;&#10;AI-generated content may be incorrect.">
            <a:extLst>
              <a:ext uri="{FF2B5EF4-FFF2-40B4-BE49-F238E27FC236}">
                <a16:creationId xmlns:a16="http://schemas.microsoft.com/office/drawing/2014/main" id="{0235DE47-2A3F-04AB-F8EA-1D0AD9809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14" name="TextBox 13">
            <a:extLst>
              <a:ext uri="{FF2B5EF4-FFF2-40B4-BE49-F238E27FC236}">
                <a16:creationId xmlns:a16="http://schemas.microsoft.com/office/drawing/2014/main" id="{BB461E66-D86B-A169-819C-5BB43353762C}"/>
              </a:ext>
            </a:extLst>
          </p:cNvPr>
          <p:cNvSpPr txBox="1"/>
          <p:nvPr/>
        </p:nvSpPr>
        <p:spPr>
          <a:xfrm>
            <a:off x="1557225" y="5635552"/>
            <a:ext cx="2148853" cy="369332"/>
          </a:xfrm>
          <a:prstGeom prst="rect">
            <a:avLst/>
          </a:prstGeom>
          <a:noFill/>
        </p:spPr>
        <p:txBody>
          <a:bodyPr wrap="square">
            <a:spAutoFit/>
          </a:bodyPr>
          <a:lstStyle/>
          <a:p>
            <a:pPr algn="ctr"/>
            <a:r>
              <a:rPr lang="en-US" b="1" dirty="0" err="1">
                <a:latin typeface="Arial" panose="020B0604020202020204" pitchFamily="34" charset="0"/>
                <a:cs typeface="Arial" panose="020B0604020202020204" pitchFamily="34" charset="0"/>
              </a:rPr>
              <a:t>Dạng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uống</a:t>
            </a:r>
            <a:endParaRPr lang="en-US" sz="105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EC8F4A4D-C074-427A-A264-A7732D2BB215}"/>
              </a:ext>
            </a:extLst>
          </p:cNvPr>
          <p:cNvSpPr txBox="1"/>
          <p:nvPr/>
        </p:nvSpPr>
        <p:spPr>
          <a:xfrm>
            <a:off x="8485922" y="5635551"/>
            <a:ext cx="2148853" cy="369332"/>
          </a:xfrm>
          <a:prstGeom prst="rect">
            <a:avLst/>
          </a:prstGeom>
          <a:noFill/>
        </p:spPr>
        <p:txBody>
          <a:bodyPr wrap="square">
            <a:spAutoFit/>
          </a:bodyPr>
          <a:lstStyle/>
          <a:p>
            <a:pPr algn="ctr"/>
            <a:r>
              <a:rPr lang="en-US" b="1" i="0" u="none" strike="noStrike" dirty="0" err="1">
                <a:solidFill>
                  <a:srgbClr val="000000"/>
                </a:solidFill>
                <a:effectLst/>
                <a:latin typeface="Arial" panose="020B0604020202020204" pitchFamily="34" charset="0"/>
                <a:cs typeface="Arial" panose="020B0604020202020204" pitchFamily="34" charset="0"/>
              </a:rPr>
              <a:t>Dạng</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truyền</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0AB6A40-A0AD-8F55-70A7-640CE255CB34}"/>
              </a:ext>
            </a:extLst>
          </p:cNvPr>
          <p:cNvSpPr txBox="1"/>
          <p:nvPr/>
        </p:nvSpPr>
        <p:spPr>
          <a:xfrm>
            <a:off x="5021572" y="5635552"/>
            <a:ext cx="2148853" cy="369332"/>
          </a:xfrm>
          <a:prstGeom prst="rect">
            <a:avLst/>
          </a:prstGeom>
          <a:noFill/>
        </p:spPr>
        <p:txBody>
          <a:bodyPr wrap="square">
            <a:spAutoFit/>
          </a:bodyPr>
          <a:lstStyle/>
          <a:p>
            <a:pPr algn="ctr"/>
            <a:r>
              <a:rPr lang="en-US" b="1" dirty="0" err="1">
                <a:latin typeface="Arial" panose="020B0604020202020204" pitchFamily="34" charset="0"/>
                <a:cs typeface="Arial" panose="020B0604020202020204" pitchFamily="34" charset="0"/>
              </a:rPr>
              <a:t>Dạng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bôi</a:t>
            </a:r>
            <a:endParaRPr lang="en-US" sz="1050" b="1" dirty="0">
              <a:latin typeface="Arial" panose="020B0604020202020204" pitchFamily="34" charset="0"/>
              <a:cs typeface="Arial" panose="020B0604020202020204" pitchFamily="34" charset="0"/>
            </a:endParaRPr>
          </a:p>
        </p:txBody>
      </p:sp>
      <p:pic>
        <p:nvPicPr>
          <p:cNvPr id="17" name="Picture 16" descr="A group of black containers&#10;&#10;AI-generated content may be incorrect.">
            <a:extLst>
              <a:ext uri="{FF2B5EF4-FFF2-40B4-BE49-F238E27FC236}">
                <a16:creationId xmlns:a16="http://schemas.microsoft.com/office/drawing/2014/main" id="{DAAE641D-7731-50D9-9FBA-1B5159747AC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 contrast="4000"/>
                    </a14:imgEffect>
                  </a14:imgLayer>
                </a14:imgProps>
              </a:ext>
            </a:extLst>
          </a:blip>
          <a:srcRect l="30195" t="18666" r="41962" b="18666"/>
          <a:stretch>
            <a:fillRect/>
          </a:stretch>
        </p:blipFill>
        <p:spPr>
          <a:xfrm>
            <a:off x="4739769" y="1394656"/>
            <a:ext cx="2712461" cy="4068688"/>
          </a:xfrm>
          <a:prstGeom prst="rect">
            <a:avLst/>
          </a:prstGeom>
        </p:spPr>
      </p:pic>
      <p:pic>
        <p:nvPicPr>
          <p:cNvPr id="18" name="Picture 17" descr="A white bottle with a white label&#10;&#10;AI-generated content may be incorrect.">
            <a:extLst>
              <a:ext uri="{FF2B5EF4-FFF2-40B4-BE49-F238E27FC236}">
                <a16:creationId xmlns:a16="http://schemas.microsoft.com/office/drawing/2014/main" id="{90063F13-8D4B-52BF-51E0-94E634B8173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15000" contrast="15000"/>
                    </a14:imgEffect>
                  </a14:imgLayer>
                </a14:imgProps>
              </a:ext>
            </a:extLst>
          </a:blip>
          <a:srcRect l="30203" t="20045" r="28020" b="17289"/>
          <a:stretch>
            <a:fillRect/>
          </a:stretch>
        </p:blipFill>
        <p:spPr>
          <a:xfrm>
            <a:off x="1275422" y="1394655"/>
            <a:ext cx="2712461" cy="4068689"/>
          </a:xfrm>
          <a:prstGeom prst="rect">
            <a:avLst/>
          </a:prstGeom>
        </p:spPr>
      </p:pic>
      <p:pic>
        <p:nvPicPr>
          <p:cNvPr id="19" name="Picture 18" descr="A brown bottle with a white label&#10;&#10;AI-generated content may be incorrect.">
            <a:extLst>
              <a:ext uri="{FF2B5EF4-FFF2-40B4-BE49-F238E27FC236}">
                <a16:creationId xmlns:a16="http://schemas.microsoft.com/office/drawing/2014/main" id="{150965CB-A3CA-2CD6-1A25-7F82F1C2E9D4}"/>
              </a:ext>
            </a:extLst>
          </p:cNvPr>
          <p:cNvPicPr>
            <a:picLocks noChangeAspect="1"/>
          </p:cNvPicPr>
          <p:nvPr/>
        </p:nvPicPr>
        <p:blipFill>
          <a:blip r:embed="rId7">
            <a:alphaModFix/>
            <a:extLst>
              <a:ext uri="{BEBA8EAE-BF5A-486C-A8C5-ECC9F3942E4B}">
                <a14:imgProps xmlns:a14="http://schemas.microsoft.com/office/drawing/2010/main">
                  <a14:imgLayer r:embed="rId8">
                    <a14:imgEffect>
                      <a14:sharpenSoften amount="15000"/>
                    </a14:imgEffect>
                    <a14:imgEffect>
                      <a14:brightnessContrast bright="5000" contrast="11000"/>
                    </a14:imgEffect>
                  </a14:imgLayer>
                </a14:imgProps>
              </a:ext>
            </a:extLst>
          </a:blip>
          <a:srcRect l="16941" r="16393"/>
          <a:stretch>
            <a:fillRect/>
          </a:stretch>
        </p:blipFill>
        <p:spPr>
          <a:xfrm>
            <a:off x="8201403" y="1394654"/>
            <a:ext cx="2712462" cy="4068690"/>
          </a:xfrm>
          <a:prstGeom prst="rect">
            <a:avLst/>
          </a:prstGeom>
        </p:spPr>
      </p:pic>
    </p:spTree>
    <p:extLst>
      <p:ext uri="{BB962C8B-B14F-4D97-AF65-F5344CB8AC3E}">
        <p14:creationId xmlns:p14="http://schemas.microsoft.com/office/powerpoint/2010/main" val="2973015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52DC3-5576-478F-2697-EF0179C476D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50B3317-1DDE-3330-CE6F-EAB6287AD995}"/>
              </a:ext>
            </a:extLst>
          </p:cNvPr>
          <p:cNvSpPr txBox="1"/>
          <p:nvPr/>
        </p:nvSpPr>
        <p:spPr>
          <a:xfrm>
            <a:off x="1138630" y="457706"/>
            <a:ext cx="9834170" cy="477054"/>
          </a:xfrm>
          <a:prstGeom prst="rect">
            <a:avLst/>
          </a:prstGeom>
          <a:noFill/>
        </p:spPr>
        <p:txBody>
          <a:bodyPr wrap="square" rtlCol="0">
            <a:spAutoFit/>
          </a:bodyPr>
          <a:lstStyle/>
          <a:p>
            <a:r>
              <a:rPr lang="en-US" sz="2500" b="1" dirty="0" err="1">
                <a:latin typeface="Arial" panose="020B0604020202020204" pitchFamily="34" charset="0"/>
                <a:cs typeface="Arial" panose="020B0604020202020204" pitchFamily="34" charset="0"/>
              </a:rPr>
              <a:t>Nghiên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cứu</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lâm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sàng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về</a:t>
            </a:r>
            <a:r>
              <a:rPr lang="en-US" sz="2500" b="1" dirty="0">
                <a:latin typeface="Arial" panose="020B0604020202020204" pitchFamily="34" charset="0"/>
                <a:cs typeface="Arial" panose="020B0604020202020204" pitchFamily="34" charset="0"/>
              </a:rPr>
              <a:t> NMN </a:t>
            </a:r>
            <a:r>
              <a:rPr lang="en-US" sz="2500" b="1" dirty="0" err="1">
                <a:latin typeface="Arial" panose="020B0604020202020204" pitchFamily="34" charset="0"/>
                <a:cs typeface="Arial" panose="020B0604020202020204" pitchFamily="34" charset="0"/>
              </a:rPr>
              <a:t>đối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với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cơ</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thể</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người</a:t>
            </a:r>
            <a:endParaRPr lang="en-US" sz="2500" b="1" dirty="0">
              <a:latin typeface="Arial" panose="020B0604020202020204" pitchFamily="34" charset="0"/>
              <a:cs typeface="Arial" panose="020B0604020202020204" pitchFamily="34" charset="0"/>
            </a:endParaRPr>
          </a:p>
        </p:txBody>
      </p:sp>
      <p:pic>
        <p:nvPicPr>
          <p:cNvPr id="6" name="Picture 5" descr="A green and black logo&#10;&#10;AI-generated content may be incorrect.">
            <a:extLst>
              <a:ext uri="{FF2B5EF4-FFF2-40B4-BE49-F238E27FC236}">
                <a16:creationId xmlns:a16="http://schemas.microsoft.com/office/drawing/2014/main" id="{D205E0E4-04BF-3295-88FE-C0A796688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2" name="Picture 1">
            <a:extLst>
              <a:ext uri="{FF2B5EF4-FFF2-40B4-BE49-F238E27FC236}">
                <a16:creationId xmlns:a16="http://schemas.microsoft.com/office/drawing/2014/main" id="{06F8594B-1DB4-3BC8-BD42-2713EA6790D1}"/>
              </a:ext>
            </a:extLst>
          </p:cNvPr>
          <p:cNvPicPr>
            <a:picLocks noChangeAspect="1"/>
          </p:cNvPicPr>
          <p:nvPr/>
        </p:nvPicPr>
        <p:blipFill rotWithShape="1">
          <a:blip r:embed="rId3"/>
          <a:srcRect/>
          <a:stretch/>
        </p:blipFill>
        <p:spPr>
          <a:xfrm>
            <a:off x="6479625" y="3736558"/>
            <a:ext cx="4874173" cy="1441219"/>
          </a:xfrm>
          <a:prstGeom prst="rect">
            <a:avLst/>
          </a:prstGeom>
          <a:ln>
            <a:solidFill>
              <a:srgbClr val="239572"/>
            </a:solidFill>
            <a:prstDash val="sysDash"/>
          </a:ln>
        </p:spPr>
      </p:pic>
      <p:pic>
        <p:nvPicPr>
          <p:cNvPr id="3" name="Picture 2">
            <a:extLst>
              <a:ext uri="{FF2B5EF4-FFF2-40B4-BE49-F238E27FC236}">
                <a16:creationId xmlns:a16="http://schemas.microsoft.com/office/drawing/2014/main" id="{0681AB7D-138C-8919-8762-F42DC383FBED}"/>
              </a:ext>
            </a:extLst>
          </p:cNvPr>
          <p:cNvPicPr>
            <a:picLocks noChangeAspect="1"/>
          </p:cNvPicPr>
          <p:nvPr/>
        </p:nvPicPr>
        <p:blipFill>
          <a:blip r:embed="rId4"/>
          <a:stretch>
            <a:fillRect/>
          </a:stretch>
        </p:blipFill>
        <p:spPr>
          <a:xfrm>
            <a:off x="1286254" y="3736559"/>
            <a:ext cx="4874173" cy="1441218"/>
          </a:xfrm>
          <a:prstGeom prst="rect">
            <a:avLst/>
          </a:prstGeom>
          <a:ln>
            <a:solidFill>
              <a:srgbClr val="239572"/>
            </a:solidFill>
            <a:prstDash val="sysDash"/>
          </a:ln>
        </p:spPr>
      </p:pic>
      <p:sp>
        <p:nvSpPr>
          <p:cNvPr id="4" name="TextBox 3">
            <a:extLst>
              <a:ext uri="{FF2B5EF4-FFF2-40B4-BE49-F238E27FC236}">
                <a16:creationId xmlns:a16="http://schemas.microsoft.com/office/drawing/2014/main" id="{6B018961-1F0F-3E37-923E-EF872537126A}"/>
              </a:ext>
            </a:extLst>
          </p:cNvPr>
          <p:cNvSpPr txBox="1"/>
          <p:nvPr/>
        </p:nvSpPr>
        <p:spPr>
          <a:xfrm>
            <a:off x="1286254" y="5309978"/>
            <a:ext cx="4874173" cy="738664"/>
          </a:xfrm>
          <a:prstGeom prst="rect">
            <a:avLst/>
          </a:prstGeom>
          <a:noFill/>
        </p:spPr>
        <p:txBody>
          <a:bodyPr wrap="square">
            <a:spAutoFit/>
          </a:bodyPr>
          <a:lstStyle/>
          <a:p>
            <a:pPr algn="ctr"/>
            <a:r>
              <a:rPr lang="en-US" sz="1400" i="1" dirty="0" err="1">
                <a:solidFill>
                  <a:srgbClr val="000000"/>
                </a:solidFill>
                <a:latin typeface="Arial" panose="020B0604020202020204" pitchFamily="34" charset="0"/>
                <a:cs typeface="Arial" panose="020B0604020202020204" pitchFamily="34" charset="0"/>
              </a:rPr>
              <a:t>T</a:t>
            </a:r>
            <a:r>
              <a:rPr lang="en-US" sz="1400" b="0" i="1" u="none" strike="noStrike" dirty="0" err="1">
                <a:solidFill>
                  <a:srgbClr val="000000"/>
                </a:solidFill>
                <a:effectLst/>
                <a:latin typeface="Arial" panose="020B0604020202020204" pitchFamily="34" charset="0"/>
                <a:cs typeface="Arial" panose="020B0604020202020204" pitchFamily="34" charset="0"/>
              </a:rPr>
              <a:t>hử</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nghiệm</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lâm</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sàng</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sng" strike="noStrike" dirty="0">
                <a:solidFill>
                  <a:srgbClr val="000000"/>
                </a:solidFill>
                <a:effectLst/>
                <a:latin typeface="Arial" panose="020B0604020202020204" pitchFamily="34" charset="0"/>
                <a:cs typeface="Arial" panose="020B0604020202020204" pitchFamily="34" charset="0"/>
                <a:hlinkClick r:id="rId5"/>
              </a:rPr>
              <a:t>NCT03151239</a:t>
            </a:r>
            <a:endParaRPr lang="en-US" sz="1400" b="0" i="1" u="sng" strike="noStrike" dirty="0">
              <a:solidFill>
                <a:srgbClr val="000000"/>
              </a:solidFill>
              <a:effectLst/>
              <a:latin typeface="Arial" panose="020B0604020202020204" pitchFamily="34" charset="0"/>
              <a:cs typeface="Arial" panose="020B0604020202020204" pitchFamily="34" charset="0"/>
            </a:endParaRPr>
          </a:p>
          <a:p>
            <a:pPr algn="ctr"/>
            <a:r>
              <a:rPr lang="vi-VN" sz="1400" b="0" i="1" u="none" strike="noStrike" dirty="0">
                <a:solidFill>
                  <a:srgbClr val="000000"/>
                </a:solidFill>
                <a:effectLst/>
                <a:latin typeface="Arial" panose="020B0604020202020204" pitchFamily="34" charset="0"/>
                <a:cs typeface="Arial" panose="020B0604020202020204" pitchFamily="34" charset="0"/>
              </a:rPr>
              <a:t>Ảnh hưởng của Nicotinamide Mononucleotide</a:t>
            </a:r>
            <a:r>
              <a:rPr lang="en-US" sz="1400" i="1" dirty="0">
                <a:solidFill>
                  <a:srgbClr val="000000"/>
                </a:solidFill>
                <a:latin typeface="Arial" panose="020B0604020202020204" pitchFamily="34" charset="0"/>
                <a:cs typeface="Arial" panose="020B0604020202020204" pitchFamily="34" charset="0"/>
              </a:rPr>
              <a:t> </a:t>
            </a:r>
            <a:r>
              <a:rPr lang="vi-VN" sz="1400" b="0" i="1" u="none" strike="noStrike" dirty="0">
                <a:solidFill>
                  <a:srgbClr val="000000"/>
                </a:solidFill>
                <a:effectLst/>
                <a:latin typeface="Arial" panose="020B0604020202020204" pitchFamily="34" charset="0"/>
                <a:cs typeface="Arial" panose="020B0604020202020204" pitchFamily="34" charset="0"/>
              </a:rPr>
              <a:t>(NMN) đối với chức năng chuyển hóa tim</a:t>
            </a:r>
            <a:endParaRPr lang="en-US" sz="1400" i="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58C8956-914F-E02F-3203-2DB8BBF60FDD}"/>
              </a:ext>
            </a:extLst>
          </p:cNvPr>
          <p:cNvSpPr txBox="1"/>
          <p:nvPr/>
        </p:nvSpPr>
        <p:spPr>
          <a:xfrm>
            <a:off x="6479624" y="5315893"/>
            <a:ext cx="4874173" cy="738664"/>
          </a:xfrm>
          <a:prstGeom prst="rect">
            <a:avLst/>
          </a:prstGeom>
          <a:noFill/>
        </p:spPr>
        <p:txBody>
          <a:bodyPr wrap="square">
            <a:spAutoFit/>
          </a:bodyPr>
          <a:lstStyle/>
          <a:p>
            <a:pPr algn="ctr"/>
            <a:r>
              <a:rPr lang="en-US" sz="1400" b="0" i="1" u="none" strike="noStrike" dirty="0" err="1">
                <a:solidFill>
                  <a:srgbClr val="000000"/>
                </a:solidFill>
                <a:effectLst/>
                <a:latin typeface="Arial" panose="020B0604020202020204" pitchFamily="34" charset="0"/>
                <a:cs typeface="Arial" panose="020B0604020202020204" pitchFamily="34" charset="0"/>
              </a:rPr>
              <a:t>Thử</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nghiệm</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lâm</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sàng</a:t>
            </a:r>
            <a:r>
              <a:rPr lang="vi-VN" sz="1400" b="0" i="1" u="none" strike="noStrike" dirty="0">
                <a:solidFill>
                  <a:srgbClr val="000000"/>
                </a:solidFill>
                <a:effectLst/>
                <a:latin typeface="Arial" panose="020B0604020202020204" pitchFamily="34" charset="0"/>
                <a:cs typeface="Arial" panose="020B0604020202020204" pitchFamily="34" charset="0"/>
              </a:rPr>
              <a:t> </a:t>
            </a:r>
            <a:r>
              <a:rPr lang="vi-VN" sz="1400" b="0" i="1" u="sng" strike="noStrike" dirty="0">
                <a:solidFill>
                  <a:srgbClr val="000000"/>
                </a:solidFill>
                <a:effectLst/>
                <a:latin typeface="Arial" panose="020B0604020202020204" pitchFamily="34" charset="0"/>
                <a:cs typeface="Arial" panose="020B0604020202020204" pitchFamily="34" charset="0"/>
                <a:hlinkClick r:id="rId6"/>
              </a:rPr>
              <a:t>NCT04571008</a:t>
            </a:r>
            <a:r>
              <a:rPr lang="vi-VN" sz="1400" b="0" i="1" u="none" strike="noStrike" dirty="0">
                <a:solidFill>
                  <a:srgbClr val="000000"/>
                </a:solidFill>
                <a:effectLst/>
                <a:latin typeface="Arial" panose="020B0604020202020204" pitchFamily="34" charset="0"/>
                <a:cs typeface="Arial" panose="020B0604020202020204" pitchFamily="34" charset="0"/>
              </a:rPr>
              <a:t> </a:t>
            </a:r>
            <a:endParaRPr lang="en-US" sz="1400" b="0" i="1" u="none" strike="noStrike" dirty="0">
              <a:solidFill>
                <a:srgbClr val="000000"/>
              </a:solidFill>
              <a:effectLst/>
              <a:latin typeface="Arial" panose="020B0604020202020204" pitchFamily="34" charset="0"/>
              <a:cs typeface="Arial" panose="020B0604020202020204" pitchFamily="34" charset="0"/>
            </a:endParaRPr>
          </a:p>
          <a:p>
            <a:pPr algn="ctr"/>
            <a:r>
              <a:rPr lang="vi-VN" sz="1400" b="0" i="1" u="none" strike="noStrike" dirty="0">
                <a:solidFill>
                  <a:srgbClr val="000000"/>
                </a:solidFill>
                <a:effectLst/>
                <a:latin typeface="Arial" panose="020B0604020202020204" pitchFamily="34" charset="0"/>
                <a:cs typeface="Arial" panose="020B0604020202020204" pitchFamily="34" charset="0"/>
              </a:rPr>
              <a:t>Ảnh hưởng của việc bổ sung NMN đối với Sinh học Hệ thống Cơ quan (VAN)</a:t>
            </a:r>
            <a:endParaRPr lang="en-US" sz="1400" i="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38F5CB1-C876-C6E3-0044-1B7C0EA57022}"/>
              </a:ext>
            </a:extLst>
          </p:cNvPr>
          <p:cNvSpPr txBox="1"/>
          <p:nvPr/>
        </p:nvSpPr>
        <p:spPr>
          <a:xfrm>
            <a:off x="8153400" y="6492875"/>
            <a:ext cx="4038600" cy="276999"/>
          </a:xfrm>
          <a:prstGeom prst="rect">
            <a:avLst/>
          </a:prstGeom>
          <a:noFill/>
        </p:spPr>
        <p:txBody>
          <a:bodyPr wrap="square">
            <a:spAutoFit/>
          </a:bodyPr>
          <a:lstStyle/>
          <a:p>
            <a:pPr algn="r" rtl="0">
              <a:spcBef>
                <a:spcPts val="0"/>
              </a:spcBef>
              <a:spcAft>
                <a:spcPts val="0"/>
              </a:spcAft>
            </a:pPr>
            <a:r>
              <a:rPr lang="vi-VN" sz="1200" b="0" i="1" u="none" strike="noStrike" dirty="0">
                <a:solidFill>
                  <a:srgbClr val="000000"/>
                </a:solidFill>
                <a:effectLst/>
                <a:latin typeface="Arial" panose="020B0604020202020204" pitchFamily="34" charset="0"/>
                <a:cs typeface="Arial" panose="020B0604020202020204" pitchFamily="34" charset="0"/>
              </a:rPr>
              <a:t>Nguồn</a:t>
            </a:r>
            <a:r>
              <a:rPr lang="en-US" sz="1200" b="0" i="1" u="none" strike="noStrike" dirty="0">
                <a:solidFill>
                  <a:srgbClr val="000000"/>
                </a:solidFill>
                <a:effectLst/>
                <a:latin typeface="Arial" panose="020B0604020202020204" pitchFamily="34" charset="0"/>
                <a:cs typeface="Arial" panose="020B0604020202020204" pitchFamily="34" charset="0"/>
              </a:rPr>
              <a:t>:</a:t>
            </a:r>
            <a:r>
              <a:rPr lang="vi-VN" sz="1200" b="0" i="1" u="none" strike="noStrike" dirty="0">
                <a:solidFill>
                  <a:srgbClr val="000000"/>
                </a:solidFill>
                <a:effectLst/>
                <a:latin typeface="Arial" panose="020B0604020202020204" pitchFamily="34" charset="0"/>
                <a:cs typeface="Arial" panose="020B0604020202020204" pitchFamily="34" charset="0"/>
              </a:rPr>
              <a:t> nmn.com dựa trên các báo cáo khoa học</a:t>
            </a:r>
            <a:endParaRPr lang="en-US" sz="1200" i="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99BD6F2-CAC0-9D22-921A-12AC9518B5F3}"/>
              </a:ext>
            </a:extLst>
          </p:cNvPr>
          <p:cNvSpPr txBox="1"/>
          <p:nvPr/>
        </p:nvSpPr>
        <p:spPr>
          <a:xfrm>
            <a:off x="3618628" y="2853625"/>
            <a:ext cx="4874173" cy="738664"/>
          </a:xfrm>
          <a:prstGeom prst="rect">
            <a:avLst/>
          </a:prstGeom>
          <a:noFill/>
        </p:spPr>
        <p:txBody>
          <a:bodyPr wrap="square">
            <a:spAutoFit/>
          </a:bodyPr>
          <a:lstStyle/>
          <a:p>
            <a:pPr algn="ctr"/>
            <a:r>
              <a:rPr lang="en-US" sz="1400" i="1" dirty="0" err="1">
                <a:solidFill>
                  <a:srgbClr val="000000"/>
                </a:solidFill>
                <a:latin typeface="Arial" panose="020B0604020202020204" pitchFamily="34" charset="0"/>
                <a:cs typeface="Arial" panose="020B0604020202020204" pitchFamily="34" charset="0"/>
              </a:rPr>
              <a:t>T</a:t>
            </a:r>
            <a:r>
              <a:rPr lang="en-US" sz="1400" b="0" i="1" u="none" strike="noStrike" dirty="0" err="1">
                <a:solidFill>
                  <a:srgbClr val="000000"/>
                </a:solidFill>
                <a:effectLst/>
                <a:latin typeface="Arial" panose="020B0604020202020204" pitchFamily="34" charset="0"/>
                <a:cs typeface="Arial" panose="020B0604020202020204" pitchFamily="34" charset="0"/>
              </a:rPr>
              <a:t>hử</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nghiệm</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lâm</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err="1">
                <a:solidFill>
                  <a:srgbClr val="000000"/>
                </a:solidFill>
                <a:effectLst/>
                <a:latin typeface="Arial" panose="020B0604020202020204" pitchFamily="34" charset="0"/>
                <a:cs typeface="Arial" panose="020B0604020202020204" pitchFamily="34" charset="0"/>
              </a:rPr>
              <a:t>sàng</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en-US" sz="1400" b="0" i="1" u="none" strike="noStrike" dirty="0">
                <a:solidFill>
                  <a:srgbClr val="000000"/>
                </a:solidFill>
                <a:effectLst/>
                <a:latin typeface="Arial" panose="020B0604020202020204" pitchFamily="34" charset="0"/>
                <a:cs typeface="Arial" panose="020B0604020202020204" pitchFamily="34" charset="0"/>
                <a:hlinkClick r:id="rId7"/>
              </a:rPr>
              <a:t>NCT04862338</a:t>
            </a:r>
            <a:endParaRPr lang="en-US" sz="1400" b="0" i="1" u="none" strike="noStrike" dirty="0">
              <a:solidFill>
                <a:srgbClr val="000000"/>
              </a:solidFill>
              <a:effectLst/>
              <a:latin typeface="Arial" panose="020B0604020202020204" pitchFamily="34" charset="0"/>
              <a:cs typeface="Arial" panose="020B0604020202020204" pitchFamily="34" charset="0"/>
            </a:endParaRPr>
          </a:p>
          <a:p>
            <a:pPr algn="ctr"/>
            <a:r>
              <a:rPr lang="vi-VN" sz="1400" b="0" i="1" u="none" strike="noStrike" dirty="0">
                <a:solidFill>
                  <a:srgbClr val="000000"/>
                </a:solidFill>
                <a:effectLst/>
                <a:latin typeface="Arial" panose="020B0604020202020204" pitchFamily="34" charset="0"/>
                <a:cs typeface="Arial" panose="020B0604020202020204" pitchFamily="34" charset="0"/>
              </a:rPr>
              <a:t>Dược lực học và </a:t>
            </a:r>
            <a:r>
              <a:rPr lang="en-US" sz="1400" b="0" i="1" u="none" strike="noStrike" dirty="0" err="1">
                <a:solidFill>
                  <a:srgbClr val="000000"/>
                </a:solidFill>
                <a:effectLst/>
                <a:latin typeface="Arial" panose="020B0604020202020204" pitchFamily="34" charset="0"/>
                <a:cs typeface="Arial" panose="020B0604020202020204" pitchFamily="34" charset="0"/>
              </a:rPr>
              <a:t>sự</a:t>
            </a:r>
            <a:r>
              <a:rPr lang="en-US" sz="1400" b="0" i="1" u="none" strike="noStrike" dirty="0">
                <a:solidFill>
                  <a:srgbClr val="000000"/>
                </a:solidFill>
                <a:effectLst/>
                <a:latin typeface="Arial" panose="020B0604020202020204" pitchFamily="34" charset="0"/>
                <a:cs typeface="Arial" panose="020B0604020202020204" pitchFamily="34" charset="0"/>
              </a:rPr>
              <a:t> d</a:t>
            </a:r>
            <a:r>
              <a:rPr lang="vi-VN" sz="1400" b="0" i="1" u="none" strike="noStrike" dirty="0">
                <a:solidFill>
                  <a:srgbClr val="000000"/>
                </a:solidFill>
                <a:effectLst/>
                <a:latin typeface="Arial" panose="020B0604020202020204" pitchFamily="34" charset="0"/>
                <a:cs typeface="Arial" panose="020B0604020202020204" pitchFamily="34" charset="0"/>
              </a:rPr>
              <a:t>ung nạp Nicotinamide Mononucleotide (400mg/ngày) ở </a:t>
            </a:r>
            <a:r>
              <a:rPr lang="en-US" sz="1400" b="0" i="1" u="none" strike="noStrike" dirty="0">
                <a:solidFill>
                  <a:srgbClr val="000000"/>
                </a:solidFill>
                <a:effectLst/>
                <a:latin typeface="Arial" panose="020B0604020202020204" pitchFamily="34" charset="0"/>
                <a:cs typeface="Arial" panose="020B0604020202020204" pitchFamily="34" charset="0"/>
              </a:rPr>
              <a:t>n</a:t>
            </a:r>
            <a:r>
              <a:rPr lang="vi-VN" sz="1400" b="0" i="1" u="none" strike="noStrike" dirty="0">
                <a:solidFill>
                  <a:srgbClr val="000000"/>
                </a:solidFill>
                <a:effectLst/>
                <a:latin typeface="Arial" panose="020B0604020202020204" pitchFamily="34" charset="0"/>
                <a:cs typeface="Arial" panose="020B0604020202020204" pitchFamily="34" charset="0"/>
              </a:rPr>
              <a:t>gười </a:t>
            </a:r>
            <a:r>
              <a:rPr lang="en-US" sz="1400" b="0" i="1" u="none" strike="noStrike" dirty="0" err="1">
                <a:solidFill>
                  <a:srgbClr val="000000"/>
                </a:solidFill>
                <a:effectLst/>
                <a:latin typeface="Arial" panose="020B0604020202020204" pitchFamily="34" charset="0"/>
                <a:cs typeface="Arial" panose="020B0604020202020204" pitchFamily="34" charset="0"/>
              </a:rPr>
              <a:t>lớn</a:t>
            </a:r>
            <a:r>
              <a:rPr lang="en-US" sz="1400" b="0" i="1" u="none" strike="noStrike" dirty="0">
                <a:solidFill>
                  <a:srgbClr val="000000"/>
                </a:solidFill>
                <a:effectLst/>
                <a:latin typeface="Arial" panose="020B0604020202020204" pitchFamily="34" charset="0"/>
                <a:cs typeface="Arial" panose="020B0604020202020204" pitchFamily="34" charset="0"/>
              </a:rPr>
              <a:t> </a:t>
            </a:r>
            <a:r>
              <a:rPr lang="vi-VN" sz="1400" b="0" i="1" u="none" strike="noStrike" dirty="0">
                <a:solidFill>
                  <a:srgbClr val="000000"/>
                </a:solidFill>
                <a:effectLst/>
                <a:latin typeface="Arial" panose="020B0604020202020204" pitchFamily="34" charset="0"/>
                <a:cs typeface="Arial" panose="020B0604020202020204" pitchFamily="34" charset="0"/>
              </a:rPr>
              <a:t>khỏe mạnh</a:t>
            </a:r>
            <a:endParaRPr lang="en-US" sz="1400" i="1"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FD14869D-3858-1AB9-7380-6C6C3A64E1AD}"/>
              </a:ext>
            </a:extLst>
          </p:cNvPr>
          <p:cNvPicPr>
            <a:picLocks noChangeAspect="1"/>
          </p:cNvPicPr>
          <p:nvPr/>
        </p:nvPicPr>
        <p:blipFill>
          <a:blip r:embed="rId8"/>
          <a:stretch>
            <a:fillRect/>
          </a:stretch>
        </p:blipFill>
        <p:spPr>
          <a:xfrm>
            <a:off x="3658913" y="1268140"/>
            <a:ext cx="4874173" cy="1441217"/>
          </a:xfrm>
          <a:prstGeom prst="rect">
            <a:avLst/>
          </a:prstGeom>
          <a:ln w="9525">
            <a:solidFill>
              <a:srgbClr val="1C785B"/>
            </a:solidFill>
            <a:prstDash val="sysDash"/>
          </a:ln>
        </p:spPr>
      </p:pic>
    </p:spTree>
    <p:extLst>
      <p:ext uri="{BB962C8B-B14F-4D97-AF65-F5344CB8AC3E}">
        <p14:creationId xmlns:p14="http://schemas.microsoft.com/office/powerpoint/2010/main" val="686826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564EC-13E0-6C5C-6E04-EEE778FF4E08}"/>
              </a:ext>
            </a:extLst>
          </p:cNvPr>
          <p:cNvSpPr>
            <a:spLocks noGrp="1"/>
          </p:cNvSpPr>
          <p:nvPr>
            <p:ph type="title"/>
          </p:nvPr>
        </p:nvSpPr>
        <p:spPr/>
        <p:txBody>
          <a:bodyPr anchor="ctr"/>
          <a:lstStyle/>
          <a:p>
            <a:pPr algn="ctr"/>
            <a:r>
              <a:rPr lang="en-US" b="1" dirty="0">
                <a:latin typeface="Arial" panose="020B0604020202020204" pitchFamily="34" charset="0"/>
                <a:cs typeface="Arial" panose="020B0604020202020204" pitchFamily="34" charset="0"/>
              </a:rPr>
              <a:t>NMN</a:t>
            </a:r>
          </a:p>
        </p:txBody>
      </p:sp>
      <p:pic>
        <p:nvPicPr>
          <p:cNvPr id="6" name="Picture 5" descr="A person with long hair touching her face&#10;&#10;AI-generated content may be incorrect.">
            <a:extLst>
              <a:ext uri="{FF2B5EF4-FFF2-40B4-BE49-F238E27FC236}">
                <a16:creationId xmlns:a16="http://schemas.microsoft.com/office/drawing/2014/main" id="{8E4DE6AA-876A-C721-EC5F-E1C397638E6F}"/>
              </a:ext>
            </a:extLst>
          </p:cNvPr>
          <p:cNvPicPr>
            <a:picLocks noChangeAspect="1"/>
          </p:cNvPicPr>
          <p:nvPr/>
        </p:nvPicPr>
        <p:blipFill>
          <a:blip r:embed="rId2">
            <a:alphaModFix/>
          </a:blip>
          <a:srcRect l="17255" r="-2558" b="12676"/>
          <a:stretch>
            <a:fillRect/>
          </a:stretch>
        </p:blipFill>
        <p:spPr>
          <a:xfrm>
            <a:off x="3556" y="950976"/>
            <a:ext cx="3246873" cy="5907024"/>
          </a:xfrm>
          <a:prstGeom prst="rect">
            <a:avLst/>
          </a:prstGeom>
        </p:spPr>
      </p:pic>
      <p:pic>
        <p:nvPicPr>
          <p:cNvPr id="7" name="Picture 6" descr="A person with a white face&#10;&#10;AI-generated content may be incorrect.">
            <a:extLst>
              <a:ext uri="{FF2B5EF4-FFF2-40B4-BE49-F238E27FC236}">
                <a16:creationId xmlns:a16="http://schemas.microsoft.com/office/drawing/2014/main" id="{8BB2CB2E-D555-1D0F-C451-BC323E651F9F}"/>
              </a:ext>
            </a:extLst>
          </p:cNvPr>
          <p:cNvPicPr>
            <a:picLocks noChangeAspect="1"/>
          </p:cNvPicPr>
          <p:nvPr/>
        </p:nvPicPr>
        <p:blipFill>
          <a:blip r:embed="rId3"/>
          <a:srcRect l="405" r="23883"/>
          <a:stretch>
            <a:fillRect/>
          </a:stretch>
        </p:blipFill>
        <p:spPr>
          <a:xfrm>
            <a:off x="6999675" y="0"/>
            <a:ext cx="5192325" cy="6858000"/>
          </a:xfrm>
          <a:prstGeom prst="rect">
            <a:avLst/>
          </a:prstGeom>
        </p:spPr>
      </p:pic>
      <p:sp>
        <p:nvSpPr>
          <p:cNvPr id="3" name="Text Placeholder 2">
            <a:extLst>
              <a:ext uri="{FF2B5EF4-FFF2-40B4-BE49-F238E27FC236}">
                <a16:creationId xmlns:a16="http://schemas.microsoft.com/office/drawing/2014/main" id="{AB957964-5EF3-EFE0-D884-6F436A713189}"/>
              </a:ext>
            </a:extLst>
          </p:cNvPr>
          <p:cNvSpPr>
            <a:spLocks noGrp="1"/>
          </p:cNvSpPr>
          <p:nvPr>
            <p:ph type="body" idx="1"/>
          </p:nvPr>
        </p:nvSpPr>
        <p:spPr>
          <a:xfrm>
            <a:off x="844550" y="3528822"/>
            <a:ext cx="10515600" cy="1500187"/>
          </a:xfrm>
        </p:spPr>
        <p:txBody>
          <a:bodyPr/>
          <a:lstStyle/>
          <a:p>
            <a:pPr algn="ctr"/>
            <a:r>
              <a:rPr lang="en-US" b="1" dirty="0" err="1">
                <a:solidFill>
                  <a:srgbClr val="1C785B"/>
                </a:solidFill>
                <a:latin typeface="Arial" panose="020B0604020202020204" pitchFamily="34" charset="0"/>
                <a:cs typeface="Arial" panose="020B0604020202020204" pitchFamily="34" charset="0"/>
              </a:rPr>
              <a:t>Thế</a:t>
            </a:r>
            <a:r>
              <a:rPr lang="en-US" b="1" dirty="0">
                <a:solidFill>
                  <a:srgbClr val="1C785B"/>
                </a:solidFill>
                <a:latin typeface="Arial" panose="020B0604020202020204" pitchFamily="34" charset="0"/>
                <a:cs typeface="Arial" panose="020B0604020202020204" pitchFamily="34" charset="0"/>
              </a:rPr>
              <a:t> </a:t>
            </a:r>
            <a:r>
              <a:rPr lang="en-US" b="1" dirty="0" err="1">
                <a:solidFill>
                  <a:srgbClr val="1C785B"/>
                </a:solidFill>
                <a:latin typeface="Arial" panose="020B0604020202020204" pitchFamily="34" charset="0"/>
                <a:cs typeface="Arial" panose="020B0604020202020204" pitchFamily="34" charset="0"/>
              </a:rPr>
              <a:t>hệ</a:t>
            </a:r>
            <a:r>
              <a:rPr lang="en-US" b="1" dirty="0">
                <a:solidFill>
                  <a:srgbClr val="1C785B"/>
                </a:solidFill>
                <a:latin typeface="Arial" panose="020B0604020202020204" pitchFamily="34" charset="0"/>
                <a:cs typeface="Arial" panose="020B0604020202020204" pitchFamily="34" charset="0"/>
              </a:rPr>
              <a:t> </a:t>
            </a:r>
            <a:r>
              <a:rPr lang="en-US" b="1" dirty="0" err="1">
                <a:solidFill>
                  <a:srgbClr val="1C785B"/>
                </a:solidFill>
                <a:latin typeface="Arial" panose="020B0604020202020204" pitchFamily="34" charset="0"/>
                <a:cs typeface="Arial" panose="020B0604020202020204" pitchFamily="34" charset="0"/>
              </a:rPr>
              <a:t>chống</a:t>
            </a:r>
            <a:r>
              <a:rPr lang="en-US" b="1" dirty="0">
                <a:solidFill>
                  <a:srgbClr val="1C785B"/>
                </a:solidFill>
                <a:latin typeface="Arial" panose="020B0604020202020204" pitchFamily="34" charset="0"/>
                <a:cs typeface="Arial" panose="020B0604020202020204" pitchFamily="34" charset="0"/>
              </a:rPr>
              <a:t> </a:t>
            </a:r>
            <a:r>
              <a:rPr lang="en-US" b="1" dirty="0" err="1">
                <a:solidFill>
                  <a:srgbClr val="1C785B"/>
                </a:solidFill>
                <a:latin typeface="Arial" panose="020B0604020202020204" pitchFamily="34" charset="0"/>
                <a:cs typeface="Arial" panose="020B0604020202020204" pitchFamily="34" charset="0"/>
              </a:rPr>
              <a:t>lão</a:t>
            </a:r>
            <a:r>
              <a:rPr lang="en-US" b="1" dirty="0">
                <a:solidFill>
                  <a:srgbClr val="1C785B"/>
                </a:solidFill>
                <a:latin typeface="Arial" panose="020B0604020202020204" pitchFamily="34" charset="0"/>
                <a:cs typeface="Arial" panose="020B0604020202020204" pitchFamily="34" charset="0"/>
              </a:rPr>
              <a:t> </a:t>
            </a:r>
            <a:r>
              <a:rPr lang="en-US" b="1" dirty="0" err="1">
                <a:solidFill>
                  <a:srgbClr val="1C785B"/>
                </a:solidFill>
                <a:latin typeface="Arial" panose="020B0604020202020204" pitchFamily="34" charset="0"/>
                <a:cs typeface="Arial" panose="020B0604020202020204" pitchFamily="34" charset="0"/>
              </a:rPr>
              <a:t>hóa</a:t>
            </a:r>
            <a:r>
              <a:rPr lang="en-US" b="1" dirty="0">
                <a:solidFill>
                  <a:srgbClr val="1C785B"/>
                </a:solidFill>
                <a:latin typeface="Arial" panose="020B0604020202020204" pitchFamily="34" charset="0"/>
                <a:cs typeface="Arial" panose="020B0604020202020204" pitchFamily="34" charset="0"/>
              </a:rPr>
              <a:t> </a:t>
            </a:r>
            <a:r>
              <a:rPr lang="en-US" b="1" dirty="0" err="1">
                <a:solidFill>
                  <a:srgbClr val="1C785B"/>
                </a:solidFill>
                <a:latin typeface="Arial" panose="020B0604020202020204" pitchFamily="34" charset="0"/>
                <a:cs typeface="Arial" panose="020B0604020202020204" pitchFamily="34" charset="0"/>
              </a:rPr>
              <a:t>tiếp</a:t>
            </a:r>
            <a:r>
              <a:rPr lang="en-US" b="1" dirty="0">
                <a:solidFill>
                  <a:srgbClr val="1C785B"/>
                </a:solidFill>
                <a:latin typeface="Arial" panose="020B0604020202020204" pitchFamily="34" charset="0"/>
                <a:cs typeface="Arial" panose="020B0604020202020204" pitchFamily="34" charset="0"/>
              </a:rPr>
              <a:t> </a:t>
            </a:r>
            <a:r>
              <a:rPr lang="en-US" b="1" dirty="0" err="1">
                <a:solidFill>
                  <a:srgbClr val="1C785B"/>
                </a:solidFill>
                <a:latin typeface="Arial" panose="020B0604020202020204" pitchFamily="34" charset="0"/>
                <a:cs typeface="Arial" panose="020B0604020202020204" pitchFamily="34" charset="0"/>
              </a:rPr>
              <a:t>theo</a:t>
            </a:r>
            <a:endParaRPr lang="en-US" b="1" dirty="0">
              <a:solidFill>
                <a:srgbClr val="1C785B"/>
              </a:solidFill>
              <a:latin typeface="Arial" panose="020B0604020202020204" pitchFamily="34" charset="0"/>
              <a:cs typeface="Arial" panose="020B0604020202020204" pitchFamily="34" charset="0"/>
            </a:endParaRPr>
          </a:p>
        </p:txBody>
      </p:sp>
      <p:pic>
        <p:nvPicPr>
          <p:cNvPr id="10" name="Picture 9" descr="A green and black logo&#10;&#10;AI-generated content may be incorrect.">
            <a:extLst>
              <a:ext uri="{FF2B5EF4-FFF2-40B4-BE49-F238E27FC236}">
                <a16:creationId xmlns:a16="http://schemas.microsoft.com/office/drawing/2014/main" id="{A58CA905-AF5F-48D2-CB18-0E4B10FAD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3052410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D57FF-A1C5-5F73-5D66-532C32051A89}"/>
            </a:ext>
          </a:extLst>
        </p:cNvPr>
        <p:cNvGrpSpPr/>
        <p:nvPr/>
      </p:nvGrpSpPr>
      <p:grpSpPr>
        <a:xfrm>
          <a:off x="0" y="0"/>
          <a:ext cx="0" cy="0"/>
          <a:chOff x="0" y="0"/>
          <a:chExt cx="0" cy="0"/>
        </a:xfrm>
      </p:grpSpPr>
      <p:pic>
        <p:nvPicPr>
          <p:cNvPr id="14338" name="Picture 2" descr="Hình ảnh Ghim câu chuyện">
            <a:extLst>
              <a:ext uri="{FF2B5EF4-FFF2-40B4-BE49-F238E27FC236}">
                <a16:creationId xmlns:a16="http://schemas.microsoft.com/office/drawing/2014/main" id="{30FB146F-AEB4-175B-8813-B19D017AE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592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green and black logo&#10;&#10;AI-generated content may be incorrect.">
            <a:extLst>
              <a:ext uri="{FF2B5EF4-FFF2-40B4-BE49-F238E27FC236}">
                <a16:creationId xmlns:a16="http://schemas.microsoft.com/office/drawing/2014/main" id="{7D7C5CD3-2AAA-D35F-E6B0-72D1DBF68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2" name="Title 1">
            <a:extLst>
              <a:ext uri="{FF2B5EF4-FFF2-40B4-BE49-F238E27FC236}">
                <a16:creationId xmlns:a16="http://schemas.microsoft.com/office/drawing/2014/main" id="{39BDA09D-6AE8-1C90-468A-9B151F298A90}"/>
              </a:ext>
            </a:extLst>
          </p:cNvPr>
          <p:cNvSpPr>
            <a:spLocks noGrp="1"/>
          </p:cNvSpPr>
          <p:nvPr>
            <p:ph type="title"/>
          </p:nvPr>
        </p:nvSpPr>
        <p:spPr>
          <a:xfrm>
            <a:off x="3859213" y="2405062"/>
            <a:ext cx="7498334" cy="2047875"/>
          </a:xfrm>
        </p:spPr>
        <p:txBody>
          <a:bodyPr anchor="ctr">
            <a:normAutofit/>
          </a:bodyPr>
          <a:lstStyle/>
          <a:p>
            <a:pPr algn="ctr"/>
            <a:r>
              <a:rPr lang="en-US" sz="4400" b="1" dirty="0" err="1">
                <a:latin typeface="Arial" panose="020B0604020202020204" pitchFamily="34" charset="0"/>
                <a:cs typeface="Arial" panose="020B0604020202020204" pitchFamily="34" charset="0"/>
              </a:rPr>
              <a:t>Vì</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sao</a:t>
            </a:r>
            <a:r>
              <a:rPr lang="en-US" sz="4400" b="1" dirty="0">
                <a:latin typeface="Arial" panose="020B0604020202020204" pitchFamily="34" charset="0"/>
                <a:cs typeface="Arial" panose="020B0604020202020204" pitchFamily="34" charset="0"/>
              </a:rPr>
              <a:t> NMN </a:t>
            </a:r>
            <a:r>
              <a:rPr lang="en-US" sz="4400" b="1" dirty="0" err="1">
                <a:latin typeface="Arial" panose="020B0604020202020204" pitchFamily="34" charset="0"/>
                <a:cs typeface="Arial" panose="020B0604020202020204" pitchFamily="34" charset="0"/>
              </a:rPr>
              <a:t>gây</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sốt</a:t>
            </a:r>
            <a:r>
              <a:rPr lang="en-US" sz="4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886225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2F8003-0789-26DC-C971-09A3C8C20F59}"/>
              </a:ext>
            </a:extLst>
          </p:cNvPr>
          <p:cNvSpPr txBox="1"/>
          <p:nvPr/>
        </p:nvSpPr>
        <p:spPr>
          <a:xfrm>
            <a:off x="838198" y="768600"/>
            <a:ext cx="10515599" cy="861774"/>
          </a:xfrm>
          <a:prstGeom prst="rect">
            <a:avLst/>
          </a:prstGeom>
          <a:noFill/>
        </p:spPr>
        <p:txBody>
          <a:bodyPr wrap="square">
            <a:spAutoFit/>
          </a:bodyPr>
          <a:lstStyle/>
          <a:p>
            <a:pPr marL="0" indent="0">
              <a:buNone/>
            </a:pPr>
            <a:r>
              <a:rPr lang="en-US" sz="2500" b="1" dirty="0">
                <a:latin typeface="Arial" panose="020B0604020202020204" pitchFamily="34" charset="0"/>
                <a:cs typeface="Arial" panose="020B0604020202020204" pitchFamily="34" charset="0"/>
              </a:rPr>
              <a:t>NMN</a:t>
            </a:r>
            <a:r>
              <a:rPr lang="vi-VN"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có</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thể</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kích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thích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tạo</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năng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lượng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cho</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thể</a:t>
            </a:r>
            <a:r>
              <a:rPr lang="en-US" sz="2500" b="1" dirty="0">
                <a:latin typeface="Arial" panose="020B0604020202020204" pitchFamily="34" charset="0"/>
                <a:cs typeface="Arial" panose="020B0604020202020204" pitchFamily="34" charset="0"/>
              </a:rPr>
              <a:t> ở </a:t>
            </a:r>
            <a:r>
              <a:rPr lang="en-US" sz="2500" b="1" dirty="0" err="1">
                <a:latin typeface="Arial" panose="020B0604020202020204" pitchFamily="34" charset="0"/>
                <a:cs typeface="Arial" panose="020B0604020202020204" pitchFamily="34" charset="0"/>
              </a:rPr>
              <a:t>tế</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bào</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và</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kích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hoạt</a:t>
            </a:r>
            <a:r>
              <a:rPr lang="en-US" sz="2500" b="1" dirty="0">
                <a:latin typeface="Arial" panose="020B0604020202020204" pitchFamily="34" charset="0"/>
                <a:cs typeface="Arial" panose="020B0604020202020204" pitchFamily="34" charset="0"/>
              </a:rPr>
              <a:t> enzyme </a:t>
            </a:r>
            <a:r>
              <a:rPr lang="vi-VN" sz="2500" b="1" dirty="0">
                <a:latin typeface="Arial" panose="020B0604020202020204" pitchFamily="34" charset="0"/>
                <a:cs typeface="Arial" panose="020B0604020202020204" pitchFamily="34" charset="0"/>
              </a:rPr>
              <a:t>Sirtuins (</a:t>
            </a:r>
            <a:r>
              <a:rPr lang="en-US" sz="2500" b="1" dirty="0">
                <a:latin typeface="Arial" panose="020B0604020202020204" pitchFamily="34" charset="0"/>
                <a:cs typeface="Arial" panose="020B0604020202020204" pitchFamily="34" charset="0"/>
              </a:rPr>
              <a:t>g</a:t>
            </a:r>
            <a:r>
              <a:rPr lang="vi-VN" sz="2500" b="1" dirty="0">
                <a:latin typeface="Arial" panose="020B0604020202020204" pitchFamily="34" charset="0"/>
                <a:cs typeface="Arial" panose="020B0604020202020204" pitchFamily="34" charset="0"/>
              </a:rPr>
              <a:t>en trường thọ)</a:t>
            </a:r>
          </a:p>
        </p:txBody>
      </p:sp>
      <p:pic>
        <p:nvPicPr>
          <p:cNvPr id="3" name="Picture 9" descr="グラフィカル ユーザー インターフェイス, アプリケーション&#10;&#10;自動的に生成された説明">
            <a:extLst>
              <a:ext uri="{FF2B5EF4-FFF2-40B4-BE49-F238E27FC236}">
                <a16:creationId xmlns:a16="http://schemas.microsoft.com/office/drawing/2014/main" id="{D7618FA3-D2FB-E6CF-63BB-3C6A0C7E6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234" y="1868586"/>
            <a:ext cx="4903525" cy="32700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CDF16F-BDDD-44C8-C2DC-49D3D8C7B97A}"/>
              </a:ext>
            </a:extLst>
          </p:cNvPr>
          <p:cNvSpPr/>
          <p:nvPr/>
        </p:nvSpPr>
        <p:spPr>
          <a:xfrm>
            <a:off x="2824534" y="5376824"/>
            <a:ext cx="6542923" cy="570134"/>
          </a:xfrm>
          <a:prstGeom prst="rect">
            <a:avLst/>
          </a:prstGeom>
          <a:solidFill>
            <a:srgbClr val="239572"/>
          </a:solidFill>
          <a:ln>
            <a:solidFill>
              <a:srgbClr val="1C77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L</a:t>
            </a:r>
            <a:r>
              <a:rPr lang="vi-VN" b="1" dirty="0">
                <a:latin typeface="Arial" panose="020B0604020202020204" pitchFamily="34" charset="0"/>
                <a:cs typeface="Arial" panose="020B0604020202020204" pitchFamily="34" charset="0"/>
              </a:rPr>
              <a:t>àm chậm hoặc đảo ngược </a:t>
            </a:r>
            <a:r>
              <a:rPr lang="vi-VN" dirty="0">
                <a:latin typeface="Arial" panose="020B0604020202020204" pitchFamily="34" charset="0"/>
                <a:cs typeface="Arial" panose="020B0604020202020204" pitchFamily="34" charset="0"/>
              </a:rPr>
              <a:t>một số quá trình lão hoá</a:t>
            </a:r>
            <a:r>
              <a:rPr lang="en-US" dirty="0">
                <a:latin typeface="Arial" panose="020B0604020202020204" pitchFamily="34" charset="0"/>
                <a:cs typeface="Arial" panose="020B0604020202020204" pitchFamily="34" charset="0"/>
              </a:rPr>
              <a:t>.</a:t>
            </a:r>
            <a:endParaRPr lang="vi-VN" b="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6564DDE-D5FA-220D-9B48-B5B6EDDCE190}"/>
              </a:ext>
            </a:extLst>
          </p:cNvPr>
          <p:cNvSpPr txBox="1"/>
          <p:nvPr/>
        </p:nvSpPr>
        <p:spPr>
          <a:xfrm>
            <a:off x="8153400" y="6492875"/>
            <a:ext cx="4038600" cy="276999"/>
          </a:xfrm>
          <a:prstGeom prst="rect">
            <a:avLst/>
          </a:prstGeom>
          <a:noFill/>
        </p:spPr>
        <p:txBody>
          <a:bodyPr wrap="square">
            <a:spAutoFit/>
          </a:bodyPr>
          <a:lstStyle/>
          <a:p>
            <a:pPr algn="r" rtl="0">
              <a:spcBef>
                <a:spcPts val="0"/>
              </a:spcBef>
              <a:spcAft>
                <a:spcPts val="0"/>
              </a:spcAft>
            </a:pPr>
            <a:r>
              <a:rPr lang="vi-VN" sz="1200" b="0" i="1" u="none" strike="noStrike" dirty="0">
                <a:solidFill>
                  <a:srgbClr val="000000"/>
                </a:solidFill>
                <a:effectLst/>
              </a:rPr>
              <a:t>Nguồn</a:t>
            </a:r>
            <a:r>
              <a:rPr lang="en-US" sz="1200" b="0" i="1" u="none" strike="noStrike" dirty="0">
                <a:solidFill>
                  <a:srgbClr val="000000"/>
                </a:solidFill>
                <a:effectLst/>
              </a:rPr>
              <a:t>:</a:t>
            </a:r>
            <a:r>
              <a:rPr lang="vi-VN" sz="1200" b="0" i="1" u="none" strike="noStrike" dirty="0">
                <a:solidFill>
                  <a:srgbClr val="000000"/>
                </a:solidFill>
                <a:effectLst/>
              </a:rPr>
              <a:t> nmn.com dựa trên các báo cáo khoa học</a:t>
            </a:r>
            <a:endParaRPr lang="en-US" sz="1200" i="1" dirty="0"/>
          </a:p>
        </p:txBody>
      </p:sp>
      <p:pic>
        <p:nvPicPr>
          <p:cNvPr id="7" name="Picture 6" descr="A green and black logo&#10;&#10;AI-generated content may be incorrect.">
            <a:extLst>
              <a:ext uri="{FF2B5EF4-FFF2-40B4-BE49-F238E27FC236}">
                <a16:creationId xmlns:a16="http://schemas.microsoft.com/office/drawing/2014/main" id="{F8AF50FB-693C-014E-73BB-B32BB1220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37023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83E6B-22C4-5FCC-72A0-384A04F8A60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85214AD-1442-1441-2D04-F7AD4E2C0C21}"/>
              </a:ext>
            </a:extLst>
          </p:cNvPr>
          <p:cNvSpPr txBox="1"/>
          <p:nvPr/>
        </p:nvSpPr>
        <p:spPr>
          <a:xfrm>
            <a:off x="838198" y="768600"/>
            <a:ext cx="10515599" cy="477054"/>
          </a:xfrm>
          <a:prstGeom prst="rect">
            <a:avLst/>
          </a:prstGeom>
          <a:noFill/>
        </p:spPr>
        <p:txBody>
          <a:bodyPr wrap="square">
            <a:spAutoFit/>
          </a:bodyPr>
          <a:lstStyle/>
          <a:p>
            <a:pPr marL="0" indent="0">
              <a:buNone/>
            </a:pPr>
            <a:r>
              <a:rPr lang="en-US" sz="2500" b="1" dirty="0" err="1">
                <a:latin typeface="Arial" panose="020B0604020202020204" pitchFamily="34" charset="0"/>
                <a:cs typeface="Arial" panose="020B0604020202020204" pitchFamily="34" charset="0"/>
              </a:rPr>
              <a:t>Chúng</a:t>
            </a:r>
            <a:r>
              <a:rPr lang="en-US" sz="2500" b="1" dirty="0">
                <a:latin typeface="Arial" panose="020B0604020202020204" pitchFamily="34" charset="0"/>
                <a:cs typeface="Arial" panose="020B0604020202020204" pitchFamily="34" charset="0"/>
              </a:rPr>
              <a:t> ta </a:t>
            </a:r>
            <a:r>
              <a:rPr lang="en-US" sz="2500" b="1" dirty="0" err="1">
                <a:latin typeface="Arial" panose="020B0604020202020204" pitchFamily="34" charset="0"/>
                <a:cs typeface="Arial" panose="020B0604020202020204" pitchFamily="34" charset="0"/>
              </a:rPr>
              <a:t>có</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thể</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gia</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tăng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thể</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tự</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nhiên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bằng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cách</a:t>
            </a:r>
            <a:endParaRPr lang="vi-VN" sz="2500" b="1" dirty="0">
              <a:latin typeface="Arial" panose="020B0604020202020204" pitchFamily="34" charset="0"/>
              <a:cs typeface="Arial" panose="020B0604020202020204" pitchFamily="34" charset="0"/>
            </a:endParaRPr>
          </a:p>
        </p:txBody>
      </p:sp>
      <p:pic>
        <p:nvPicPr>
          <p:cNvPr id="7" name="Picture 6" descr="A green and black logo&#10;&#10;AI-generated content may be incorrect.">
            <a:extLst>
              <a:ext uri="{FF2B5EF4-FFF2-40B4-BE49-F238E27FC236}">
                <a16:creationId xmlns:a16="http://schemas.microsoft.com/office/drawing/2014/main" id="{2F79B07B-9C4A-49EB-D054-EFB523447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5" name="TextBox 4">
            <a:extLst>
              <a:ext uri="{FF2B5EF4-FFF2-40B4-BE49-F238E27FC236}">
                <a16:creationId xmlns:a16="http://schemas.microsoft.com/office/drawing/2014/main" id="{FF9BCDE5-9DD9-B869-AF7C-47FA55BBF948}"/>
              </a:ext>
            </a:extLst>
          </p:cNvPr>
          <p:cNvSpPr txBox="1"/>
          <p:nvPr/>
        </p:nvSpPr>
        <p:spPr>
          <a:xfrm>
            <a:off x="1029776" y="5578363"/>
            <a:ext cx="1268296" cy="338554"/>
          </a:xfrm>
          <a:prstGeom prst="rect">
            <a:avLst/>
          </a:prstGeom>
          <a:noFill/>
        </p:spPr>
        <p:txBody>
          <a:bodyPr wrap="none" rtlCol="0">
            <a:spAutoFit/>
          </a:bodyPr>
          <a:lstStyle/>
          <a:p>
            <a:pPr algn="ctr"/>
            <a:r>
              <a:rPr lang="en-US" sz="1600" dirty="0" err="1">
                <a:latin typeface="Arial" panose="020B0604020202020204" pitchFamily="34" charset="0"/>
                <a:cs typeface="Arial" panose="020B0604020202020204" pitchFamily="34" charset="0"/>
              </a:rPr>
              <a:t>Tập</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thể</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dục</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6AD3BBC-A2C3-A3AF-59D0-CE0C5A706683}"/>
              </a:ext>
            </a:extLst>
          </p:cNvPr>
          <p:cNvSpPr txBox="1"/>
          <p:nvPr/>
        </p:nvSpPr>
        <p:spPr>
          <a:xfrm>
            <a:off x="3991646" y="5578363"/>
            <a:ext cx="1277914" cy="338554"/>
          </a:xfrm>
          <a:prstGeom prst="rect">
            <a:avLst/>
          </a:prstGeom>
          <a:noFill/>
        </p:spPr>
        <p:txBody>
          <a:bodyPr wrap="none" rtlCol="0">
            <a:spAutoFit/>
          </a:bodyPr>
          <a:lstStyle/>
          <a:p>
            <a:r>
              <a:rPr lang="en-US" sz="1600" dirty="0" err="1">
                <a:latin typeface="Arial" panose="020B0604020202020204" pitchFamily="34" charset="0"/>
                <a:cs typeface="Arial" panose="020B0604020202020204" pitchFamily="34" charset="0"/>
              </a:rPr>
              <a:t>Ngủ</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đủ</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giấc</a:t>
            </a:r>
            <a:endParaRPr lang="en-US" sz="16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5D57E15-5B3B-C59E-0C51-7EDE7DF77343}"/>
              </a:ext>
            </a:extLst>
          </p:cNvPr>
          <p:cNvSpPr txBox="1"/>
          <p:nvPr/>
        </p:nvSpPr>
        <p:spPr>
          <a:xfrm>
            <a:off x="6266580" y="5578363"/>
            <a:ext cx="2651785" cy="584775"/>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Hạn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chế</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thực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phẩm</a:t>
            </a:r>
            <a:endParaRPr lang="en-US" sz="1600" dirty="0">
              <a:latin typeface="Arial" panose="020B0604020202020204" pitchFamily="34" charset="0"/>
              <a:cs typeface="Arial" panose="020B0604020202020204" pitchFamily="34" charset="0"/>
            </a:endParaRPr>
          </a:p>
          <a:p>
            <a:pPr algn="ctr"/>
            <a:r>
              <a:rPr lang="en-US" sz="1600" dirty="0" err="1">
                <a:latin typeface="Arial" panose="020B0604020202020204" pitchFamily="34" charset="0"/>
                <a:cs typeface="Arial" panose="020B0604020202020204" pitchFamily="34" charset="0"/>
              </a:rPr>
              <a:t>chế</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biến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sẵn</a:t>
            </a:r>
            <a:endParaRPr lang="en-US" sz="1600" dirty="0">
              <a:latin typeface="Arial" panose="020B0604020202020204" pitchFamily="34" charset="0"/>
              <a:cs typeface="Arial" panose="020B0604020202020204" pitchFamily="34" charset="0"/>
            </a:endParaRPr>
          </a:p>
        </p:txBody>
      </p:sp>
      <p:pic>
        <p:nvPicPr>
          <p:cNvPr id="15362" name="Picture 2" descr="Aerobic vs. Anaerobic Exercise: Key Differences, Benefits, &amp; Expert Tips |  The Output by Peloton">
            <a:extLst>
              <a:ext uri="{FF2B5EF4-FFF2-40B4-BE49-F238E27FC236}">
                <a16:creationId xmlns:a16="http://schemas.microsoft.com/office/drawing/2014/main" id="{E851593A-3899-48C7-8F96-5E90938210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31" r="34324"/>
          <a:stretch>
            <a:fillRect/>
          </a:stretch>
        </p:blipFill>
        <p:spPr bwMode="auto">
          <a:xfrm>
            <a:off x="364670" y="1618058"/>
            <a:ext cx="2598508" cy="389776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Weekend sleep-ins may benefit heart health, research finds | CNN">
            <a:extLst>
              <a:ext uri="{FF2B5EF4-FFF2-40B4-BE49-F238E27FC236}">
                <a16:creationId xmlns:a16="http://schemas.microsoft.com/office/drawing/2014/main" id="{4B500D43-8F05-91D3-A584-ED52E65542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579" r="26963"/>
          <a:stretch>
            <a:fillRect/>
          </a:stretch>
        </p:blipFill>
        <p:spPr bwMode="auto">
          <a:xfrm>
            <a:off x="3331349" y="1618058"/>
            <a:ext cx="2598508" cy="3897762"/>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Instant Noodles During Pregnancy - Can I Eat? - Being The Parent">
            <a:extLst>
              <a:ext uri="{FF2B5EF4-FFF2-40B4-BE49-F238E27FC236}">
                <a16:creationId xmlns:a16="http://schemas.microsoft.com/office/drawing/2014/main" id="{0622F351-D9F6-EED1-5F92-97F3E839DE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558" r="20997"/>
          <a:stretch>
            <a:fillRect/>
          </a:stretch>
        </p:blipFill>
        <p:spPr bwMode="auto">
          <a:xfrm>
            <a:off x="6298028" y="1618057"/>
            <a:ext cx="2598508" cy="3897763"/>
          </a:xfrm>
          <a:prstGeom prst="rect">
            <a:avLst/>
          </a:prstGeom>
          <a:noFill/>
          <a:extLst>
            <a:ext uri="{909E8E84-426E-40DD-AFC4-6F175D3DCCD1}">
              <a14:hiddenFill xmlns:a14="http://schemas.microsoft.com/office/drawing/2010/main">
                <a:solidFill>
                  <a:srgbClr val="FFFFFF"/>
                </a:solidFill>
              </a14:hiddenFill>
            </a:ext>
          </a:extLst>
        </p:spPr>
      </p:pic>
      <p:sp>
        <p:nvSpPr>
          <p:cNvPr id="13" name="&quot;Not Allowed&quot; Symbol 12">
            <a:extLst>
              <a:ext uri="{FF2B5EF4-FFF2-40B4-BE49-F238E27FC236}">
                <a16:creationId xmlns:a16="http://schemas.microsoft.com/office/drawing/2014/main" id="{45E8F1FE-B1F3-F632-8101-0629C6F8BEAC}"/>
              </a:ext>
            </a:extLst>
          </p:cNvPr>
          <p:cNvSpPr/>
          <p:nvPr/>
        </p:nvSpPr>
        <p:spPr>
          <a:xfrm>
            <a:off x="6797182" y="2753371"/>
            <a:ext cx="1600200" cy="1627134"/>
          </a:xfrm>
          <a:prstGeom prst="noSmoking">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370" name="Picture 10" descr="Hạt dinh dưỡng ngũ cốc tự nhiên giá rẻ - Tiệm Phố Núi - Tiệm Phố Núi">
            <a:extLst>
              <a:ext uri="{FF2B5EF4-FFF2-40B4-BE49-F238E27FC236}">
                <a16:creationId xmlns:a16="http://schemas.microsoft.com/office/drawing/2014/main" id="{3A4B1325-D21F-416B-E8CD-EACB63A5765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945" r="24522"/>
          <a:stretch>
            <a:fillRect/>
          </a:stretch>
        </p:blipFill>
        <p:spPr bwMode="auto">
          <a:xfrm>
            <a:off x="9264707" y="1618057"/>
            <a:ext cx="2598508" cy="38977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467AC0B-6730-FE4A-8AE3-8DCC9E3539FB}"/>
              </a:ext>
            </a:extLst>
          </p:cNvPr>
          <p:cNvSpPr txBox="1"/>
          <p:nvPr/>
        </p:nvSpPr>
        <p:spPr>
          <a:xfrm>
            <a:off x="9238068" y="5578363"/>
            <a:ext cx="2651785" cy="584775"/>
          </a:xfrm>
          <a:prstGeom prst="rect">
            <a:avLst/>
          </a:prstGeom>
          <a:noFill/>
        </p:spPr>
        <p:txBody>
          <a:bodyPr wrap="square" rtlCol="0">
            <a:spAutoFit/>
          </a:bodyPr>
          <a:lstStyle/>
          <a:p>
            <a:pPr algn="ctr"/>
            <a:r>
              <a:rPr lang="en-US" sz="1600" dirty="0" err="1">
                <a:latin typeface="Arial" panose="020B0604020202020204" pitchFamily="34" charset="0"/>
                <a:cs typeface="Arial" panose="020B0604020202020204" pitchFamily="34" charset="0"/>
              </a:rPr>
              <a:t>Tăng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chất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xơ</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tinh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bột</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nguyên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cám</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0187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ertificate with writing on it&#10;&#10;AI-generated content may be incorrect.">
            <a:extLst>
              <a:ext uri="{FF2B5EF4-FFF2-40B4-BE49-F238E27FC236}">
                <a16:creationId xmlns:a16="http://schemas.microsoft.com/office/drawing/2014/main" id="{73D723D0-8E02-B36B-306B-D6824A0965C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5000" contrast="5000"/>
                    </a14:imgEffect>
                  </a14:imgLayer>
                </a14:imgProps>
              </a:ext>
              <a:ext uri="{28A0092B-C50C-407E-A947-70E740481C1C}">
                <a14:useLocalDpi xmlns:a14="http://schemas.microsoft.com/office/drawing/2010/main" val="0"/>
              </a:ext>
            </a:extLst>
          </a:blip>
          <a:stretch>
            <a:fillRect/>
          </a:stretch>
        </p:blipFill>
        <p:spPr>
          <a:xfrm>
            <a:off x="4235205" y="496342"/>
            <a:ext cx="3724713" cy="5340091"/>
          </a:xfrm>
          <a:prstGeom prst="rect">
            <a:avLst/>
          </a:prstGeom>
        </p:spPr>
      </p:pic>
      <p:sp>
        <p:nvSpPr>
          <p:cNvPr id="2" name="TextBox 1">
            <a:extLst>
              <a:ext uri="{FF2B5EF4-FFF2-40B4-BE49-F238E27FC236}">
                <a16:creationId xmlns:a16="http://schemas.microsoft.com/office/drawing/2014/main" id="{8EDEE7E4-8B2B-1C30-24EE-D1E2C7664FE0}"/>
              </a:ext>
            </a:extLst>
          </p:cNvPr>
          <p:cNvSpPr txBox="1"/>
          <p:nvPr/>
        </p:nvSpPr>
        <p:spPr>
          <a:xfrm>
            <a:off x="4731320" y="5966680"/>
            <a:ext cx="2729360" cy="597452"/>
          </a:xfrm>
          <a:prstGeom prst="rect">
            <a:avLst/>
          </a:prstGeom>
        </p:spPr>
        <p:txBody>
          <a:bodyPr vert="horz" lIns="91440" tIns="45720" rIns="91440" bIns="45720" rtlCol="0" anchor="ctr">
            <a:normAutofit/>
          </a:bodyPr>
          <a:lstStyle/>
          <a:p>
            <a:pPr algn="ctr">
              <a:lnSpc>
                <a:spcPct val="90000"/>
              </a:lnSpc>
              <a:spcAft>
                <a:spcPts val="600"/>
              </a:spcAft>
            </a:pPr>
            <a:r>
              <a:rPr lang="en-US" sz="1400" dirty="0" err="1"/>
              <a:t>Giấy</a:t>
            </a:r>
            <a:r>
              <a:rPr lang="en-US" sz="1400" dirty="0"/>
              <a:t> </a:t>
            </a:r>
            <a:r>
              <a:rPr lang="en-US" sz="1400" dirty="0" err="1"/>
              <a:t>chứng</a:t>
            </a:r>
            <a:r>
              <a:rPr lang="en-US" sz="1400" dirty="0"/>
              <a:t> </a:t>
            </a:r>
            <a:r>
              <a:rPr lang="en-US" sz="1400" dirty="0" err="1"/>
              <a:t>nhận</a:t>
            </a:r>
            <a:r>
              <a:rPr lang="en-US" sz="1400" dirty="0"/>
              <a:t> </a:t>
            </a:r>
            <a:r>
              <a:rPr lang="en-US" sz="1400" dirty="0" err="1"/>
              <a:t>hoàn</a:t>
            </a:r>
            <a:r>
              <a:rPr lang="en-US" sz="1400" dirty="0"/>
              <a:t> </a:t>
            </a:r>
            <a:r>
              <a:rPr lang="en-US" sz="1400" dirty="0" err="1"/>
              <a:t>thành</a:t>
            </a:r>
            <a:r>
              <a:rPr lang="en-US" sz="1400" dirty="0"/>
              <a:t> </a:t>
            </a:r>
            <a:r>
              <a:rPr lang="en-US" sz="1400" dirty="0" err="1"/>
              <a:t>đào</a:t>
            </a:r>
            <a:r>
              <a:rPr lang="en-US" sz="1400" dirty="0"/>
              <a:t> </a:t>
            </a:r>
            <a:r>
              <a:rPr lang="en-US" sz="1400" dirty="0" err="1"/>
              <a:t>tạo</a:t>
            </a:r>
            <a:r>
              <a:rPr lang="en-US" sz="1400" dirty="0"/>
              <a:t> </a:t>
            </a:r>
            <a:r>
              <a:rPr lang="en-US" sz="1400" dirty="0" err="1"/>
              <a:t>của</a:t>
            </a:r>
            <a:r>
              <a:rPr lang="en-US" sz="1400" dirty="0"/>
              <a:t> </a:t>
            </a:r>
            <a:r>
              <a:rPr lang="en-US" sz="1400" dirty="0" err="1"/>
              <a:t>tập</a:t>
            </a:r>
            <a:r>
              <a:rPr lang="en-US" sz="1400" dirty="0"/>
              <a:t> </a:t>
            </a:r>
            <a:r>
              <a:rPr lang="en-US" sz="1400" dirty="0" err="1"/>
              <a:t>đoàn</a:t>
            </a:r>
            <a:r>
              <a:rPr lang="en-US" sz="1400" dirty="0"/>
              <a:t> Nichiei Bussan</a:t>
            </a:r>
          </a:p>
        </p:txBody>
      </p:sp>
      <p:pic>
        <p:nvPicPr>
          <p:cNvPr id="3" name="Picture 2" descr="A green and black logo&#10;&#10;AI-generated content may be incorrect.">
            <a:extLst>
              <a:ext uri="{FF2B5EF4-FFF2-40B4-BE49-F238E27FC236}">
                <a16:creationId xmlns:a16="http://schemas.microsoft.com/office/drawing/2014/main" id="{47F3B69F-429D-FE5C-205F-94E36DF5E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41894712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FA33D-74B7-8ED8-ADF9-2CC5CEB1BD7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313DF4-8AFE-39EE-9BAF-E882BECCE35A}"/>
              </a:ext>
            </a:extLst>
          </p:cNvPr>
          <p:cNvSpPr txBox="1"/>
          <p:nvPr/>
        </p:nvSpPr>
        <p:spPr>
          <a:xfrm>
            <a:off x="919841" y="2613392"/>
            <a:ext cx="5970816" cy="1631216"/>
          </a:xfrm>
          <a:prstGeom prst="rect">
            <a:avLst/>
          </a:prstGeom>
          <a:noFill/>
        </p:spPr>
        <p:txBody>
          <a:bodyPr wrap="square">
            <a:spAutoFit/>
          </a:bodyPr>
          <a:lstStyle/>
          <a:p>
            <a:pPr marL="0" indent="0" algn="just">
              <a:buNone/>
            </a:pPr>
            <a:r>
              <a:rPr lang="en-US" sz="2500" b="1" dirty="0" err="1">
                <a:latin typeface="Arial" panose="020B0604020202020204" pitchFamily="34" charset="0"/>
                <a:cs typeface="Arial" panose="020B0604020202020204" pitchFamily="34" charset="0"/>
              </a:rPr>
              <a:t>Tăng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sinh</a:t>
            </a:r>
            <a:r>
              <a:rPr lang="en-US" sz="2500" b="1" dirty="0">
                <a:latin typeface="Arial" panose="020B0604020202020204" pitchFamily="34" charset="0"/>
                <a:cs typeface="Arial" panose="020B0604020202020204" pitchFamily="34" charset="0"/>
              </a:rPr>
              <a:t> </a:t>
            </a:r>
            <a:r>
              <a:rPr lang="vi-VN" sz="2500" b="1" dirty="0">
                <a:latin typeface="Arial" panose="020B0604020202020204" pitchFamily="34" charset="0"/>
                <a:cs typeface="Arial" panose="020B0604020202020204" pitchFamily="34" charset="0"/>
              </a:rPr>
              <a:t>NAD+</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giúp</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tế</a:t>
            </a:r>
            <a:r>
              <a:rPr lang="en-US" sz="2500" b="1" dirty="0">
                <a:latin typeface="Arial" panose="020B0604020202020204" pitchFamily="34" charset="0"/>
                <a:cs typeface="Arial" panose="020B0604020202020204" pitchFamily="34" charset="0"/>
              </a:rPr>
              <a:t> </a:t>
            </a:r>
            <a:r>
              <a:rPr lang="vi-VN" sz="2500" b="1" dirty="0">
                <a:latin typeface="Arial" panose="020B0604020202020204" pitchFamily="34" charset="0"/>
                <a:cs typeface="Arial" panose="020B0604020202020204" pitchFamily="34" charset="0"/>
              </a:rPr>
              <a:t>bào </a:t>
            </a:r>
            <a:r>
              <a:rPr lang="en-US" sz="2500" b="1" dirty="0" err="1">
                <a:latin typeface="Arial" panose="020B0604020202020204" pitchFamily="34" charset="0"/>
                <a:cs typeface="Arial" panose="020B0604020202020204" pitchFamily="34" charset="0"/>
              </a:rPr>
              <a:t>và</a:t>
            </a:r>
            <a:r>
              <a:rPr lang="en-US" sz="2500" b="1" dirty="0">
                <a:latin typeface="Arial" panose="020B0604020202020204" pitchFamily="34" charset="0"/>
                <a:cs typeface="Arial" panose="020B0604020202020204" pitchFamily="34" charset="0"/>
              </a:rPr>
              <a:t> </a:t>
            </a:r>
            <a:r>
              <a:rPr lang="vi-VN" sz="2500" b="1" dirty="0">
                <a:latin typeface="Arial" panose="020B0604020202020204" pitchFamily="34" charset="0"/>
                <a:cs typeface="Arial" panose="020B0604020202020204" pitchFamily="34" charset="0"/>
              </a:rPr>
              <a:t>các cơ quan khoẻ mạnh hơn</a:t>
            </a:r>
            <a:r>
              <a:rPr lang="en-US" sz="2500" b="1" dirty="0">
                <a:latin typeface="Arial" panose="020B0604020202020204" pitchFamily="34" charset="0"/>
                <a:cs typeface="Arial" panose="020B0604020202020204" pitchFamily="34" charset="0"/>
              </a:rPr>
              <a:t>, bao </a:t>
            </a:r>
            <a:r>
              <a:rPr lang="vi-VN" sz="2500" b="1" dirty="0">
                <a:latin typeface="Arial" panose="020B0604020202020204" pitchFamily="34" charset="0"/>
                <a:cs typeface="Arial" panose="020B0604020202020204" pitchFamily="34" charset="0"/>
              </a:rPr>
              <a:t>gồm cả tế bào biểu bì, </a:t>
            </a:r>
            <a:r>
              <a:rPr lang="en-US" sz="2500" b="1" dirty="0" err="1">
                <a:latin typeface="Arial" panose="020B0604020202020204" pitchFamily="34" charset="0"/>
                <a:cs typeface="Arial" panose="020B0604020202020204" pitchFamily="34" charset="0"/>
              </a:rPr>
              <a:t>từ</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đó</a:t>
            </a:r>
            <a:r>
              <a:rPr lang="en-US" sz="2500" b="1" dirty="0">
                <a:latin typeface="Arial" panose="020B0604020202020204" pitchFamily="34" charset="0"/>
                <a:cs typeface="Arial" panose="020B0604020202020204" pitchFamily="34" charset="0"/>
              </a:rPr>
              <a:t> </a:t>
            </a:r>
            <a:r>
              <a:rPr lang="vi-VN" sz="2500" b="1" dirty="0">
                <a:latin typeface="Arial" panose="020B0604020202020204" pitchFamily="34" charset="0"/>
                <a:cs typeface="Arial" panose="020B0604020202020204" pitchFamily="34" charset="0"/>
              </a:rPr>
              <a:t>duy trì làn da khoẻ mạnh, đàn hồi và săn chắc hơn. </a:t>
            </a:r>
          </a:p>
        </p:txBody>
      </p:sp>
      <p:pic>
        <p:nvPicPr>
          <p:cNvPr id="7" name="Picture 6" descr="A green and black logo&#10;&#10;AI-generated content may be incorrect.">
            <a:extLst>
              <a:ext uri="{FF2B5EF4-FFF2-40B4-BE49-F238E27FC236}">
                <a16:creationId xmlns:a16="http://schemas.microsoft.com/office/drawing/2014/main" id="{E3A16350-426C-9145-7A18-FCA58F155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17410" name="Picture 2">
            <a:extLst>
              <a:ext uri="{FF2B5EF4-FFF2-40B4-BE49-F238E27FC236}">
                <a16:creationId xmlns:a16="http://schemas.microsoft.com/office/drawing/2014/main" id="{8D619654-F821-042F-6CCC-C70DCC9FD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2711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A7AB2396-FB66-5BEC-3C05-E9CF73B04009}"/>
              </a:ext>
            </a:extLst>
          </p:cNvPr>
          <p:cNvSpPr txBox="1">
            <a:spLocks/>
          </p:cNvSpPr>
          <p:nvPr/>
        </p:nvSpPr>
        <p:spPr>
          <a:xfrm>
            <a:off x="7532927" y="2160063"/>
            <a:ext cx="3886591" cy="2537871"/>
          </a:xfrm>
          <a:prstGeom prst="rect">
            <a:avLst/>
          </a:prstGeom>
          <a:ln w="12700">
            <a:solidFill>
              <a:srgbClr val="1C775A"/>
            </a:solidFill>
            <a:prstDash val="sysDot"/>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vi-VN" sz="1800" dirty="0"/>
              <a:t>NMN </a:t>
            </a:r>
            <a:r>
              <a:rPr lang="en-US" sz="1800" dirty="0">
                <a:cs typeface="Arial" panose="020B0604020202020204" pitchFamily="34" charset="0"/>
              </a:rPr>
              <a:t>(</a:t>
            </a:r>
            <a:r>
              <a:rPr lang="en-US" sz="1800" dirty="0">
                <a:latin typeface="Arial" panose="020B0604020202020204" pitchFamily="34" charset="0"/>
                <a:cs typeface="Arial" panose="020B0604020202020204" pitchFamily="34" charset="0"/>
              </a:rPr>
              <a:t>Nicotinamide Mononucleotide</a:t>
            </a:r>
            <a:r>
              <a:rPr lang="en-US" sz="1800" dirty="0">
                <a:cs typeface="Arial" panose="020B0604020202020204" pitchFamily="34" charset="0"/>
              </a:rPr>
              <a:t>) </a:t>
            </a:r>
            <a:r>
              <a:rPr lang="vi-VN" sz="1800" dirty="0"/>
              <a:t>là </a:t>
            </a:r>
            <a:r>
              <a:rPr lang="vi-VN" sz="1800" b="1" dirty="0"/>
              <a:t>tiền chất trực tiếp </a:t>
            </a:r>
            <a:r>
              <a:rPr lang="vi-VN" sz="1800" dirty="0"/>
              <a:t>của phân tử</a:t>
            </a:r>
            <a:r>
              <a:rPr lang="en-US" sz="1800" dirty="0"/>
              <a:t> NAD+ (N</a:t>
            </a:r>
            <a:r>
              <a:rPr lang="vi-VN" sz="1800" dirty="0"/>
              <a:t>icotinamide </a:t>
            </a:r>
            <a:r>
              <a:rPr lang="en-US" sz="1800" dirty="0"/>
              <a:t>A</a:t>
            </a:r>
            <a:r>
              <a:rPr lang="vi-VN" sz="1800" dirty="0"/>
              <a:t>denine</a:t>
            </a:r>
            <a:r>
              <a:rPr lang="en-US" sz="1800" dirty="0"/>
              <a:t> D</a:t>
            </a:r>
            <a:r>
              <a:rPr lang="vi-VN" sz="1800" dirty="0"/>
              <a:t>inucleotide)</a:t>
            </a:r>
            <a:r>
              <a:rPr lang="en-US" sz="1800" dirty="0"/>
              <a:t>.</a:t>
            </a:r>
          </a:p>
          <a:p>
            <a:pPr marL="114300" indent="0">
              <a:buFont typeface="Arial" panose="020B0604020202020204" pitchFamily="34" charset="0"/>
              <a:buNone/>
            </a:pPr>
            <a:endParaRPr lang="en-US" sz="1800" dirty="0"/>
          </a:p>
          <a:p>
            <a:pPr>
              <a:buFont typeface="Wingdings" panose="05000000000000000000" pitchFamily="2" charset="2"/>
              <a:buChar char="à"/>
            </a:pPr>
            <a:r>
              <a:rPr lang="en-US" sz="1800" b="1" dirty="0"/>
              <a:t>T</a:t>
            </a:r>
            <a:r>
              <a:rPr lang="vi-VN" sz="1800" b="1" dirty="0"/>
              <a:t>ăng nồng độ NAD+ </a:t>
            </a:r>
            <a:r>
              <a:rPr lang="vi-VN" sz="1800" dirty="0"/>
              <a:t>trong tế bào.</a:t>
            </a:r>
            <a:endParaRPr lang="en-US" sz="1800" dirty="0"/>
          </a:p>
        </p:txBody>
      </p:sp>
      <p:pic>
        <p:nvPicPr>
          <p:cNvPr id="3" name="Picture 2" descr="A blue human body with veins&#10;&#10;AI-generated content may be incorrect.">
            <a:extLst>
              <a:ext uri="{FF2B5EF4-FFF2-40B4-BE49-F238E27FC236}">
                <a16:creationId xmlns:a16="http://schemas.microsoft.com/office/drawing/2014/main" id="{2A0EEB8F-7DA3-06E2-0928-27B4AEB9C1FB}"/>
              </a:ext>
            </a:extLst>
          </p:cNvPr>
          <p:cNvPicPr>
            <a:picLocks noChangeAspect="1"/>
          </p:cNvPicPr>
          <p:nvPr/>
        </p:nvPicPr>
        <p:blipFill>
          <a:blip r:embed="rId2"/>
          <a:stretch>
            <a:fillRect/>
          </a:stretch>
        </p:blipFill>
        <p:spPr>
          <a:xfrm>
            <a:off x="4570318" y="52223"/>
            <a:ext cx="2873852" cy="6753553"/>
          </a:xfrm>
          <a:prstGeom prst="rect">
            <a:avLst/>
          </a:prstGeom>
        </p:spPr>
      </p:pic>
      <p:sp>
        <p:nvSpPr>
          <p:cNvPr id="4" name="TextBox 3">
            <a:extLst>
              <a:ext uri="{FF2B5EF4-FFF2-40B4-BE49-F238E27FC236}">
                <a16:creationId xmlns:a16="http://schemas.microsoft.com/office/drawing/2014/main" id="{F4600D77-2E9F-FAC5-7011-94E82E62A83C}"/>
              </a:ext>
            </a:extLst>
          </p:cNvPr>
          <p:cNvSpPr txBox="1"/>
          <p:nvPr/>
        </p:nvSpPr>
        <p:spPr>
          <a:xfrm>
            <a:off x="768096" y="1059334"/>
            <a:ext cx="3713465" cy="923330"/>
          </a:xfrm>
          <a:prstGeom prst="rect">
            <a:avLst/>
          </a:prstGeom>
          <a:noFill/>
          <a:ln w="12700">
            <a:solidFill>
              <a:srgbClr val="1C775A"/>
            </a:solidFill>
            <a:prstDash val="sysDot"/>
          </a:ln>
        </p:spPr>
        <p:txBody>
          <a:bodyPr wrap="square" rtlCol="0" anchor="ctr">
            <a:spAutoFit/>
          </a:bodyPr>
          <a:lstStyle/>
          <a:p>
            <a:r>
              <a:rPr lang="en-US" dirty="0">
                <a:latin typeface="Arial" panose="020B0604020202020204" pitchFamily="34" charset="0"/>
                <a:cs typeface="Arial" panose="020B0604020202020204" pitchFamily="34" charset="0"/>
              </a:rPr>
              <a:t>NAD+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một</a:t>
            </a:r>
            <a:r>
              <a:rPr lang="en-US" dirty="0">
                <a:latin typeface="Arial" panose="020B0604020202020204" pitchFamily="34" charset="0"/>
                <a:cs typeface="Arial" panose="020B0604020202020204" pitchFamily="34" charset="0"/>
              </a:rPr>
              <a:t> co-enzyme </a:t>
            </a:r>
            <a:r>
              <a:rPr lang="en-US" b="1" dirty="0" err="1">
                <a:latin typeface="Arial" panose="020B0604020202020204" pitchFamily="34" charset="0"/>
                <a:cs typeface="Arial" panose="020B0604020202020204" pitchFamily="34" charset="0"/>
              </a:rPr>
              <a:t>thiết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yếu</a:t>
            </a:r>
            <a:r>
              <a:rPr lang="en-US" b="1"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chức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bào</a:t>
            </a:r>
            <a:r>
              <a:rPr lang="en-US" dirty="0">
                <a:latin typeface="Arial" panose="020B0604020202020204" pitchFamily="34" charset="0"/>
                <a:cs typeface="Arial" panose="020B0604020202020204" pitchFamily="34" charset="0"/>
              </a:rPr>
              <a:t>.</a:t>
            </a:r>
          </a:p>
        </p:txBody>
      </p:sp>
      <p:cxnSp>
        <p:nvCxnSpPr>
          <p:cNvPr id="5" name="Straight Arrow Connector 4">
            <a:extLst>
              <a:ext uri="{FF2B5EF4-FFF2-40B4-BE49-F238E27FC236}">
                <a16:creationId xmlns:a16="http://schemas.microsoft.com/office/drawing/2014/main" id="{3AB03BE8-66F3-1457-0950-E44A8DC6C840}"/>
              </a:ext>
            </a:extLst>
          </p:cNvPr>
          <p:cNvCxnSpPr>
            <a:cxnSpLocks/>
          </p:cNvCxnSpPr>
          <p:nvPr/>
        </p:nvCxnSpPr>
        <p:spPr>
          <a:xfrm flipH="1">
            <a:off x="4489704" y="1520999"/>
            <a:ext cx="823952" cy="0"/>
          </a:xfrm>
          <a:prstGeom prst="straightConnector1">
            <a:avLst/>
          </a:prstGeom>
          <a:ln w="19050">
            <a:solidFill>
              <a:srgbClr val="1C775A"/>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6C905F5-360D-B27C-419A-6C98F2492C56}"/>
              </a:ext>
            </a:extLst>
          </p:cNvPr>
          <p:cNvSpPr txBox="1"/>
          <p:nvPr/>
        </p:nvSpPr>
        <p:spPr>
          <a:xfrm>
            <a:off x="768096" y="3133943"/>
            <a:ext cx="3713465" cy="1477328"/>
          </a:xfrm>
          <a:prstGeom prst="rect">
            <a:avLst/>
          </a:prstGeom>
          <a:noFill/>
          <a:ln w="12700">
            <a:solidFill>
              <a:srgbClr val="1C775A"/>
            </a:solidFill>
            <a:prstDash val="sysDot"/>
          </a:ln>
        </p:spPr>
        <p:txBody>
          <a:bodyPr wrap="square" rtlCol="0" anchor="ctr">
            <a:spAutoFit/>
          </a:bodyPr>
          <a:lstStyle/>
          <a:p>
            <a:r>
              <a:rPr lang="en-US" dirty="0" err="1">
                <a:latin typeface="Arial" panose="020B0604020202020204" pitchFamily="34" charset="0"/>
                <a:cs typeface="Arial" panose="020B0604020202020204" pitchFamily="34" charset="0"/>
              </a:rPr>
              <a:t>Nếu</a:t>
            </a:r>
            <a:r>
              <a:rPr lang="en-US" dirty="0">
                <a:latin typeface="Arial" panose="020B0604020202020204" pitchFamily="34" charset="0"/>
                <a:cs typeface="Arial" panose="020B0604020202020204" pitchFamily="34" charset="0"/>
              </a:rPr>
              <a:t> n</a:t>
            </a:r>
            <a:r>
              <a:rPr lang="vi-VN" dirty="0">
                <a:latin typeface="Arial" panose="020B0604020202020204" pitchFamily="34" charset="0"/>
                <a:cs typeface="Arial" panose="020B0604020202020204" pitchFamily="34" charset="0"/>
              </a:rPr>
              <a:t>ồng độ NAD+ trong cơ thể</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luôn</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mức</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đủ cho t</a:t>
            </a:r>
            <a:r>
              <a:rPr lang="en-US" dirty="0" err="1">
                <a:latin typeface="Arial" panose="020B0604020202020204" pitchFamily="34" charset="0"/>
                <a:cs typeface="Arial" panose="020B0604020202020204" pitchFamily="34" charset="0"/>
              </a:rPr>
              <a:t>i</a:t>
            </a:r>
            <a:r>
              <a:rPr lang="vi-VN" dirty="0">
                <a:latin typeface="Arial" panose="020B0604020202020204" pitchFamily="34" charset="0"/>
                <a:cs typeface="Arial" panose="020B0604020202020204" pitchFamily="34" charset="0"/>
              </a:rPr>
              <a:t> thể tế bào thì các hoạt động trao đổi chất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cơ quan trong cơ thể sẽ </a:t>
            </a:r>
            <a:r>
              <a:rPr lang="en-US" dirty="0" err="1">
                <a:latin typeface="Arial" panose="020B0604020202020204" pitchFamily="34" charset="0"/>
                <a:cs typeface="Arial" panose="020B0604020202020204" pitchFamily="34" charset="0"/>
              </a:rPr>
              <a:t>vận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hành</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tốt </a:t>
            </a:r>
            <a:r>
              <a:rPr lang="en-US" dirty="0" err="1">
                <a:latin typeface="Arial" panose="020B0604020202020204" pitchFamily="34" charset="0"/>
                <a:cs typeface="Arial" panose="020B0604020202020204" pitchFamily="34" charset="0"/>
              </a:rPr>
              <a:t>hơn</a:t>
            </a:r>
            <a:r>
              <a:rPr lang="en-US"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sym typeface="Wingdings" panose="05000000000000000000" pitchFamily="2" charset="2"/>
              </a:rPr>
              <a:t> D</a:t>
            </a:r>
            <a:r>
              <a:rPr lang="vi-VN" dirty="0">
                <a:latin typeface="Arial" panose="020B0604020202020204" pitchFamily="34" charset="0"/>
                <a:cs typeface="Arial" panose="020B0604020202020204" pitchFamily="34" charset="0"/>
              </a:rPr>
              <a:t>uy trì cơ thể khoẻ mạnh</a:t>
            </a:r>
            <a:r>
              <a:rPr lang="en-US" dirty="0">
                <a:latin typeface="Arial" panose="020B0604020202020204" pitchFamily="34" charset="0"/>
                <a:cs typeface="Arial" panose="020B0604020202020204" pitchFamily="34" charset="0"/>
              </a:rPr>
              <a:t>.</a:t>
            </a:r>
          </a:p>
        </p:txBody>
      </p:sp>
      <p:pic>
        <p:nvPicPr>
          <p:cNvPr id="9" name="Picture 8" descr="A green and black logo&#10;&#10;AI-generated content may be incorrect.">
            <a:extLst>
              <a:ext uri="{FF2B5EF4-FFF2-40B4-BE49-F238E27FC236}">
                <a16:creationId xmlns:a16="http://schemas.microsoft.com/office/drawing/2014/main" id="{8ACAF39D-70BC-6D46-3D85-DB061FB06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2626171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A9F0C-2178-FBE2-0737-EC625084AC9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DE3EBD9-A2A9-2542-E651-A7DB233CBDF1}"/>
              </a:ext>
            </a:extLst>
          </p:cNvPr>
          <p:cNvSpPr txBox="1"/>
          <p:nvPr/>
        </p:nvSpPr>
        <p:spPr>
          <a:xfrm>
            <a:off x="1138630" y="457706"/>
            <a:ext cx="9834170" cy="477054"/>
          </a:xfrm>
          <a:prstGeom prst="rect">
            <a:avLst/>
          </a:prstGeom>
          <a:noFill/>
        </p:spPr>
        <p:txBody>
          <a:bodyPr wrap="square" rtlCol="0">
            <a:spAutoFit/>
          </a:bodyPr>
          <a:lstStyle/>
          <a:p>
            <a:pPr algn="just"/>
            <a:r>
              <a:rPr lang="en-US" sz="2500" b="1" dirty="0" err="1">
                <a:latin typeface="Arial" panose="020B0604020202020204" pitchFamily="34" charset="0"/>
                <a:cs typeface="Arial" panose="020B0604020202020204" pitchFamily="34" charset="0"/>
              </a:rPr>
              <a:t>Cơ</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chế</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kích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hoạt</a:t>
            </a:r>
            <a:r>
              <a:rPr lang="en-US" sz="2500" b="1" dirty="0">
                <a:latin typeface="Arial" panose="020B0604020202020204" pitchFamily="34" charset="0"/>
                <a:cs typeface="Arial" panose="020B0604020202020204" pitchFamily="34" charset="0"/>
              </a:rPr>
              <a:t> enzyme Sirtuins</a:t>
            </a:r>
          </a:p>
        </p:txBody>
      </p:sp>
      <p:pic>
        <p:nvPicPr>
          <p:cNvPr id="6" name="Picture 5" descr="A green and black logo&#10;&#10;AI-generated content may be incorrect.">
            <a:extLst>
              <a:ext uri="{FF2B5EF4-FFF2-40B4-BE49-F238E27FC236}">
                <a16:creationId xmlns:a16="http://schemas.microsoft.com/office/drawing/2014/main" id="{E2E4D780-C5EB-AE21-1D63-D3DB3EEE0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4" name="Content Placeholder 2">
            <a:extLst>
              <a:ext uri="{FF2B5EF4-FFF2-40B4-BE49-F238E27FC236}">
                <a16:creationId xmlns:a16="http://schemas.microsoft.com/office/drawing/2014/main" id="{4390BE6C-7A1A-01CD-92D6-205C80D2CD03}"/>
              </a:ext>
            </a:extLst>
          </p:cNvPr>
          <p:cNvSpPr txBox="1">
            <a:spLocks/>
          </p:cNvSpPr>
          <p:nvPr/>
        </p:nvSpPr>
        <p:spPr>
          <a:xfrm>
            <a:off x="1138630" y="1534886"/>
            <a:ext cx="495737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sz="2000" dirty="0"/>
              <a:t>Sirtuins </a:t>
            </a:r>
            <a:r>
              <a:rPr lang="en-US" sz="2000" dirty="0" err="1"/>
              <a:t>là</a:t>
            </a:r>
            <a:r>
              <a:rPr lang="en-US" sz="2000" dirty="0"/>
              <a:t> </a:t>
            </a:r>
            <a:r>
              <a:rPr lang="en-US" sz="2000" dirty="0" err="1"/>
              <a:t>một</a:t>
            </a:r>
            <a:r>
              <a:rPr lang="en-US" sz="2000" dirty="0"/>
              <a:t> </a:t>
            </a:r>
            <a:r>
              <a:rPr lang="en-US" sz="2000" dirty="0" err="1"/>
              <a:t>nhóm</a:t>
            </a:r>
            <a:r>
              <a:rPr lang="en-US" sz="2000" dirty="0"/>
              <a:t> </a:t>
            </a:r>
            <a:r>
              <a:rPr lang="en-US" sz="2000" b="1" dirty="0"/>
              <a:t>protein</a:t>
            </a:r>
            <a:r>
              <a:rPr lang="en-US" sz="2000" dirty="0"/>
              <a:t> </a:t>
            </a:r>
            <a:r>
              <a:rPr lang="en-US" sz="2000" dirty="0" err="1"/>
              <a:t>đặc</a:t>
            </a:r>
            <a:r>
              <a:rPr lang="en-US" sz="2000" dirty="0"/>
              <a:t> </a:t>
            </a:r>
            <a:r>
              <a:rPr lang="en-US" sz="2000" dirty="0" err="1"/>
              <a:t>biệt</a:t>
            </a:r>
            <a:r>
              <a:rPr lang="en-US" sz="2000" dirty="0"/>
              <a:t>, </a:t>
            </a:r>
            <a:r>
              <a:rPr lang="en-US" sz="2000" dirty="0" err="1"/>
              <a:t>đóng</a:t>
            </a:r>
            <a:r>
              <a:rPr lang="en-US" sz="2000" dirty="0"/>
              <a:t> </a:t>
            </a:r>
            <a:r>
              <a:rPr lang="en-US" sz="2000" dirty="0" err="1"/>
              <a:t>vai</a:t>
            </a:r>
            <a:r>
              <a:rPr lang="en-US" sz="2000" dirty="0"/>
              <a:t> </a:t>
            </a:r>
            <a:r>
              <a:rPr lang="en-US" sz="2000" dirty="0" err="1"/>
              <a:t>trò</a:t>
            </a:r>
            <a:r>
              <a:rPr lang="en-US" sz="2000" dirty="0"/>
              <a:t> </a:t>
            </a:r>
            <a:r>
              <a:rPr lang="en-US" sz="2000" dirty="0" err="1"/>
              <a:t>quan</a:t>
            </a:r>
            <a:r>
              <a:rPr lang="en-US" sz="2000" dirty="0"/>
              <a:t> </a:t>
            </a:r>
            <a:r>
              <a:rPr lang="en-US" sz="2000" dirty="0" err="1"/>
              <a:t>trọng</a:t>
            </a:r>
            <a:r>
              <a:rPr lang="en-US" sz="2000" dirty="0"/>
              <a:t> </a:t>
            </a:r>
            <a:r>
              <a:rPr lang="en-US" sz="2000" dirty="0" err="1"/>
              <a:t>trong</a:t>
            </a:r>
            <a:r>
              <a:rPr lang="en-US" sz="2000" dirty="0"/>
              <a:t> </a:t>
            </a:r>
            <a:r>
              <a:rPr lang="en-US" sz="2000" dirty="0" err="1"/>
              <a:t>việc</a:t>
            </a:r>
            <a:r>
              <a:rPr lang="en-US" sz="2000" dirty="0"/>
              <a:t> </a:t>
            </a:r>
            <a:r>
              <a:rPr lang="en-US" sz="2000" dirty="0" err="1"/>
              <a:t>điều</a:t>
            </a:r>
            <a:r>
              <a:rPr lang="en-US" sz="2000" dirty="0"/>
              <a:t> </a:t>
            </a:r>
            <a:r>
              <a:rPr lang="en-US" sz="2000" dirty="0" err="1"/>
              <a:t>chỉnh</a:t>
            </a:r>
            <a:r>
              <a:rPr lang="en-US" sz="2000" dirty="0"/>
              <a:t> </a:t>
            </a:r>
            <a:r>
              <a:rPr lang="en-US" sz="2000" dirty="0" err="1"/>
              <a:t>các</a:t>
            </a:r>
            <a:r>
              <a:rPr lang="en-US" sz="2000" dirty="0"/>
              <a:t> </a:t>
            </a:r>
            <a:r>
              <a:rPr lang="en-US" sz="2000" dirty="0" err="1"/>
              <a:t>quá</a:t>
            </a:r>
            <a:r>
              <a:rPr lang="en-US" sz="2000" dirty="0"/>
              <a:t> </a:t>
            </a:r>
            <a:r>
              <a:rPr lang="en-US" sz="2000" dirty="0" err="1"/>
              <a:t>trình</a:t>
            </a:r>
            <a:r>
              <a:rPr lang="en-US" sz="2000" dirty="0"/>
              <a:t> </a:t>
            </a:r>
            <a:r>
              <a:rPr lang="en-US" sz="2000" dirty="0" err="1"/>
              <a:t>sinh</a:t>
            </a:r>
            <a:r>
              <a:rPr lang="en-US" sz="2000" dirty="0"/>
              <a:t> </a:t>
            </a:r>
            <a:r>
              <a:rPr lang="en-US" sz="2000" dirty="0" err="1"/>
              <a:t>học</a:t>
            </a:r>
            <a:r>
              <a:rPr lang="en-US" sz="2000" dirty="0"/>
              <a:t> </a:t>
            </a:r>
            <a:r>
              <a:rPr lang="en-US" sz="2000" dirty="0" err="1"/>
              <a:t>như</a:t>
            </a:r>
            <a:r>
              <a:rPr lang="en-US" sz="2000" dirty="0"/>
              <a:t>:</a:t>
            </a:r>
          </a:p>
          <a:p>
            <a:pPr algn="just">
              <a:lnSpc>
                <a:spcPct val="100000"/>
              </a:lnSpc>
            </a:pPr>
            <a:r>
              <a:rPr lang="en-US" sz="2000" dirty="0"/>
              <a:t>Trao </a:t>
            </a:r>
            <a:r>
              <a:rPr lang="en-US" sz="2000" dirty="0" err="1"/>
              <a:t>đổi</a:t>
            </a:r>
            <a:r>
              <a:rPr lang="en-US" sz="2000" dirty="0"/>
              <a:t> </a:t>
            </a:r>
            <a:r>
              <a:rPr lang="en-US" sz="2000" dirty="0" err="1"/>
              <a:t>chất</a:t>
            </a:r>
            <a:endParaRPr lang="en-US" sz="2000" dirty="0"/>
          </a:p>
          <a:p>
            <a:pPr algn="just">
              <a:lnSpc>
                <a:spcPct val="100000"/>
              </a:lnSpc>
            </a:pPr>
            <a:r>
              <a:rPr lang="en-US" sz="2000" dirty="0" err="1"/>
              <a:t>Sửa</a:t>
            </a:r>
            <a:r>
              <a:rPr lang="en-US" sz="2000" dirty="0"/>
              <a:t> </a:t>
            </a:r>
            <a:r>
              <a:rPr lang="en-US" sz="2000" dirty="0" err="1"/>
              <a:t>chửa</a:t>
            </a:r>
            <a:r>
              <a:rPr lang="en-US" sz="2000" dirty="0"/>
              <a:t> DNA</a:t>
            </a:r>
          </a:p>
          <a:p>
            <a:pPr algn="just">
              <a:lnSpc>
                <a:spcPct val="100000"/>
              </a:lnSpc>
            </a:pPr>
            <a:r>
              <a:rPr lang="en-US" sz="2000" dirty="0" err="1"/>
              <a:t>Chống</a:t>
            </a:r>
            <a:r>
              <a:rPr lang="en-US" sz="2000" dirty="0"/>
              <a:t> </a:t>
            </a:r>
            <a:r>
              <a:rPr lang="en-US" sz="2000" dirty="0" err="1"/>
              <a:t>viêm</a:t>
            </a:r>
            <a:endParaRPr lang="en-US" sz="2000" dirty="0"/>
          </a:p>
          <a:p>
            <a:pPr algn="just">
              <a:lnSpc>
                <a:spcPct val="100000"/>
              </a:lnSpc>
            </a:pPr>
            <a:r>
              <a:rPr lang="en-US" sz="2000" dirty="0" err="1"/>
              <a:t>Điều</a:t>
            </a:r>
            <a:r>
              <a:rPr lang="en-US" sz="2000" dirty="0"/>
              <a:t> </a:t>
            </a:r>
            <a:r>
              <a:rPr lang="en-US" sz="2000" dirty="0" err="1"/>
              <a:t>hòa</a:t>
            </a:r>
            <a:r>
              <a:rPr lang="en-US" sz="2000" dirty="0"/>
              <a:t> </a:t>
            </a:r>
            <a:r>
              <a:rPr lang="en-US" sz="2000" dirty="0" err="1"/>
              <a:t>quá</a:t>
            </a:r>
            <a:r>
              <a:rPr lang="en-US" sz="2000" dirty="0"/>
              <a:t> </a:t>
            </a:r>
            <a:r>
              <a:rPr lang="en-US" sz="2000" dirty="0" err="1"/>
              <a:t>trình</a:t>
            </a:r>
            <a:r>
              <a:rPr lang="en-US" sz="2000" dirty="0"/>
              <a:t> </a:t>
            </a:r>
            <a:r>
              <a:rPr lang="en-US" sz="2000" dirty="0" err="1"/>
              <a:t>lão</a:t>
            </a:r>
            <a:r>
              <a:rPr lang="en-US" sz="2000" dirty="0"/>
              <a:t> </a:t>
            </a:r>
            <a:r>
              <a:rPr lang="en-US" sz="2000" dirty="0" err="1"/>
              <a:t>hóa</a:t>
            </a:r>
            <a:endParaRPr lang="en-US" sz="2000" dirty="0"/>
          </a:p>
          <a:p>
            <a:pPr marL="0" indent="0" algn="just">
              <a:lnSpc>
                <a:spcPct val="100000"/>
              </a:lnSpc>
              <a:buNone/>
            </a:pPr>
            <a:endParaRPr lang="en-US" sz="2000" dirty="0"/>
          </a:p>
        </p:txBody>
      </p:sp>
      <p:sp>
        <p:nvSpPr>
          <p:cNvPr id="5" name="Rectangle 4">
            <a:extLst>
              <a:ext uri="{FF2B5EF4-FFF2-40B4-BE49-F238E27FC236}">
                <a16:creationId xmlns:a16="http://schemas.microsoft.com/office/drawing/2014/main" id="{701E0872-ABC3-B7C7-2DAB-ACBA38797777}"/>
              </a:ext>
            </a:extLst>
          </p:cNvPr>
          <p:cNvSpPr/>
          <p:nvPr/>
        </p:nvSpPr>
        <p:spPr>
          <a:xfrm>
            <a:off x="7151914" y="1534886"/>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SIRT 1: </a:t>
            </a:r>
            <a:r>
              <a:rPr lang="en-US" dirty="0" err="1"/>
              <a:t>Chống</a:t>
            </a:r>
            <a:r>
              <a:rPr lang="en-US" dirty="0"/>
              <a:t> </a:t>
            </a:r>
            <a:r>
              <a:rPr lang="en-US" dirty="0" err="1"/>
              <a:t>lão</a:t>
            </a:r>
            <a:r>
              <a:rPr lang="en-US" dirty="0"/>
              <a:t> </a:t>
            </a:r>
            <a:r>
              <a:rPr lang="en-US" dirty="0" err="1"/>
              <a:t>hóa</a:t>
            </a:r>
            <a:endParaRPr lang="en-US" dirty="0"/>
          </a:p>
        </p:txBody>
      </p:sp>
      <p:sp>
        <p:nvSpPr>
          <p:cNvPr id="8" name="Rectangle 7">
            <a:extLst>
              <a:ext uri="{FF2B5EF4-FFF2-40B4-BE49-F238E27FC236}">
                <a16:creationId xmlns:a16="http://schemas.microsoft.com/office/drawing/2014/main" id="{B518886E-D84C-8972-75F5-253EC6E163C6}"/>
              </a:ext>
            </a:extLst>
          </p:cNvPr>
          <p:cNvSpPr/>
          <p:nvPr/>
        </p:nvSpPr>
        <p:spPr>
          <a:xfrm>
            <a:off x="7151914" y="2135012"/>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SIRT 2: </a:t>
            </a:r>
            <a:r>
              <a:rPr lang="en-US" dirty="0" err="1"/>
              <a:t>Chức</a:t>
            </a:r>
            <a:r>
              <a:rPr lang="en-US" dirty="0"/>
              <a:t> </a:t>
            </a:r>
            <a:r>
              <a:rPr lang="en-US" dirty="0" err="1"/>
              <a:t>năng</a:t>
            </a:r>
            <a:r>
              <a:rPr lang="en-US" dirty="0"/>
              <a:t> </a:t>
            </a:r>
            <a:r>
              <a:rPr lang="en-US" dirty="0" err="1"/>
              <a:t>thần</a:t>
            </a:r>
            <a:r>
              <a:rPr lang="en-US" dirty="0"/>
              <a:t> </a:t>
            </a:r>
            <a:r>
              <a:rPr lang="en-US" dirty="0" err="1"/>
              <a:t>kinh</a:t>
            </a:r>
            <a:endParaRPr lang="en-US" dirty="0"/>
          </a:p>
        </p:txBody>
      </p:sp>
      <p:sp>
        <p:nvSpPr>
          <p:cNvPr id="9" name="Rectangle 8">
            <a:extLst>
              <a:ext uri="{FF2B5EF4-FFF2-40B4-BE49-F238E27FC236}">
                <a16:creationId xmlns:a16="http://schemas.microsoft.com/office/drawing/2014/main" id="{63B92EBC-3DDC-CDCD-C05B-5D87332B5944}"/>
              </a:ext>
            </a:extLst>
          </p:cNvPr>
          <p:cNvSpPr/>
          <p:nvPr/>
        </p:nvSpPr>
        <p:spPr>
          <a:xfrm>
            <a:off x="7151914" y="2735138"/>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SIRT 3: </a:t>
            </a:r>
            <a:r>
              <a:rPr lang="en-US" dirty="0" err="1"/>
              <a:t>Sản</a:t>
            </a:r>
            <a:r>
              <a:rPr lang="en-US" dirty="0"/>
              <a:t> </a:t>
            </a:r>
            <a:r>
              <a:rPr lang="en-US" dirty="0" err="1"/>
              <a:t>xuất</a:t>
            </a:r>
            <a:r>
              <a:rPr lang="en-US" dirty="0"/>
              <a:t> </a:t>
            </a:r>
            <a:r>
              <a:rPr lang="en-US" dirty="0" err="1"/>
              <a:t>năng</a:t>
            </a:r>
            <a:r>
              <a:rPr lang="en-US" dirty="0"/>
              <a:t> </a:t>
            </a:r>
            <a:r>
              <a:rPr lang="en-US" dirty="0" err="1"/>
              <a:t>lượng</a:t>
            </a:r>
            <a:r>
              <a:rPr lang="en-US" dirty="0"/>
              <a:t> TB</a:t>
            </a:r>
          </a:p>
        </p:txBody>
      </p:sp>
      <p:sp>
        <p:nvSpPr>
          <p:cNvPr id="10" name="Rectangle 9">
            <a:extLst>
              <a:ext uri="{FF2B5EF4-FFF2-40B4-BE49-F238E27FC236}">
                <a16:creationId xmlns:a16="http://schemas.microsoft.com/office/drawing/2014/main" id="{D4A86654-A3CB-32FD-196B-BEAB1AA85ABA}"/>
              </a:ext>
            </a:extLst>
          </p:cNvPr>
          <p:cNvSpPr/>
          <p:nvPr/>
        </p:nvSpPr>
        <p:spPr>
          <a:xfrm>
            <a:off x="7151913" y="3335264"/>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SIRT 4: </a:t>
            </a:r>
            <a:r>
              <a:rPr lang="en-US" dirty="0" err="1"/>
              <a:t>Quá</a:t>
            </a:r>
            <a:r>
              <a:rPr lang="en-US" dirty="0"/>
              <a:t> </a:t>
            </a:r>
            <a:r>
              <a:rPr lang="en-US" dirty="0" err="1"/>
              <a:t>trình</a:t>
            </a:r>
            <a:r>
              <a:rPr lang="en-US" dirty="0"/>
              <a:t> </a:t>
            </a:r>
            <a:r>
              <a:rPr lang="en-US" dirty="0" err="1"/>
              <a:t>chuyển</a:t>
            </a:r>
            <a:r>
              <a:rPr lang="en-US" dirty="0"/>
              <a:t> </a:t>
            </a:r>
            <a:r>
              <a:rPr lang="en-US" dirty="0" err="1"/>
              <a:t>hóa</a:t>
            </a:r>
            <a:endParaRPr lang="en-US" dirty="0"/>
          </a:p>
        </p:txBody>
      </p:sp>
      <p:sp>
        <p:nvSpPr>
          <p:cNvPr id="11" name="Rectangle 10">
            <a:extLst>
              <a:ext uri="{FF2B5EF4-FFF2-40B4-BE49-F238E27FC236}">
                <a16:creationId xmlns:a16="http://schemas.microsoft.com/office/drawing/2014/main" id="{ACDD46F7-EFE2-15DA-79BE-11B324E12B6A}"/>
              </a:ext>
            </a:extLst>
          </p:cNvPr>
          <p:cNvSpPr/>
          <p:nvPr/>
        </p:nvSpPr>
        <p:spPr>
          <a:xfrm>
            <a:off x="7151913" y="3936184"/>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SIRT 5: </a:t>
            </a:r>
            <a:r>
              <a:rPr lang="en-US" dirty="0" err="1"/>
              <a:t>Quá</a:t>
            </a:r>
            <a:r>
              <a:rPr lang="en-US" dirty="0"/>
              <a:t> </a:t>
            </a:r>
            <a:r>
              <a:rPr lang="en-US" dirty="0" err="1"/>
              <a:t>trình</a:t>
            </a:r>
            <a:r>
              <a:rPr lang="en-US" dirty="0"/>
              <a:t> </a:t>
            </a:r>
            <a:r>
              <a:rPr lang="en-US" dirty="0" err="1"/>
              <a:t>sinh</a:t>
            </a:r>
            <a:r>
              <a:rPr lang="en-US" dirty="0"/>
              <a:t> </a:t>
            </a:r>
            <a:r>
              <a:rPr lang="en-US" dirty="0" err="1"/>
              <a:t>lý</a:t>
            </a:r>
            <a:r>
              <a:rPr lang="en-US" dirty="0"/>
              <a:t> ở TB</a:t>
            </a:r>
          </a:p>
        </p:txBody>
      </p:sp>
      <p:sp>
        <p:nvSpPr>
          <p:cNvPr id="12" name="Rectangle 11">
            <a:extLst>
              <a:ext uri="{FF2B5EF4-FFF2-40B4-BE49-F238E27FC236}">
                <a16:creationId xmlns:a16="http://schemas.microsoft.com/office/drawing/2014/main" id="{E02C49C8-DFDE-684B-DD0C-6E4FC851D3F8}"/>
              </a:ext>
            </a:extLst>
          </p:cNvPr>
          <p:cNvSpPr/>
          <p:nvPr/>
        </p:nvSpPr>
        <p:spPr>
          <a:xfrm>
            <a:off x="7151913" y="4535516"/>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SIRT 6: Bảo </a:t>
            </a:r>
            <a:r>
              <a:rPr lang="en-US" dirty="0" err="1"/>
              <a:t>vệ</a:t>
            </a:r>
            <a:r>
              <a:rPr lang="en-US" dirty="0"/>
              <a:t> gen</a:t>
            </a:r>
          </a:p>
        </p:txBody>
      </p:sp>
      <p:sp>
        <p:nvSpPr>
          <p:cNvPr id="13" name="Rectangle 12">
            <a:extLst>
              <a:ext uri="{FF2B5EF4-FFF2-40B4-BE49-F238E27FC236}">
                <a16:creationId xmlns:a16="http://schemas.microsoft.com/office/drawing/2014/main" id="{6A540F64-8516-87B0-5C15-510211F2D643}"/>
              </a:ext>
            </a:extLst>
          </p:cNvPr>
          <p:cNvSpPr/>
          <p:nvPr/>
        </p:nvSpPr>
        <p:spPr>
          <a:xfrm>
            <a:off x="7151913" y="5136436"/>
            <a:ext cx="3510643" cy="477054"/>
          </a:xfrm>
          <a:prstGeom prst="rect">
            <a:avLst/>
          </a:prstGeom>
          <a:solidFill>
            <a:srgbClr val="1C785B"/>
          </a:solidFill>
          <a:ln>
            <a:solidFill>
              <a:srgbClr val="1C78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t>SIRT 7: Duy </a:t>
            </a:r>
            <a:r>
              <a:rPr lang="en-US" dirty="0" err="1"/>
              <a:t>trì</a:t>
            </a:r>
            <a:r>
              <a:rPr lang="en-US" dirty="0"/>
              <a:t> DNA</a:t>
            </a:r>
          </a:p>
        </p:txBody>
      </p:sp>
    </p:spTree>
    <p:extLst>
      <p:ext uri="{BB962C8B-B14F-4D97-AF65-F5344CB8AC3E}">
        <p14:creationId xmlns:p14="http://schemas.microsoft.com/office/powerpoint/2010/main" val="3088574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020D2-B44C-631D-43ED-6922B1058DA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A8E7AC4-F198-FFC6-C14A-C246B6F87648}"/>
              </a:ext>
            </a:extLst>
          </p:cNvPr>
          <p:cNvSpPr txBox="1"/>
          <p:nvPr/>
        </p:nvSpPr>
        <p:spPr>
          <a:xfrm>
            <a:off x="1138630" y="457706"/>
            <a:ext cx="9834170" cy="477054"/>
          </a:xfrm>
          <a:prstGeom prst="rect">
            <a:avLst/>
          </a:prstGeom>
          <a:noFill/>
        </p:spPr>
        <p:txBody>
          <a:bodyPr wrap="square" rtlCol="0">
            <a:spAutoFit/>
          </a:bodyPr>
          <a:lstStyle/>
          <a:p>
            <a:pPr algn="just"/>
            <a:r>
              <a:rPr lang="en-US" sz="2500" b="1" dirty="0">
                <a:latin typeface="Arial" panose="020B0604020202020204" pitchFamily="34" charset="0"/>
                <a:cs typeface="Arial" panose="020B0604020202020204" pitchFamily="34" charset="0"/>
              </a:rPr>
              <a:t>Vai </a:t>
            </a:r>
            <a:r>
              <a:rPr lang="en-US" sz="2500" b="1" dirty="0" err="1">
                <a:latin typeface="Arial" panose="020B0604020202020204" pitchFamily="34" charset="0"/>
                <a:cs typeface="Arial" panose="020B0604020202020204" pitchFamily="34" charset="0"/>
              </a:rPr>
              <a:t>trò</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của</a:t>
            </a:r>
            <a:r>
              <a:rPr lang="en-US" sz="2500" b="1" dirty="0">
                <a:latin typeface="Arial" panose="020B0604020202020204" pitchFamily="34" charset="0"/>
                <a:cs typeface="Arial" panose="020B0604020202020204" pitchFamily="34" charset="0"/>
              </a:rPr>
              <a:t> NMN </a:t>
            </a:r>
            <a:r>
              <a:rPr lang="en-US" sz="2500" b="1" dirty="0" err="1">
                <a:latin typeface="Arial" panose="020B0604020202020204" pitchFamily="34" charset="0"/>
                <a:cs typeface="Arial" panose="020B0604020202020204" pitchFamily="34" charset="0"/>
              </a:rPr>
              <a:t>đối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với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làn</a:t>
            </a:r>
            <a:r>
              <a:rPr lang="en-US" sz="2500" b="1" dirty="0">
                <a:latin typeface="Arial" panose="020B0604020202020204" pitchFamily="34" charset="0"/>
                <a:cs typeface="Arial" panose="020B0604020202020204" pitchFamily="34" charset="0"/>
              </a:rPr>
              <a:t> da</a:t>
            </a:r>
          </a:p>
        </p:txBody>
      </p:sp>
      <p:pic>
        <p:nvPicPr>
          <p:cNvPr id="6" name="Picture 5" descr="A green and black logo&#10;&#10;AI-generated content may be incorrect.">
            <a:extLst>
              <a:ext uri="{FF2B5EF4-FFF2-40B4-BE49-F238E27FC236}">
                <a16:creationId xmlns:a16="http://schemas.microsoft.com/office/drawing/2014/main" id="{A7A19E28-9503-B929-9C99-B0BE1508F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16" name="Content Placeholder 2">
            <a:extLst>
              <a:ext uri="{FF2B5EF4-FFF2-40B4-BE49-F238E27FC236}">
                <a16:creationId xmlns:a16="http://schemas.microsoft.com/office/drawing/2014/main" id="{73407230-5357-776E-13D0-77468997747C}"/>
              </a:ext>
            </a:extLst>
          </p:cNvPr>
          <p:cNvSpPr txBox="1">
            <a:spLocks/>
          </p:cNvSpPr>
          <p:nvPr/>
        </p:nvSpPr>
        <p:spPr>
          <a:xfrm>
            <a:off x="1138630" y="1687286"/>
            <a:ext cx="510977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vi-VN" sz="2000" dirty="0"/>
              <a:t>NMN là </a:t>
            </a:r>
            <a:r>
              <a:rPr lang="vi-VN" sz="2000" b="1" dirty="0"/>
              <a:t>tiền chất trực tiếp </a:t>
            </a:r>
            <a:r>
              <a:rPr lang="vi-VN" sz="2000" dirty="0"/>
              <a:t>của NAD+ và được </a:t>
            </a:r>
            <a:r>
              <a:rPr lang="en-US" sz="2000" dirty="0" err="1">
                <a:cs typeface="Arial" panose="020B0604020202020204" pitchFamily="34" charset="0"/>
              </a:rPr>
              <a:t>xem</a:t>
            </a:r>
            <a:r>
              <a:rPr lang="vi-VN" sz="2000" dirty="0"/>
              <a:t> là thành phần chính để </a:t>
            </a:r>
            <a:r>
              <a:rPr lang="vi-VN" sz="2000" b="1" dirty="0"/>
              <a:t>tăng nồng độ NAD+ </a:t>
            </a:r>
            <a:r>
              <a:rPr lang="vi-VN" sz="2000" dirty="0"/>
              <a:t>trong tế bào.</a:t>
            </a:r>
            <a:endParaRPr lang="en-US" sz="2000" dirty="0"/>
          </a:p>
          <a:p>
            <a:pPr marL="0" indent="0" algn="just">
              <a:lnSpc>
                <a:spcPct val="100000"/>
              </a:lnSpc>
              <a:buNone/>
            </a:pPr>
            <a:endParaRPr lang="en-US" sz="2000" dirty="0"/>
          </a:p>
          <a:p>
            <a:pPr marL="0" indent="0" algn="just">
              <a:lnSpc>
                <a:spcPct val="100000"/>
              </a:lnSpc>
              <a:buNone/>
            </a:pP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err="1">
                <a:latin typeface="Arial" panose="020B0604020202020204" pitchFamily="34" charset="0"/>
                <a:cs typeface="Arial" panose="020B0604020202020204" pitchFamily="34" charset="0"/>
                <a:sym typeface="Wingdings" panose="05000000000000000000" pitchFamily="2" charset="2"/>
              </a:rPr>
              <a:t>Làm</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err="1">
                <a:latin typeface="Arial" panose="020B0604020202020204" pitchFamily="34" charset="0"/>
                <a:cs typeface="Arial" panose="020B0604020202020204" pitchFamily="34" charset="0"/>
                <a:sym typeface="Wingdings" panose="05000000000000000000" pitchFamily="2" charset="2"/>
              </a:rPr>
              <a:t>chậm</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err="1">
                <a:latin typeface="Arial" panose="020B0604020202020204" pitchFamily="34" charset="0"/>
                <a:cs typeface="Arial" panose="020B0604020202020204" pitchFamily="34" charset="0"/>
                <a:sym typeface="Wingdings" panose="05000000000000000000" pitchFamily="2" charset="2"/>
              </a:rPr>
              <a:t>quá</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err="1">
                <a:latin typeface="Arial" panose="020B0604020202020204" pitchFamily="34" charset="0"/>
                <a:cs typeface="Arial" panose="020B0604020202020204" pitchFamily="34" charset="0"/>
                <a:sym typeface="Wingdings" panose="05000000000000000000" pitchFamily="2" charset="2"/>
              </a:rPr>
              <a:t>trình</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err="1">
                <a:latin typeface="Arial" panose="020B0604020202020204" pitchFamily="34" charset="0"/>
                <a:cs typeface="Arial" panose="020B0604020202020204" pitchFamily="34" charset="0"/>
                <a:sym typeface="Wingdings" panose="05000000000000000000" pitchFamily="2" charset="2"/>
              </a:rPr>
              <a:t>lão</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err="1">
                <a:latin typeface="Arial" panose="020B0604020202020204" pitchFamily="34" charset="0"/>
                <a:cs typeface="Arial" panose="020B0604020202020204" pitchFamily="34" charset="0"/>
                <a:sym typeface="Wingdings" panose="05000000000000000000" pitchFamily="2" charset="2"/>
              </a:rPr>
              <a:t>hóa</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err="1">
                <a:latin typeface="Arial" panose="020B0604020202020204" pitchFamily="34" charset="0"/>
                <a:cs typeface="Arial" panose="020B0604020202020204" pitchFamily="34" charset="0"/>
                <a:sym typeface="Wingdings" panose="05000000000000000000" pitchFamily="2" charset="2"/>
              </a:rPr>
              <a:t>của</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err="1">
                <a:latin typeface="Arial" panose="020B0604020202020204" pitchFamily="34" charset="0"/>
                <a:cs typeface="Arial" panose="020B0604020202020204" pitchFamily="34" charset="0"/>
                <a:sym typeface="Wingdings" panose="05000000000000000000" pitchFamily="2" charset="2"/>
              </a:rPr>
              <a:t>cơ</a:t>
            </a:r>
            <a:r>
              <a:rPr lang="en-US" sz="2000" dirty="0">
                <a:latin typeface="Arial" panose="020B0604020202020204" pitchFamily="34" charset="0"/>
                <a:cs typeface="Arial" panose="020B0604020202020204" pitchFamily="34" charset="0"/>
                <a:sym typeface="Wingdings" panose="05000000000000000000" pitchFamily="2" charset="2"/>
              </a:rPr>
              <a:t> </a:t>
            </a:r>
            <a:r>
              <a:rPr lang="en-US" sz="2000" dirty="0" err="1">
                <a:latin typeface="Arial" panose="020B0604020202020204" pitchFamily="34" charset="0"/>
                <a:cs typeface="Arial" panose="020B0604020202020204" pitchFamily="34" charset="0"/>
                <a:sym typeface="Wingdings" panose="05000000000000000000" pitchFamily="2" charset="2"/>
              </a:rPr>
              <a:t>thể</a:t>
            </a:r>
            <a:r>
              <a:rPr lang="en-US" sz="2000" dirty="0">
                <a:latin typeface="Arial" panose="020B0604020202020204" pitchFamily="34" charset="0"/>
                <a:cs typeface="Arial" panose="020B0604020202020204" pitchFamily="34" charset="0"/>
                <a:sym typeface="Wingdings" panose="05000000000000000000" pitchFamily="2" charset="2"/>
              </a:rPr>
              <a:t>.</a:t>
            </a:r>
            <a:endParaRPr lang="vi-VN" sz="20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8918DAF2-07BD-C828-0EFA-B5D8D5A683D4}"/>
              </a:ext>
            </a:extLst>
          </p:cNvPr>
          <p:cNvPicPr>
            <a:picLocks noChangeAspect="1"/>
          </p:cNvPicPr>
          <p:nvPr/>
        </p:nvPicPr>
        <p:blipFill>
          <a:blip r:embed="rId3">
            <a:extLst>
              <a:ext uri="{28A0092B-C50C-407E-A947-70E740481C1C}">
                <a14:useLocalDpi xmlns:a14="http://schemas.microsoft.com/office/drawing/2010/main" val="0"/>
              </a:ext>
            </a:extLst>
          </a:blip>
          <a:srcRect l="17108"/>
          <a:stretch>
            <a:fillRect/>
          </a:stretch>
        </p:blipFill>
        <p:spPr>
          <a:xfrm>
            <a:off x="6792060" y="0"/>
            <a:ext cx="5399940" cy="6858000"/>
          </a:xfrm>
          <a:prstGeom prst="rect">
            <a:avLst/>
          </a:prstGeom>
        </p:spPr>
      </p:pic>
    </p:spTree>
    <p:extLst>
      <p:ext uri="{BB962C8B-B14F-4D97-AF65-F5344CB8AC3E}">
        <p14:creationId xmlns:p14="http://schemas.microsoft.com/office/powerpoint/2010/main" val="137376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D5B57-DDDD-BFED-83AD-3282AFE96384}"/>
            </a:ext>
          </a:extLst>
        </p:cNvPr>
        <p:cNvGrpSpPr/>
        <p:nvPr/>
      </p:nvGrpSpPr>
      <p:grpSpPr>
        <a:xfrm>
          <a:off x="0" y="0"/>
          <a:ext cx="0" cy="0"/>
          <a:chOff x="0" y="0"/>
          <a:chExt cx="0" cy="0"/>
        </a:xfrm>
      </p:grpSpPr>
      <p:pic>
        <p:nvPicPr>
          <p:cNvPr id="6" name="Picture 5" descr="A person with long hair touching her face&#10;&#10;AI-generated content may be incorrect.">
            <a:extLst>
              <a:ext uri="{FF2B5EF4-FFF2-40B4-BE49-F238E27FC236}">
                <a16:creationId xmlns:a16="http://schemas.microsoft.com/office/drawing/2014/main" id="{ED68710B-E279-8DD1-470D-F500BAD028AA}"/>
              </a:ext>
            </a:extLst>
          </p:cNvPr>
          <p:cNvPicPr>
            <a:picLocks noChangeAspect="1"/>
          </p:cNvPicPr>
          <p:nvPr/>
        </p:nvPicPr>
        <p:blipFill>
          <a:blip r:embed="rId2">
            <a:alphaModFix/>
          </a:blip>
          <a:srcRect l="17255" r="-2558" b="12676"/>
          <a:stretch>
            <a:fillRect/>
          </a:stretch>
        </p:blipFill>
        <p:spPr>
          <a:xfrm>
            <a:off x="3556" y="950976"/>
            <a:ext cx="3246873" cy="5907024"/>
          </a:xfrm>
          <a:prstGeom prst="rect">
            <a:avLst/>
          </a:prstGeom>
        </p:spPr>
      </p:pic>
      <p:pic>
        <p:nvPicPr>
          <p:cNvPr id="7" name="Picture 6" descr="A person with a white face&#10;&#10;AI-generated content may be incorrect.">
            <a:extLst>
              <a:ext uri="{FF2B5EF4-FFF2-40B4-BE49-F238E27FC236}">
                <a16:creationId xmlns:a16="http://schemas.microsoft.com/office/drawing/2014/main" id="{DEE00E38-6A16-7683-D19F-1946982249B7}"/>
              </a:ext>
            </a:extLst>
          </p:cNvPr>
          <p:cNvPicPr>
            <a:picLocks noChangeAspect="1"/>
          </p:cNvPicPr>
          <p:nvPr/>
        </p:nvPicPr>
        <p:blipFill>
          <a:blip r:embed="rId3"/>
          <a:srcRect l="405" r="23883"/>
          <a:stretch>
            <a:fillRect/>
          </a:stretch>
        </p:blipFill>
        <p:spPr>
          <a:xfrm>
            <a:off x="6999675" y="0"/>
            <a:ext cx="5192325" cy="6858000"/>
          </a:xfrm>
          <a:prstGeom prst="rect">
            <a:avLst/>
          </a:prstGeom>
        </p:spPr>
      </p:pic>
      <p:pic>
        <p:nvPicPr>
          <p:cNvPr id="10" name="Picture 9" descr="A green and black logo&#10;&#10;AI-generated content may be incorrect.">
            <a:extLst>
              <a:ext uri="{FF2B5EF4-FFF2-40B4-BE49-F238E27FC236}">
                <a16:creationId xmlns:a16="http://schemas.microsoft.com/office/drawing/2014/main" id="{2389D88C-8F5E-CC3A-E733-C5236D5D9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5441" y="230866"/>
            <a:ext cx="701117" cy="789343"/>
          </a:xfrm>
          <a:prstGeom prst="rect">
            <a:avLst/>
          </a:prstGeom>
        </p:spPr>
      </p:pic>
      <p:sp>
        <p:nvSpPr>
          <p:cNvPr id="2" name="Title 1">
            <a:extLst>
              <a:ext uri="{FF2B5EF4-FFF2-40B4-BE49-F238E27FC236}">
                <a16:creationId xmlns:a16="http://schemas.microsoft.com/office/drawing/2014/main" id="{2054F7C3-E7A4-B579-26F2-E7295D94A284}"/>
              </a:ext>
            </a:extLst>
          </p:cNvPr>
          <p:cNvSpPr>
            <a:spLocks noGrp="1"/>
          </p:cNvSpPr>
          <p:nvPr>
            <p:ph type="title"/>
          </p:nvPr>
        </p:nvSpPr>
        <p:spPr>
          <a:xfrm>
            <a:off x="2156220" y="2002631"/>
            <a:ext cx="7879559" cy="2852737"/>
          </a:xfrm>
        </p:spPr>
        <p:txBody>
          <a:bodyPr anchor="ctr">
            <a:normAutofit/>
          </a:bodyPr>
          <a:lstStyle/>
          <a:p>
            <a:pPr algn="ctr"/>
            <a:r>
              <a:rPr lang="en-US" sz="4400" b="1" dirty="0" err="1">
                <a:latin typeface="Arial" panose="020B0604020202020204" pitchFamily="34" charset="0"/>
                <a:cs typeface="Arial" panose="020B0604020202020204" pitchFamily="34" charset="0"/>
              </a:rPr>
              <a:t>Sản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phẩm</a:t>
            </a:r>
            <a:r>
              <a:rPr lang="en-US" sz="4400" b="1" dirty="0">
                <a:latin typeface="Arial" panose="020B0604020202020204" pitchFamily="34" charset="0"/>
                <a:cs typeface="Arial" panose="020B0604020202020204" pitchFamily="34" charset="0"/>
              </a:rPr>
              <a:t> NMN</a:t>
            </a:r>
            <a:br>
              <a:rPr lang="en-US" sz="4400" b="1" dirty="0">
                <a:latin typeface="Arial" panose="020B0604020202020204" pitchFamily="34" charset="0"/>
                <a:cs typeface="Arial" panose="020B0604020202020204" pitchFamily="34" charset="0"/>
              </a:rPr>
            </a:br>
            <a:r>
              <a:rPr lang="en-US" sz="4400" b="1" dirty="0" err="1">
                <a:latin typeface="Arial" panose="020B0604020202020204" pitchFamily="34" charset="0"/>
                <a:cs typeface="Arial" panose="020B0604020202020204" pitchFamily="34" charset="0"/>
              </a:rPr>
              <a:t>của</a:t>
            </a:r>
            <a:r>
              <a:rPr lang="en-US" sz="4400" b="1" dirty="0">
                <a:latin typeface="Arial" panose="020B0604020202020204" pitchFamily="34" charset="0"/>
                <a:cs typeface="Arial" panose="020B0604020202020204" pitchFamily="34" charset="0"/>
              </a:rPr>
              <a:t> Nichiei Bussan</a:t>
            </a:r>
          </a:p>
        </p:txBody>
      </p:sp>
    </p:spTree>
    <p:extLst>
      <p:ext uri="{BB962C8B-B14F-4D97-AF65-F5344CB8AC3E}">
        <p14:creationId xmlns:p14="http://schemas.microsoft.com/office/powerpoint/2010/main" val="2207251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A7677-189A-01C9-2EEC-C91508541214}"/>
            </a:ext>
          </a:extLst>
        </p:cNvPr>
        <p:cNvGrpSpPr/>
        <p:nvPr/>
      </p:nvGrpSpPr>
      <p:grpSpPr>
        <a:xfrm>
          <a:off x="0" y="0"/>
          <a:ext cx="0" cy="0"/>
          <a:chOff x="0" y="0"/>
          <a:chExt cx="0" cy="0"/>
        </a:xfrm>
      </p:grpSpPr>
      <p:pic>
        <p:nvPicPr>
          <p:cNvPr id="6" name="Picture 5" descr="A green and black logo&#10;&#10;AI-generated content may be incorrect.">
            <a:extLst>
              <a:ext uri="{FF2B5EF4-FFF2-40B4-BE49-F238E27FC236}">
                <a16:creationId xmlns:a16="http://schemas.microsoft.com/office/drawing/2014/main" id="{1EC16084-5A9A-4E2B-483C-A783FCA48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14" name="TextBox 13">
            <a:extLst>
              <a:ext uri="{FF2B5EF4-FFF2-40B4-BE49-F238E27FC236}">
                <a16:creationId xmlns:a16="http://schemas.microsoft.com/office/drawing/2014/main" id="{84DFE25F-0B02-F8C0-F278-20B29AC1E66F}"/>
              </a:ext>
            </a:extLst>
          </p:cNvPr>
          <p:cNvSpPr txBox="1"/>
          <p:nvPr/>
        </p:nvSpPr>
        <p:spPr>
          <a:xfrm>
            <a:off x="1557225" y="5635552"/>
            <a:ext cx="2148853" cy="369332"/>
          </a:xfrm>
          <a:prstGeom prst="rect">
            <a:avLst/>
          </a:prstGeom>
          <a:noFill/>
        </p:spPr>
        <p:txBody>
          <a:bodyPr wrap="square">
            <a:spAutoFit/>
          </a:bodyPr>
          <a:lstStyle/>
          <a:p>
            <a:pPr algn="ctr"/>
            <a:r>
              <a:rPr lang="en-US" b="1" dirty="0" err="1">
                <a:latin typeface="Arial" panose="020B0604020202020204" pitchFamily="34" charset="0"/>
                <a:cs typeface="Arial" panose="020B0604020202020204" pitchFamily="34" charset="0"/>
              </a:rPr>
              <a:t>Dạng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uống</a:t>
            </a:r>
            <a:endParaRPr lang="en-US" sz="1050" b="1"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375D331-F49B-1D8C-400E-01FCEF982074}"/>
              </a:ext>
            </a:extLst>
          </p:cNvPr>
          <p:cNvSpPr txBox="1"/>
          <p:nvPr/>
        </p:nvSpPr>
        <p:spPr>
          <a:xfrm>
            <a:off x="8485922" y="5635552"/>
            <a:ext cx="2148853" cy="369332"/>
          </a:xfrm>
          <a:prstGeom prst="rect">
            <a:avLst/>
          </a:prstGeom>
          <a:noFill/>
        </p:spPr>
        <p:txBody>
          <a:bodyPr wrap="square">
            <a:spAutoFit/>
          </a:bodyPr>
          <a:lstStyle/>
          <a:p>
            <a:pPr algn="ctr"/>
            <a:r>
              <a:rPr lang="en-US" b="1" i="0" u="none" strike="noStrike" dirty="0" err="1">
                <a:solidFill>
                  <a:srgbClr val="000000"/>
                </a:solidFill>
                <a:effectLst/>
                <a:latin typeface="Arial" panose="020B0604020202020204" pitchFamily="34" charset="0"/>
                <a:cs typeface="Arial" panose="020B0604020202020204" pitchFamily="34" charset="0"/>
              </a:rPr>
              <a:t>Dạng</a:t>
            </a:r>
            <a:r>
              <a:rPr lang="en-US" b="1" i="0" u="none" strike="noStrike" dirty="0">
                <a:solidFill>
                  <a:srgbClr val="000000"/>
                </a:solidFill>
                <a:effectLst/>
                <a:latin typeface="Arial" panose="020B0604020202020204" pitchFamily="34" charset="0"/>
                <a:cs typeface="Arial" panose="020B0604020202020204" pitchFamily="34" charset="0"/>
              </a:rPr>
              <a:t> </a:t>
            </a:r>
            <a:r>
              <a:rPr lang="en-US" b="1" i="0" u="none" strike="noStrike" dirty="0" err="1">
                <a:solidFill>
                  <a:srgbClr val="000000"/>
                </a:solidFill>
                <a:effectLst/>
                <a:latin typeface="Arial" panose="020B0604020202020204" pitchFamily="34" charset="0"/>
                <a:cs typeface="Arial" panose="020B0604020202020204" pitchFamily="34" charset="0"/>
              </a:rPr>
              <a:t>truyền</a:t>
            </a:r>
            <a:endParaRPr lang="en-US"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63487DB-F5FF-866B-F4A6-886F33D4CABE}"/>
              </a:ext>
            </a:extLst>
          </p:cNvPr>
          <p:cNvSpPr txBox="1"/>
          <p:nvPr/>
        </p:nvSpPr>
        <p:spPr>
          <a:xfrm>
            <a:off x="5021572" y="5635552"/>
            <a:ext cx="2148853" cy="369332"/>
          </a:xfrm>
          <a:prstGeom prst="rect">
            <a:avLst/>
          </a:prstGeom>
          <a:noFill/>
        </p:spPr>
        <p:txBody>
          <a:bodyPr wrap="square">
            <a:spAutoFit/>
          </a:bodyPr>
          <a:lstStyle/>
          <a:p>
            <a:pPr algn="ctr"/>
            <a:r>
              <a:rPr lang="en-US" b="1" dirty="0" err="1">
                <a:latin typeface="Arial" panose="020B0604020202020204" pitchFamily="34" charset="0"/>
                <a:cs typeface="Arial" panose="020B0604020202020204" pitchFamily="34" charset="0"/>
              </a:rPr>
              <a:t>Dạng</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bôi</a:t>
            </a:r>
            <a:endParaRPr lang="en-US" sz="1050" b="1" dirty="0">
              <a:latin typeface="Arial" panose="020B0604020202020204" pitchFamily="34" charset="0"/>
              <a:cs typeface="Arial" panose="020B0604020202020204" pitchFamily="34" charset="0"/>
            </a:endParaRPr>
          </a:p>
        </p:txBody>
      </p:sp>
      <p:pic>
        <p:nvPicPr>
          <p:cNvPr id="17" name="Picture 16" descr="A group of black containers&#10;&#10;AI-generated content may be incorrect.">
            <a:extLst>
              <a:ext uri="{FF2B5EF4-FFF2-40B4-BE49-F238E27FC236}">
                <a16:creationId xmlns:a16="http://schemas.microsoft.com/office/drawing/2014/main" id="{59FF2245-64BC-7C1C-E252-77E75875CE9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 contrast="4000"/>
                    </a14:imgEffect>
                  </a14:imgLayer>
                </a14:imgProps>
              </a:ext>
            </a:extLst>
          </a:blip>
          <a:srcRect l="30195" t="18666" r="41962" b="18666"/>
          <a:stretch>
            <a:fillRect/>
          </a:stretch>
        </p:blipFill>
        <p:spPr>
          <a:xfrm>
            <a:off x="4739769" y="1394656"/>
            <a:ext cx="2712461" cy="4068688"/>
          </a:xfrm>
          <a:prstGeom prst="rect">
            <a:avLst/>
          </a:prstGeom>
        </p:spPr>
      </p:pic>
      <p:pic>
        <p:nvPicPr>
          <p:cNvPr id="18" name="Picture 17" descr="A white bottle with a white label&#10;&#10;AI-generated content may be incorrect.">
            <a:extLst>
              <a:ext uri="{FF2B5EF4-FFF2-40B4-BE49-F238E27FC236}">
                <a16:creationId xmlns:a16="http://schemas.microsoft.com/office/drawing/2014/main" id="{C3961044-2237-2C42-7694-F92683CA848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bright="15000" contrast="15000"/>
                    </a14:imgEffect>
                  </a14:imgLayer>
                </a14:imgProps>
              </a:ext>
            </a:extLst>
          </a:blip>
          <a:srcRect l="30203" t="20045" r="28020" b="17289"/>
          <a:stretch>
            <a:fillRect/>
          </a:stretch>
        </p:blipFill>
        <p:spPr>
          <a:xfrm>
            <a:off x="1275422" y="1394655"/>
            <a:ext cx="2712461" cy="4068689"/>
          </a:xfrm>
          <a:prstGeom prst="rect">
            <a:avLst/>
          </a:prstGeom>
        </p:spPr>
      </p:pic>
      <p:pic>
        <p:nvPicPr>
          <p:cNvPr id="19" name="Picture 18" descr="A brown bottle with a white label&#10;&#10;AI-generated content may be incorrect.">
            <a:extLst>
              <a:ext uri="{FF2B5EF4-FFF2-40B4-BE49-F238E27FC236}">
                <a16:creationId xmlns:a16="http://schemas.microsoft.com/office/drawing/2014/main" id="{9A1466FB-2B02-56DC-D31F-2AF507429B32}"/>
              </a:ext>
            </a:extLst>
          </p:cNvPr>
          <p:cNvPicPr>
            <a:picLocks noChangeAspect="1"/>
          </p:cNvPicPr>
          <p:nvPr/>
        </p:nvPicPr>
        <p:blipFill>
          <a:blip r:embed="rId7">
            <a:alphaModFix/>
            <a:extLst>
              <a:ext uri="{BEBA8EAE-BF5A-486C-A8C5-ECC9F3942E4B}">
                <a14:imgProps xmlns:a14="http://schemas.microsoft.com/office/drawing/2010/main">
                  <a14:imgLayer r:embed="rId8">
                    <a14:imgEffect>
                      <a14:sharpenSoften amount="15000"/>
                    </a14:imgEffect>
                    <a14:imgEffect>
                      <a14:brightnessContrast bright="5000" contrast="11000"/>
                    </a14:imgEffect>
                  </a14:imgLayer>
                </a14:imgProps>
              </a:ext>
            </a:extLst>
          </a:blip>
          <a:srcRect l="16941" r="16393"/>
          <a:stretch>
            <a:fillRect/>
          </a:stretch>
        </p:blipFill>
        <p:spPr>
          <a:xfrm>
            <a:off x="8201403" y="1394654"/>
            <a:ext cx="2712462" cy="4068690"/>
          </a:xfrm>
          <a:prstGeom prst="rect">
            <a:avLst/>
          </a:prstGeom>
        </p:spPr>
      </p:pic>
    </p:spTree>
    <p:extLst>
      <p:ext uri="{BB962C8B-B14F-4D97-AF65-F5344CB8AC3E}">
        <p14:creationId xmlns:p14="http://schemas.microsoft.com/office/powerpoint/2010/main" val="5714420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3E6EB"/>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F14D5C-8507-3971-F0A2-8FC36229948D}"/>
              </a:ext>
            </a:extLst>
          </p:cNvPr>
          <p:cNvSpPr txBox="1"/>
          <p:nvPr/>
        </p:nvSpPr>
        <p:spPr>
          <a:xfrm>
            <a:off x="1177335" y="2282885"/>
            <a:ext cx="3708066" cy="769441"/>
          </a:xfrm>
          <a:prstGeom prst="rect">
            <a:avLst/>
          </a:prstGeom>
          <a:noFill/>
        </p:spPr>
        <p:txBody>
          <a:bodyPr wrap="none" rtlCol="0">
            <a:spAutoFit/>
          </a:bodyPr>
          <a:lstStyle/>
          <a:p>
            <a:pPr marL="571500" indent="-571500">
              <a:buFont typeface="Wingdings" panose="05000000000000000000" pitchFamily="2" charset="2"/>
              <a:buChar char="Ø"/>
            </a:pPr>
            <a:r>
              <a:rPr lang="en-US" sz="4400" b="1" dirty="0" err="1">
                <a:latin typeface="Arial" panose="020B0604020202020204" pitchFamily="34" charset="0"/>
                <a:cs typeface="Arial" panose="020B0604020202020204" pitchFamily="34" charset="0"/>
              </a:rPr>
              <a:t>Dạng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uống</a:t>
            </a:r>
            <a:endParaRPr lang="en-US" sz="4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9878A05-39A7-C4D6-2BB2-7A25125A0657}"/>
              </a:ext>
            </a:extLst>
          </p:cNvPr>
          <p:cNvSpPr txBox="1"/>
          <p:nvPr/>
        </p:nvSpPr>
        <p:spPr>
          <a:xfrm>
            <a:off x="1177335" y="3165623"/>
            <a:ext cx="1936749" cy="584775"/>
          </a:xfrm>
          <a:prstGeom prst="rect">
            <a:avLst/>
          </a:prstGeom>
          <a:noFill/>
        </p:spPr>
        <p:txBody>
          <a:bodyPr wrap="none" rtlCol="0">
            <a:spAutoFit/>
          </a:bodyPr>
          <a:lstStyle/>
          <a:p>
            <a:r>
              <a:rPr lang="en-US" sz="3200" b="1" dirty="0" err="1">
                <a:latin typeface="Arial" panose="020B0604020202020204" pitchFamily="34" charset="0"/>
                <a:cs typeface="Arial" panose="020B0604020202020204" pitchFamily="34" charset="0"/>
              </a:rPr>
              <a:t>Dạng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bôi</a:t>
            </a:r>
            <a:endParaRPr lang="en-US" sz="3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06B9054-F56E-E9FB-653E-FAED7B8F30E1}"/>
              </a:ext>
            </a:extLst>
          </p:cNvPr>
          <p:cNvSpPr txBox="1"/>
          <p:nvPr/>
        </p:nvSpPr>
        <p:spPr>
          <a:xfrm>
            <a:off x="1177335" y="3863695"/>
            <a:ext cx="2574744" cy="584775"/>
          </a:xfrm>
          <a:prstGeom prst="rect">
            <a:avLst/>
          </a:prstGeom>
          <a:noFill/>
        </p:spPr>
        <p:txBody>
          <a:bodyPr wrap="none" rtlCol="0">
            <a:spAutoFit/>
          </a:bodyPr>
          <a:lstStyle/>
          <a:p>
            <a:r>
              <a:rPr lang="en-US" sz="3200" b="1" dirty="0" err="1">
                <a:latin typeface="Arial" panose="020B0604020202020204" pitchFamily="34" charset="0"/>
                <a:cs typeface="Arial" panose="020B0604020202020204" pitchFamily="34" charset="0"/>
              </a:rPr>
              <a:t>Dạng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truyền</a:t>
            </a:r>
            <a:endParaRPr lang="en-US" sz="3200" b="1" dirty="0">
              <a:latin typeface="Arial" panose="020B0604020202020204" pitchFamily="34" charset="0"/>
              <a:cs typeface="Arial" panose="020B0604020202020204" pitchFamily="34" charset="0"/>
            </a:endParaRPr>
          </a:p>
        </p:txBody>
      </p:sp>
      <p:pic>
        <p:nvPicPr>
          <p:cNvPr id="5" name="Picture 14" descr="Hình ảnh Ghim câu chuyện">
            <a:extLst>
              <a:ext uri="{FF2B5EF4-FFF2-40B4-BE49-F238E27FC236}">
                <a16:creationId xmlns:a16="http://schemas.microsoft.com/office/drawing/2014/main" id="{98F8AC80-A4EB-01AE-6C8D-5531079D3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een and black logo&#10;&#10;AI-generated content may be incorrect.">
            <a:extLst>
              <a:ext uri="{FF2B5EF4-FFF2-40B4-BE49-F238E27FC236}">
                <a16:creationId xmlns:a16="http://schemas.microsoft.com/office/drawing/2014/main" id="{E679712C-C24A-B5D2-FCBD-42812E5A0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1171561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13DC-35E3-03DB-6D1A-90D1BCC23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8CB13-531A-15CE-FB46-5B4CDF448DC2}"/>
              </a:ext>
            </a:extLst>
          </p:cNvPr>
          <p:cNvSpPr>
            <a:spLocks noGrp="1"/>
          </p:cNvSpPr>
          <p:nvPr>
            <p:ph type="title"/>
          </p:nvPr>
        </p:nvSpPr>
        <p:spPr>
          <a:xfrm>
            <a:off x="838200" y="365125"/>
            <a:ext cx="10515598" cy="640555"/>
          </a:xfrm>
        </p:spPr>
        <p:txBody>
          <a:bodyPr>
            <a:normAutofit/>
          </a:bodyPr>
          <a:lstStyle/>
          <a:p>
            <a:pPr algn="ctr"/>
            <a:r>
              <a:rPr lang="en-US" sz="3500" b="1" dirty="0" err="1">
                <a:latin typeface="Arial" panose="020B0604020202020204" pitchFamily="34" charset="0"/>
                <a:cs typeface="Arial" panose="020B0604020202020204" pitchFamily="34" charset="0"/>
              </a:rPr>
              <a:t>Liều</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lượng</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sử</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dụng</a:t>
            </a:r>
            <a:r>
              <a:rPr lang="en-US" sz="3500" b="1" dirty="0">
                <a:latin typeface="Arial" panose="020B0604020202020204" pitchFamily="34" charset="0"/>
                <a:cs typeface="Arial" panose="020B0604020202020204" pitchFamily="34" charset="0"/>
              </a:rPr>
              <a:t> NMN </a:t>
            </a:r>
            <a:r>
              <a:rPr lang="en-US" sz="3500" b="1" dirty="0" err="1">
                <a:latin typeface="Arial" panose="020B0604020202020204" pitchFamily="34" charset="0"/>
                <a:cs typeface="Arial" panose="020B0604020202020204" pitchFamily="34" charset="0"/>
              </a:rPr>
              <a:t>để</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thấy</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hiệu</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quả</a:t>
            </a:r>
            <a:endParaRPr lang="en-US" sz="3500" b="1" dirty="0">
              <a:latin typeface="Arial" panose="020B0604020202020204" pitchFamily="34" charset="0"/>
              <a:cs typeface="Arial" panose="020B0604020202020204" pitchFamily="34" charset="0"/>
            </a:endParaRPr>
          </a:p>
        </p:txBody>
      </p:sp>
      <p:pic>
        <p:nvPicPr>
          <p:cNvPr id="2050" name="Picture 2" descr="テーブル&#10;&#10;自動的に生成された説明">
            <a:extLst>
              <a:ext uri="{FF2B5EF4-FFF2-40B4-BE49-F238E27FC236}">
                <a16:creationId xmlns:a16="http://schemas.microsoft.com/office/drawing/2014/main" id="{A457FD3A-DC7D-416D-B6D8-7468425D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32" y="1121293"/>
            <a:ext cx="10515866" cy="53715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AA4F56-A059-4DDA-BBB8-78385ED4BA09}"/>
              </a:ext>
            </a:extLst>
          </p:cNvPr>
          <p:cNvSpPr txBox="1"/>
          <p:nvPr/>
        </p:nvSpPr>
        <p:spPr>
          <a:xfrm>
            <a:off x="1671145" y="5804504"/>
            <a:ext cx="3857296" cy="461665"/>
          </a:xfrm>
          <a:prstGeom prst="rect">
            <a:avLst/>
          </a:prstGeom>
          <a:solidFill>
            <a:schemeClr val="bg1"/>
          </a:solidFill>
        </p:spPr>
        <p:txBody>
          <a:bodyPr wrap="square" rtlCol="0">
            <a:spAutoFit/>
          </a:bodyPr>
          <a:lstStyle/>
          <a:p>
            <a:r>
              <a:rPr lang="en-US" sz="1200" i="1" dirty="0">
                <a:solidFill>
                  <a:srgbClr val="1C775A"/>
                </a:solidFill>
                <a:latin typeface="Arial" panose="020B0604020202020204" pitchFamily="34" charset="0"/>
                <a:cs typeface="Arial" panose="020B0604020202020204" pitchFamily="34" charset="0"/>
              </a:rPr>
              <a:t>**</a:t>
            </a:r>
            <a:r>
              <a:rPr lang="vi-VN" sz="1200" i="1" dirty="0">
                <a:solidFill>
                  <a:srgbClr val="1C775A"/>
                </a:solidFill>
                <a:latin typeface="Arial" panose="020B0604020202020204" pitchFamily="34" charset="0"/>
                <a:cs typeface="Arial" panose="020B0604020202020204" pitchFamily="34" charset="0"/>
              </a:rPr>
              <a:t>Đối với trọng lượng cơ thể tiêu chuẩn là 62kg</a:t>
            </a:r>
            <a:r>
              <a:rPr lang="en-US" sz="1200" i="1" dirty="0">
                <a:solidFill>
                  <a:srgbClr val="1C775A"/>
                </a:solidFill>
                <a:latin typeface="Arial" panose="020B0604020202020204" pitchFamily="34" charset="0"/>
                <a:cs typeface="Arial" panose="020B0604020202020204" pitchFamily="34" charset="0"/>
              </a:rPr>
              <a:t>,</a:t>
            </a:r>
            <a:r>
              <a:rPr lang="vi-VN" sz="1200" i="1" dirty="0">
                <a:solidFill>
                  <a:srgbClr val="1C775A"/>
                </a:solidFill>
                <a:latin typeface="Arial" panose="020B0604020202020204" pitchFamily="34" charset="0"/>
                <a:cs typeface="Arial" panose="020B0604020202020204" pitchFamily="34" charset="0"/>
              </a:rPr>
              <a:t> dựa trên tính toán liều dùng đường uống</a:t>
            </a:r>
            <a:endParaRPr lang="en-US" sz="1200" i="1" dirty="0">
              <a:solidFill>
                <a:srgbClr val="1C775A"/>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A56D7F7-EF63-4175-A0AE-ACD4F2CEC99C}"/>
              </a:ext>
            </a:extLst>
          </p:cNvPr>
          <p:cNvSpPr txBox="1"/>
          <p:nvPr/>
        </p:nvSpPr>
        <p:spPr>
          <a:xfrm>
            <a:off x="2674883" y="2409123"/>
            <a:ext cx="2697217" cy="523220"/>
          </a:xfrm>
          <a:prstGeom prst="rect">
            <a:avLst/>
          </a:prstGeom>
          <a:solidFill>
            <a:schemeClr val="bg1"/>
          </a:solidFill>
        </p:spPr>
        <p:txBody>
          <a:bodyPr wrap="square" rtlCol="0">
            <a:spAutoFit/>
          </a:bodyPr>
          <a:lstStyle/>
          <a:p>
            <a:r>
              <a:rPr lang="en-US" sz="1400" b="1" dirty="0" err="1">
                <a:solidFill>
                  <a:srgbClr val="1C775A"/>
                </a:solidFill>
                <a:latin typeface="Arial" panose="020B0604020202020204" pitchFamily="34" charset="0"/>
                <a:cs typeface="Arial" panose="020B0604020202020204" pitchFamily="34" charset="0"/>
              </a:rPr>
              <a:t>Tuổi</a:t>
            </a:r>
            <a:r>
              <a:rPr lang="en-US" sz="1400" b="1" dirty="0">
                <a:solidFill>
                  <a:srgbClr val="1C775A"/>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≤50 </a:t>
            </a:r>
            <a:r>
              <a:rPr lang="en-US" sz="1400" dirty="0" err="1">
                <a:latin typeface="Arial" panose="020B0604020202020204" pitchFamily="34" charset="0"/>
                <a:cs typeface="Arial" panose="020B0604020202020204" pitchFamily="34" charset="0"/>
              </a:rPr>
              <a:t>tuổi</a:t>
            </a:r>
            <a:endParaRPr lang="en-US" sz="1400" dirty="0">
              <a:latin typeface="Arial" panose="020B0604020202020204" pitchFamily="34" charset="0"/>
              <a:cs typeface="Arial" panose="020B0604020202020204" pitchFamily="34" charset="0"/>
            </a:endParaRPr>
          </a:p>
          <a:p>
            <a:r>
              <a:rPr lang="en-US" sz="1400" b="1" dirty="0" err="1">
                <a:solidFill>
                  <a:srgbClr val="1C775A"/>
                </a:solidFill>
                <a:latin typeface="Arial" panose="020B0604020202020204" pitchFamily="34" charset="0"/>
                <a:cs typeface="Arial" panose="020B0604020202020204" pitchFamily="34" charset="0"/>
              </a:rPr>
              <a:t>Liều</a:t>
            </a:r>
            <a:r>
              <a:rPr lang="en-US" sz="1400" b="1" dirty="0">
                <a:solidFill>
                  <a:srgbClr val="1C775A"/>
                </a:solidFill>
                <a:latin typeface="Arial" panose="020B0604020202020204" pitchFamily="34" charset="0"/>
                <a:cs typeface="Arial" panose="020B0604020202020204" pitchFamily="34" charset="0"/>
              </a:rPr>
              <a:t> </a:t>
            </a:r>
            <a:r>
              <a:rPr lang="en-US" sz="1400" b="1" dirty="0" err="1">
                <a:solidFill>
                  <a:srgbClr val="1C775A"/>
                </a:solidFill>
                <a:latin typeface="Arial" panose="020B0604020202020204" pitchFamily="34" charset="0"/>
                <a:cs typeface="Arial" panose="020B0604020202020204" pitchFamily="34" charset="0"/>
              </a:rPr>
              <a:t>lượng</a:t>
            </a:r>
            <a:r>
              <a:rPr lang="en-US" sz="1400" b="1" dirty="0">
                <a:solidFill>
                  <a:srgbClr val="1C775A"/>
                </a:solidFill>
                <a:latin typeface="Arial" panose="020B0604020202020204" pitchFamily="34" charset="0"/>
                <a:cs typeface="Arial" panose="020B0604020202020204" pitchFamily="34" charset="0"/>
              </a:rPr>
              <a:t> NMN: </a:t>
            </a:r>
            <a:r>
              <a:rPr lang="en-US" sz="1400" dirty="0">
                <a:latin typeface="Arial" panose="020B0604020202020204" pitchFamily="34" charset="0"/>
                <a:cs typeface="Arial" panose="020B0604020202020204" pitchFamily="34" charset="0"/>
              </a:rPr>
              <a:t>500mg/</a:t>
            </a:r>
            <a:r>
              <a:rPr lang="en-US" sz="1400" dirty="0" err="1">
                <a:latin typeface="Arial" panose="020B0604020202020204" pitchFamily="34" charset="0"/>
                <a:cs typeface="Arial" panose="020B0604020202020204" pitchFamily="34" charset="0"/>
              </a:rPr>
              <a:t>ngày</a:t>
            </a:r>
            <a:endParaRPr lang="en-US"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35857B2-303C-4E19-B397-805D9D397902}"/>
              </a:ext>
            </a:extLst>
          </p:cNvPr>
          <p:cNvSpPr txBox="1"/>
          <p:nvPr/>
        </p:nvSpPr>
        <p:spPr>
          <a:xfrm>
            <a:off x="2674884" y="4370475"/>
            <a:ext cx="2697216" cy="523220"/>
          </a:xfrm>
          <a:prstGeom prst="rect">
            <a:avLst/>
          </a:prstGeom>
          <a:solidFill>
            <a:schemeClr val="bg1"/>
          </a:solidFill>
        </p:spPr>
        <p:txBody>
          <a:bodyPr wrap="square" rtlCol="0">
            <a:spAutoFit/>
          </a:bodyPr>
          <a:lstStyle/>
          <a:p>
            <a:r>
              <a:rPr lang="en-US" sz="1400" b="1" dirty="0" err="1">
                <a:solidFill>
                  <a:srgbClr val="1C775A"/>
                </a:solidFill>
                <a:latin typeface="Arial" panose="020B0604020202020204" pitchFamily="34" charset="0"/>
                <a:cs typeface="Arial" panose="020B0604020202020204" pitchFamily="34" charset="0"/>
              </a:rPr>
              <a:t>Tuổi</a:t>
            </a:r>
            <a:r>
              <a:rPr lang="en-US" sz="1400" b="1" dirty="0">
                <a:solidFill>
                  <a:srgbClr val="1C775A"/>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&gt;50 </a:t>
            </a:r>
            <a:r>
              <a:rPr lang="en-US" sz="1400" dirty="0" err="1">
                <a:latin typeface="Arial" panose="020B0604020202020204" pitchFamily="34" charset="0"/>
                <a:cs typeface="Arial" panose="020B0604020202020204" pitchFamily="34" charset="0"/>
              </a:rPr>
              <a:t>tuổi</a:t>
            </a:r>
            <a:endParaRPr lang="en-US" sz="1400" dirty="0">
              <a:latin typeface="Arial" panose="020B0604020202020204" pitchFamily="34" charset="0"/>
              <a:cs typeface="Arial" panose="020B0604020202020204" pitchFamily="34" charset="0"/>
            </a:endParaRPr>
          </a:p>
          <a:p>
            <a:r>
              <a:rPr lang="en-US" sz="1400" b="1" dirty="0" err="1">
                <a:solidFill>
                  <a:srgbClr val="1C775A"/>
                </a:solidFill>
                <a:latin typeface="Arial" panose="020B0604020202020204" pitchFamily="34" charset="0"/>
                <a:cs typeface="Arial" panose="020B0604020202020204" pitchFamily="34" charset="0"/>
              </a:rPr>
              <a:t>Liều</a:t>
            </a:r>
            <a:r>
              <a:rPr lang="en-US" sz="1400" b="1" dirty="0">
                <a:solidFill>
                  <a:srgbClr val="1C775A"/>
                </a:solidFill>
                <a:latin typeface="Arial" panose="020B0604020202020204" pitchFamily="34" charset="0"/>
                <a:cs typeface="Arial" panose="020B0604020202020204" pitchFamily="34" charset="0"/>
              </a:rPr>
              <a:t> </a:t>
            </a:r>
            <a:r>
              <a:rPr lang="en-US" sz="1400" b="1" dirty="0" err="1">
                <a:solidFill>
                  <a:srgbClr val="1C775A"/>
                </a:solidFill>
                <a:latin typeface="Arial" panose="020B0604020202020204" pitchFamily="34" charset="0"/>
                <a:cs typeface="Arial" panose="020B0604020202020204" pitchFamily="34" charset="0"/>
              </a:rPr>
              <a:t>lượng</a:t>
            </a:r>
            <a:r>
              <a:rPr lang="en-US" sz="1400" b="1" dirty="0">
                <a:solidFill>
                  <a:srgbClr val="1C775A"/>
                </a:solidFill>
                <a:latin typeface="Arial" panose="020B0604020202020204" pitchFamily="34" charset="0"/>
                <a:cs typeface="Arial" panose="020B0604020202020204" pitchFamily="34" charset="0"/>
              </a:rPr>
              <a:t> NMN: </a:t>
            </a:r>
            <a:r>
              <a:rPr lang="en-US" sz="1400" dirty="0">
                <a:latin typeface="Arial" panose="020B0604020202020204" pitchFamily="34" charset="0"/>
                <a:cs typeface="Arial" panose="020B0604020202020204" pitchFamily="34" charset="0"/>
              </a:rPr>
              <a:t>750mg/</a:t>
            </a:r>
            <a:r>
              <a:rPr lang="en-US" sz="1400" dirty="0" err="1">
                <a:latin typeface="Arial" panose="020B0604020202020204" pitchFamily="34" charset="0"/>
                <a:cs typeface="Arial" panose="020B0604020202020204" pitchFamily="34" charset="0"/>
              </a:rPr>
              <a:t>ngày</a:t>
            </a:r>
            <a:endParaRPr lang="en-US" sz="14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A4563B6-AA37-4FC0-9EE7-41B2F47FB8CD}"/>
              </a:ext>
            </a:extLst>
          </p:cNvPr>
          <p:cNvSpPr txBox="1"/>
          <p:nvPr/>
        </p:nvSpPr>
        <p:spPr>
          <a:xfrm>
            <a:off x="8153400" y="6492875"/>
            <a:ext cx="4038600" cy="276999"/>
          </a:xfrm>
          <a:prstGeom prst="rect">
            <a:avLst/>
          </a:prstGeom>
          <a:noFill/>
        </p:spPr>
        <p:txBody>
          <a:bodyPr wrap="square">
            <a:spAutoFit/>
          </a:bodyPr>
          <a:lstStyle/>
          <a:p>
            <a:pPr algn="r" rtl="0">
              <a:spcBef>
                <a:spcPts val="0"/>
              </a:spcBef>
              <a:spcAft>
                <a:spcPts val="0"/>
              </a:spcAft>
            </a:pPr>
            <a:r>
              <a:rPr lang="vi-VN" sz="1200" b="0" i="1" u="none" strike="noStrike" dirty="0">
                <a:solidFill>
                  <a:srgbClr val="000000"/>
                </a:solidFill>
                <a:effectLst/>
                <a:latin typeface="Arial" panose="020B0604020202020204" pitchFamily="34" charset="0"/>
                <a:cs typeface="Arial" panose="020B0604020202020204" pitchFamily="34" charset="0"/>
              </a:rPr>
              <a:t>Nguồn</a:t>
            </a:r>
            <a:r>
              <a:rPr lang="en-US" sz="1200" b="0" i="1" u="none" strike="noStrike" dirty="0">
                <a:solidFill>
                  <a:srgbClr val="000000"/>
                </a:solidFill>
                <a:effectLst/>
                <a:latin typeface="Arial" panose="020B0604020202020204" pitchFamily="34" charset="0"/>
                <a:cs typeface="Arial" panose="020B0604020202020204" pitchFamily="34" charset="0"/>
              </a:rPr>
              <a:t>:</a:t>
            </a:r>
            <a:r>
              <a:rPr lang="vi-VN" sz="1200" b="0" i="1" u="none" strike="noStrike" dirty="0">
                <a:solidFill>
                  <a:srgbClr val="000000"/>
                </a:solidFill>
                <a:effectLst/>
                <a:latin typeface="Arial" panose="020B0604020202020204" pitchFamily="34" charset="0"/>
                <a:cs typeface="Arial" panose="020B0604020202020204" pitchFamily="34" charset="0"/>
              </a:rPr>
              <a:t> nmn.com dựa trên các báo cáo khoa học</a:t>
            </a:r>
            <a:endParaRPr lang="en-US" sz="1200" i="1" dirty="0">
              <a:latin typeface="Arial" panose="020B0604020202020204" pitchFamily="34" charset="0"/>
              <a:cs typeface="Arial" panose="020B0604020202020204" pitchFamily="34" charset="0"/>
            </a:endParaRPr>
          </a:p>
        </p:txBody>
      </p:sp>
      <p:pic>
        <p:nvPicPr>
          <p:cNvPr id="5" name="Picture 4" descr="A green and black logo&#10;&#10;AI-generated content may be incorrect.">
            <a:extLst>
              <a:ext uri="{FF2B5EF4-FFF2-40B4-BE49-F238E27FC236}">
                <a16:creationId xmlns:a16="http://schemas.microsoft.com/office/drawing/2014/main" id="{DBBBA23D-A6D7-27AD-3D53-1055578D6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163870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13DC-35E3-03DB-6D1A-90D1BCC234F6}"/>
            </a:ext>
          </a:extLst>
        </p:cNvPr>
        <p:cNvGrpSpPr/>
        <p:nvPr/>
      </p:nvGrpSpPr>
      <p:grpSpPr>
        <a:xfrm>
          <a:off x="0" y="0"/>
          <a:ext cx="0" cy="0"/>
          <a:chOff x="0" y="0"/>
          <a:chExt cx="0" cy="0"/>
        </a:xfrm>
      </p:grpSpPr>
      <p:pic>
        <p:nvPicPr>
          <p:cNvPr id="3074" name="Picture 2" descr="How Japan Is Creating New Opportunities for Life Sciences Companies -  SPONSOR CONTENT FROM THE GOVERNMENT OF JAPAN">
            <a:extLst>
              <a:ext uri="{FF2B5EF4-FFF2-40B4-BE49-F238E27FC236}">
                <a16:creationId xmlns:a16="http://schemas.microsoft.com/office/drawing/2014/main" id="{AB466F80-7D46-4F5B-8FC7-0EC6E7613C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375" r="5762"/>
          <a:stretch/>
        </p:blipFill>
        <p:spPr bwMode="auto">
          <a:xfrm>
            <a:off x="6600497" y="-2"/>
            <a:ext cx="55915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98CB13-531A-15CE-FB46-5B4CDF448DC2}"/>
              </a:ext>
            </a:extLst>
          </p:cNvPr>
          <p:cNvSpPr>
            <a:spLocks noGrp="1"/>
          </p:cNvSpPr>
          <p:nvPr>
            <p:ph type="title"/>
          </p:nvPr>
        </p:nvSpPr>
        <p:spPr>
          <a:xfrm>
            <a:off x="838201" y="365125"/>
            <a:ext cx="5415643" cy="1095813"/>
          </a:xfrm>
        </p:spPr>
        <p:txBody>
          <a:bodyPr>
            <a:noAutofit/>
          </a:bodyPr>
          <a:lstStyle/>
          <a:p>
            <a:r>
              <a:rPr lang="en-US" sz="3500" b="1" dirty="0" err="1">
                <a:latin typeface="Arial" panose="020B0604020202020204" pitchFamily="34" charset="0"/>
                <a:cs typeface="Arial" panose="020B0604020202020204" pitchFamily="34" charset="0"/>
              </a:rPr>
              <a:t>Liều</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lượng</a:t>
            </a:r>
            <a:r>
              <a:rPr lang="en-US" sz="3500" b="1" dirty="0">
                <a:latin typeface="Arial" panose="020B0604020202020204" pitchFamily="34" charset="0"/>
                <a:cs typeface="Arial" panose="020B0604020202020204" pitchFamily="34" charset="0"/>
              </a:rPr>
              <a:t> an </a:t>
            </a:r>
            <a:r>
              <a:rPr lang="en-US" sz="3500" b="1" dirty="0" err="1">
                <a:latin typeface="Arial" panose="020B0604020202020204" pitchFamily="34" charset="0"/>
                <a:cs typeface="Arial" panose="020B0604020202020204" pitchFamily="34" charset="0"/>
              </a:rPr>
              <a:t>toàn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của</a:t>
            </a:r>
            <a:r>
              <a:rPr lang="en-US" sz="3500" b="1" dirty="0">
                <a:latin typeface="Arial" panose="020B0604020202020204" pitchFamily="34" charset="0"/>
                <a:cs typeface="Arial" panose="020B0604020202020204" pitchFamily="34" charset="0"/>
              </a:rPr>
              <a:t> NMN </a:t>
            </a:r>
            <a:r>
              <a:rPr lang="en-US" sz="3500" b="1" dirty="0" err="1">
                <a:latin typeface="Arial" panose="020B0604020202020204" pitchFamily="34" charset="0"/>
                <a:cs typeface="Arial" panose="020B0604020202020204" pitchFamily="34" charset="0"/>
              </a:rPr>
              <a:t>uống</a:t>
            </a:r>
            <a:endParaRPr lang="en-US" sz="3500" b="1"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D808BDD0-F075-4D2B-9261-C34BB88DB5CD}"/>
              </a:ext>
            </a:extLst>
          </p:cNvPr>
          <p:cNvSpPr>
            <a:spLocks noGrp="1"/>
          </p:cNvSpPr>
          <p:nvPr>
            <p:ph idx="1"/>
          </p:nvPr>
        </p:nvSpPr>
        <p:spPr>
          <a:xfrm>
            <a:off x="838200" y="1638778"/>
            <a:ext cx="5415644" cy="4854097"/>
          </a:xfrm>
        </p:spPr>
        <p:txBody>
          <a:bodyPr>
            <a:normAutofit/>
          </a:bodyPr>
          <a:lstStyle/>
          <a:p>
            <a:pPr marL="0" indent="0">
              <a:buNone/>
            </a:pPr>
            <a:r>
              <a:rPr lang="en-US" sz="1600" dirty="0" err="1">
                <a:latin typeface="Arial" panose="020B0604020202020204" pitchFamily="34" charset="0"/>
                <a:cs typeface="Arial" panose="020B0604020202020204" pitchFamily="34" charset="0"/>
              </a:rPr>
              <a:t>Các</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nghiên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cứu</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lâm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sàng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cho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thấy</a:t>
            </a:r>
            <a:r>
              <a:rPr lang="en-US" sz="1600" dirty="0">
                <a:latin typeface="Arial" panose="020B0604020202020204" pitchFamily="34" charset="0"/>
                <a:cs typeface="Arial" panose="020B0604020202020204" pitchFamily="34" charset="0"/>
              </a:rPr>
              <a:t>:</a:t>
            </a:r>
          </a:p>
          <a:p>
            <a:r>
              <a:rPr lang="vi-VN" sz="1600" b="1" dirty="0">
                <a:latin typeface="Arial" panose="020B0604020202020204" pitchFamily="34" charset="0"/>
                <a:cs typeface="Arial" panose="020B0604020202020204" pitchFamily="34" charset="0"/>
              </a:rPr>
              <a:t>500mg</a:t>
            </a:r>
            <a:r>
              <a:rPr lang="en-US" sz="1600" b="1" dirty="0">
                <a:latin typeface="Arial" panose="020B0604020202020204" pitchFamily="34" charset="0"/>
                <a:cs typeface="Arial" panose="020B0604020202020204" pitchFamily="34" charset="0"/>
              </a:rPr>
              <a:t> NMN/</a:t>
            </a:r>
            <a:r>
              <a:rPr lang="en-US" sz="1600" b="1" dirty="0" err="1">
                <a:latin typeface="Arial" panose="020B0604020202020204" pitchFamily="34" charset="0"/>
                <a:cs typeface="Arial" panose="020B0604020202020204" pitchFamily="34" charset="0"/>
              </a:rPr>
              <a:t>ngày</a:t>
            </a:r>
            <a:r>
              <a:rPr lang="vi-VN"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sym typeface="Wingdings" panose="05000000000000000000" pitchFamily="2" charset="2"/>
              </a:rPr>
              <a:t> K</a:t>
            </a:r>
            <a:r>
              <a:rPr lang="vi-VN" sz="1600" dirty="0">
                <a:latin typeface="Arial" panose="020B0604020202020204" pitchFamily="34" charset="0"/>
                <a:cs typeface="Arial" panose="020B0604020202020204" pitchFamily="34" charset="0"/>
              </a:rPr>
              <a:t>hông </a:t>
            </a:r>
            <a:r>
              <a:rPr lang="en-US" sz="1600" dirty="0" err="1">
                <a:latin typeface="Arial" panose="020B0604020202020204" pitchFamily="34" charset="0"/>
                <a:cs typeface="Arial" panose="020B0604020202020204" pitchFamily="34" charset="0"/>
              </a:rPr>
              <a:t>có</a:t>
            </a:r>
            <a:r>
              <a:rPr lang="en-US" sz="1600"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sự thay đổi nào trong các phép đo sinh lý như nhịp tim hoặc huyết áp</a:t>
            </a:r>
            <a:r>
              <a:rPr lang="en-US"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sym typeface="Wingdings" panose="05000000000000000000" pitchFamily="2" charset="2"/>
              </a:rPr>
              <a:t></a:t>
            </a:r>
            <a:r>
              <a:rPr lang="vi-VN"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a:t>
            </a:r>
            <a:r>
              <a:rPr lang="vi-VN" sz="1600" dirty="0">
                <a:latin typeface="Arial" panose="020B0604020202020204" pitchFamily="34" charset="0"/>
                <a:cs typeface="Arial" panose="020B0604020202020204" pitchFamily="34" charset="0"/>
              </a:rPr>
              <a:t>n toàn và dung nạp tốt.</a:t>
            </a: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a:p>
            <a:r>
              <a:rPr lang="vi-VN" sz="1600" b="1" dirty="0">
                <a:latin typeface="Arial" panose="020B0604020202020204" pitchFamily="34" charset="0"/>
                <a:cs typeface="Arial" panose="020B0604020202020204" pitchFamily="34" charset="0"/>
              </a:rPr>
              <a:t>250mg </a:t>
            </a:r>
            <a:r>
              <a:rPr lang="en-US" sz="1600" b="1" dirty="0">
                <a:latin typeface="Arial" panose="020B0604020202020204" pitchFamily="34" charset="0"/>
                <a:cs typeface="Arial" panose="020B0604020202020204" pitchFamily="34" charset="0"/>
              </a:rPr>
              <a:t>NMN/</a:t>
            </a:r>
            <a:r>
              <a:rPr lang="en-US" sz="1600" b="1" dirty="0" err="1">
                <a:latin typeface="Arial" panose="020B0604020202020204" pitchFamily="34" charset="0"/>
                <a:cs typeface="Arial" panose="020B0604020202020204" pitchFamily="34" charset="0"/>
              </a:rPr>
              <a:t>ngày</a:t>
            </a:r>
            <a:r>
              <a:rPr lang="en-US" sz="1600" b="1" dirty="0">
                <a:latin typeface="Arial" panose="020B0604020202020204" pitchFamily="34" charset="0"/>
                <a:cs typeface="Arial" panose="020B0604020202020204" pitchFamily="34" charset="0"/>
              </a:rPr>
              <a:t> (</a:t>
            </a:r>
            <a:r>
              <a:rPr lang="vi-VN" sz="1600" b="1" dirty="0">
                <a:latin typeface="Arial" panose="020B0604020202020204" pitchFamily="34" charset="0"/>
                <a:cs typeface="Arial" panose="020B0604020202020204" pitchFamily="34" charset="0"/>
              </a:rPr>
              <a:t>trong 12 tuần</a:t>
            </a:r>
            <a:r>
              <a:rPr lang="en-US" sz="1600" b="1" dirty="0">
                <a:latin typeface="Arial" panose="020B0604020202020204" pitchFamily="34" charset="0"/>
                <a:cs typeface="Arial" panose="020B0604020202020204" pitchFamily="34" charset="0"/>
              </a:rPr>
              <a:t>)</a:t>
            </a:r>
            <a:r>
              <a:rPr lang="vi-VN"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err="1">
                <a:latin typeface="Arial" panose="020B0604020202020204" pitchFamily="34" charset="0"/>
                <a:cs typeface="Arial" panose="020B0604020202020204" pitchFamily="34" charset="0"/>
                <a:sym typeface="Wingdings" panose="05000000000000000000" pitchFamily="2" charset="2"/>
              </a:rPr>
              <a:t>Hỗ</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err="1">
                <a:latin typeface="Arial" panose="020B0604020202020204" pitchFamily="34" charset="0"/>
                <a:cs typeface="Arial" panose="020B0604020202020204" pitchFamily="34" charset="0"/>
                <a:sym typeface="Wingdings" panose="05000000000000000000" pitchFamily="2" charset="2"/>
              </a:rPr>
              <a:t>trợ</a:t>
            </a:r>
            <a:r>
              <a:rPr lang="vi-VN"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tăng</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cường</a:t>
            </a:r>
            <a:r>
              <a:rPr lang="en-US" sz="1600"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chức năng cơ bắp ở nam giới trên 65 tuổi</a:t>
            </a:r>
            <a:r>
              <a:rPr lang="en-US" sz="1600" dirty="0">
                <a:latin typeface="Arial" panose="020B0604020202020204" pitchFamily="34" charset="0"/>
                <a:cs typeface="Arial" panose="020B0604020202020204" pitchFamily="34" charset="0"/>
              </a:rPr>
              <a:t>:</a:t>
            </a:r>
            <a:r>
              <a:rPr lang="vi-VN" sz="1600" dirty="0">
                <a:latin typeface="Arial" panose="020B0604020202020204" pitchFamily="34" charset="0"/>
                <a:cs typeface="Arial" panose="020B0604020202020204" pitchFamily="34" charset="0"/>
              </a:rPr>
              <a:t> cải thiện tốc độ đi bộ, khả năng đứng dậy khỏi ghế và sức cầm nắm</a:t>
            </a:r>
            <a:r>
              <a:rPr lang="en-US" sz="1600" dirty="0">
                <a:latin typeface="Arial" panose="020B0604020202020204" pitchFamily="34" charset="0"/>
                <a:cs typeface="Arial" panose="020B0604020202020204" pitchFamily="34" charset="0"/>
              </a:rPr>
              <a:t>,…</a:t>
            </a:r>
          </a:p>
          <a:p>
            <a:pPr marL="0" indent="0">
              <a:buNone/>
            </a:pPr>
            <a:endParaRPr lang="en-US" sz="16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200 – 300mg/</a:t>
            </a:r>
            <a:r>
              <a:rPr lang="en-US" sz="1600" b="1" dirty="0" err="1">
                <a:latin typeface="Arial" panose="020B0604020202020204" pitchFamily="34" charset="0"/>
                <a:cs typeface="Arial" panose="020B0604020202020204" pitchFamily="34" charset="0"/>
              </a:rPr>
              <a:t>ngày</a:t>
            </a:r>
            <a:r>
              <a:rPr lang="en-US" sz="1600" b="1" dirty="0">
                <a:latin typeface="Arial" panose="020B0604020202020204" pitchFamily="34" charset="0"/>
                <a:cs typeface="Arial" panose="020B0604020202020204" pitchFamily="34" charset="0"/>
              </a:rPr>
              <a:t> (</a:t>
            </a:r>
            <a:r>
              <a:rPr lang="en-US" sz="1600" b="1" dirty="0" err="1">
                <a:latin typeface="Arial" panose="020B0604020202020204" pitchFamily="34" charset="0"/>
                <a:cs typeface="Arial" panose="020B0604020202020204" pitchFamily="34" charset="0"/>
              </a:rPr>
              <a:t>trong</a:t>
            </a:r>
            <a:r>
              <a:rPr lang="en-US" sz="1600" b="1" dirty="0">
                <a:latin typeface="Arial" panose="020B0604020202020204" pitchFamily="34" charset="0"/>
                <a:cs typeface="Arial" panose="020B0604020202020204" pitchFamily="34" charset="0"/>
              </a:rPr>
              <a:t> 24 </a:t>
            </a:r>
            <a:r>
              <a:rPr lang="en-US" sz="1600" b="1" dirty="0" err="1">
                <a:latin typeface="Arial" panose="020B0604020202020204" pitchFamily="34" charset="0"/>
                <a:cs typeface="Arial" panose="020B0604020202020204" pitchFamily="34" charset="0"/>
              </a:rPr>
              <a:t>tuần</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err="1">
                <a:latin typeface="Arial" panose="020B0604020202020204" pitchFamily="34" charset="0"/>
                <a:cs typeface="Arial" panose="020B0604020202020204" pitchFamily="34" charset="0"/>
                <a:sym typeface="Wingdings" panose="05000000000000000000" pitchFamily="2" charset="2"/>
              </a:rPr>
              <a:t>Hỗ</a:t>
            </a:r>
            <a:r>
              <a:rPr lang="en-US" sz="1600" dirty="0">
                <a:latin typeface="Arial" panose="020B0604020202020204" pitchFamily="34" charset="0"/>
                <a:cs typeface="Arial" panose="020B0604020202020204" pitchFamily="34" charset="0"/>
                <a:sym typeface="Wingdings" panose="05000000000000000000" pitchFamily="2" charset="2"/>
              </a:rPr>
              <a:t> </a:t>
            </a:r>
            <a:r>
              <a:rPr lang="en-US" sz="1600" dirty="0" err="1">
                <a:latin typeface="Arial" panose="020B0604020202020204" pitchFamily="34" charset="0"/>
                <a:cs typeface="Arial" panose="020B0604020202020204" pitchFamily="34" charset="0"/>
                <a:sym typeface="Wingdings" panose="05000000000000000000" pitchFamily="2" charset="2"/>
              </a:rPr>
              <a:t>trợ</a:t>
            </a:r>
            <a:r>
              <a:rPr lang="en-US" sz="1600" dirty="0">
                <a:latin typeface="Arial" panose="020B0604020202020204" pitchFamily="34" charset="0"/>
                <a:cs typeface="Arial" panose="020B0604020202020204" pitchFamily="34" charset="0"/>
                <a:sym typeface="Wingdings" panose="05000000000000000000" pitchFamily="2" charset="2"/>
              </a:rPr>
              <a:t> c</a:t>
            </a:r>
            <a:r>
              <a:rPr lang="vi-VN" sz="1600" dirty="0">
                <a:latin typeface="Arial" panose="020B0604020202020204" pitchFamily="34" charset="0"/>
                <a:cs typeface="Arial" panose="020B0604020202020204" pitchFamily="34" charset="0"/>
              </a:rPr>
              <a:t>ải thiện chức năng tim</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và</a:t>
            </a:r>
            <a:r>
              <a:rPr lang="vi-VN" sz="1600" dirty="0">
                <a:latin typeface="Arial" panose="020B0604020202020204" pitchFamily="34" charset="0"/>
                <a:cs typeface="Arial" panose="020B0604020202020204" pitchFamily="34" charset="0"/>
              </a:rPr>
              <a:t> chuyển hóa glucose</a:t>
            </a:r>
            <a:r>
              <a:rPr lang="en-US" sz="1600" dirty="0">
                <a:latin typeface="Arial" panose="020B0604020202020204" pitchFamily="34" charset="0"/>
                <a:cs typeface="Arial" panose="020B0604020202020204" pitchFamily="34" charset="0"/>
              </a:rPr>
              <a:t>. C</a:t>
            </a:r>
            <a:r>
              <a:rPr lang="vi-VN" sz="1600" dirty="0">
                <a:latin typeface="Arial" panose="020B0604020202020204" pitchFamily="34" charset="0"/>
                <a:cs typeface="Arial" panose="020B0604020202020204" pitchFamily="34" charset="0"/>
              </a:rPr>
              <a:t>ác thông số sức khỏe khác cũng đang được thử nghiệm ở những người trung niên và cao tuổi mắc các bệnh liên quan đến tuổi tác như huyết áp cao, tiểu đường, béo phì và suy dinh dưỡng.</a:t>
            </a:r>
          </a:p>
          <a:p>
            <a:endParaRPr lang="vi-VN"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56E46D3-FD74-4E54-A597-29B69BF516AC}"/>
              </a:ext>
            </a:extLst>
          </p:cNvPr>
          <p:cNvSpPr txBox="1"/>
          <p:nvPr/>
        </p:nvSpPr>
        <p:spPr>
          <a:xfrm>
            <a:off x="8153400" y="6492875"/>
            <a:ext cx="4038600" cy="276999"/>
          </a:xfrm>
          <a:prstGeom prst="rect">
            <a:avLst/>
          </a:prstGeom>
          <a:noFill/>
        </p:spPr>
        <p:txBody>
          <a:bodyPr wrap="square">
            <a:spAutoFit/>
          </a:bodyPr>
          <a:lstStyle/>
          <a:p>
            <a:pPr algn="r" rtl="0">
              <a:spcBef>
                <a:spcPts val="0"/>
              </a:spcBef>
              <a:spcAft>
                <a:spcPts val="0"/>
              </a:spcAft>
            </a:pPr>
            <a:r>
              <a:rPr lang="vi-VN" sz="1200" b="0" i="1" u="none" strike="noStrike" dirty="0">
                <a:solidFill>
                  <a:srgbClr val="000000"/>
                </a:solidFill>
                <a:effectLst/>
              </a:rPr>
              <a:t>Nguồn</a:t>
            </a:r>
            <a:r>
              <a:rPr lang="en-US" sz="1200" b="0" i="1" u="none" strike="noStrike" dirty="0">
                <a:solidFill>
                  <a:srgbClr val="000000"/>
                </a:solidFill>
                <a:effectLst/>
              </a:rPr>
              <a:t>:</a:t>
            </a:r>
            <a:r>
              <a:rPr lang="vi-VN" sz="1200" b="0" i="1" u="none" strike="noStrike" dirty="0">
                <a:solidFill>
                  <a:srgbClr val="000000"/>
                </a:solidFill>
                <a:effectLst/>
              </a:rPr>
              <a:t> nmn.com dựa trên các báo cáo khoa học</a:t>
            </a:r>
            <a:endParaRPr lang="en-US" sz="1200" i="1" dirty="0"/>
          </a:p>
        </p:txBody>
      </p:sp>
      <p:pic>
        <p:nvPicPr>
          <p:cNvPr id="3" name="Picture 2" descr="A green and black logo&#10;&#10;AI-generated content may be incorrect.">
            <a:extLst>
              <a:ext uri="{FF2B5EF4-FFF2-40B4-BE49-F238E27FC236}">
                <a16:creationId xmlns:a16="http://schemas.microsoft.com/office/drawing/2014/main" id="{5385D310-E61E-EB97-DE0C-E611B36EE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2125759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6C3540D-0B1F-4EEF-B406-4DF320B6F3BB}"/>
              </a:ext>
            </a:extLst>
          </p:cNvPr>
          <p:cNvSpPr/>
          <p:nvPr/>
        </p:nvSpPr>
        <p:spPr>
          <a:xfrm>
            <a:off x="896934" y="1051034"/>
            <a:ext cx="1804229" cy="448546"/>
          </a:xfrm>
          <a:prstGeom prst="rect">
            <a:avLst/>
          </a:prstGeom>
          <a:solidFill>
            <a:srgbClr val="239572"/>
          </a:solidFill>
          <a:ln w="19050">
            <a:solidFill>
              <a:srgbClr val="1C77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DẠNG VIÊN</a:t>
            </a:r>
          </a:p>
        </p:txBody>
      </p:sp>
      <p:pic>
        <p:nvPicPr>
          <p:cNvPr id="7" name="Picture 6" descr="A white bottle in a black box&#10;&#10;AI-generated content may be incorrect.">
            <a:extLst>
              <a:ext uri="{FF2B5EF4-FFF2-40B4-BE49-F238E27FC236}">
                <a16:creationId xmlns:a16="http://schemas.microsoft.com/office/drawing/2014/main" id="{9429101F-1EA4-44E3-B892-6C30043B7ECF}"/>
              </a:ext>
            </a:extLst>
          </p:cNvPr>
          <p:cNvPicPr>
            <a:picLocks noChangeAspect="1"/>
          </p:cNvPicPr>
          <p:nvPr/>
        </p:nvPicPr>
        <p:blipFill>
          <a:blip r:embed="rId2"/>
          <a:srcRect l="1060" r="-744"/>
          <a:stretch>
            <a:fillRect/>
          </a:stretch>
        </p:blipFill>
        <p:spPr>
          <a:xfrm>
            <a:off x="890835" y="1552130"/>
            <a:ext cx="1792033" cy="1803409"/>
          </a:xfrm>
          <a:prstGeom prst="rect">
            <a:avLst/>
          </a:prstGeom>
          <a:ln>
            <a:noFill/>
          </a:ln>
        </p:spPr>
      </p:pic>
      <p:pic>
        <p:nvPicPr>
          <p:cNvPr id="8" name="Picture 7" descr="A box with a pink packet&#10;&#10;AI-generated content may be incorrect.">
            <a:extLst>
              <a:ext uri="{FF2B5EF4-FFF2-40B4-BE49-F238E27FC236}">
                <a16:creationId xmlns:a16="http://schemas.microsoft.com/office/drawing/2014/main" id="{515E33AE-2089-4E14-8F3C-41CC9201BEA4}"/>
              </a:ext>
            </a:extLst>
          </p:cNvPr>
          <p:cNvPicPr>
            <a:picLocks noChangeAspect="1"/>
          </p:cNvPicPr>
          <p:nvPr/>
        </p:nvPicPr>
        <p:blipFill>
          <a:blip r:embed="rId3"/>
          <a:srcRect l="31419" t="13661" r="22985" b="17710"/>
          <a:stretch>
            <a:fillRect/>
          </a:stretch>
        </p:blipFill>
        <p:spPr>
          <a:xfrm>
            <a:off x="896934" y="4291177"/>
            <a:ext cx="1792033" cy="1807801"/>
          </a:xfrm>
          <a:prstGeom prst="rect">
            <a:avLst/>
          </a:prstGeom>
        </p:spPr>
      </p:pic>
      <p:sp>
        <p:nvSpPr>
          <p:cNvPr id="9" name="TextBox 8">
            <a:extLst>
              <a:ext uri="{FF2B5EF4-FFF2-40B4-BE49-F238E27FC236}">
                <a16:creationId xmlns:a16="http://schemas.microsoft.com/office/drawing/2014/main" id="{BFEA46C1-D1CB-4282-8CD3-01B70C9B4DB4}"/>
              </a:ext>
            </a:extLst>
          </p:cNvPr>
          <p:cNvSpPr txBox="1"/>
          <p:nvPr/>
        </p:nvSpPr>
        <p:spPr>
          <a:xfrm>
            <a:off x="2826966" y="1499580"/>
            <a:ext cx="4530279" cy="1815882"/>
          </a:xfrm>
          <a:prstGeom prst="rect">
            <a:avLst/>
          </a:prstGeom>
          <a:noFill/>
        </p:spPr>
        <p:txBody>
          <a:bodyPr wrap="square" rtlCol="0">
            <a:spAutoFit/>
          </a:bodyPr>
          <a:lstStyle/>
          <a:p>
            <a:r>
              <a:rPr lang="en-US" sz="1400" b="1" dirty="0">
                <a:solidFill>
                  <a:srgbClr val="1C775A"/>
                </a:solidFill>
                <a:latin typeface="Arial" panose="020B0604020202020204" pitchFamily="34" charset="0"/>
                <a:cs typeface="Arial" panose="020B0604020202020204" pitchFamily="34" charset="0"/>
              </a:rPr>
              <a:t>NMN+ 27000</a:t>
            </a:r>
          </a:p>
          <a:p>
            <a:r>
              <a:rPr lang="en-US" sz="1400" dirty="0">
                <a:latin typeface="Arial" panose="020B0604020202020204" pitchFamily="34" charset="0"/>
                <a:cs typeface="Arial" panose="020B0604020202020204" pitchFamily="34" charset="0"/>
              </a:rPr>
              <a:t>Beta-NMN </a:t>
            </a:r>
            <a:r>
              <a:rPr lang="en-US" sz="1400" dirty="0" err="1">
                <a:latin typeface="Arial" panose="020B0604020202020204" pitchFamily="34" charset="0"/>
                <a:cs typeface="Arial" panose="020B0604020202020204" pitchFamily="34" charset="0"/>
              </a:rPr>
              <a:t>nguyên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chất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tinh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đến</a:t>
            </a:r>
            <a:r>
              <a:rPr lang="en-US" sz="1400" dirty="0">
                <a:latin typeface="Arial" panose="020B0604020202020204" pitchFamily="34" charset="0"/>
                <a:cs typeface="Arial" panose="020B0604020202020204" pitchFamily="34" charset="0"/>
              </a:rPr>
              <a:t> 99.6% (</a:t>
            </a:r>
            <a:r>
              <a:rPr lang="en-US" sz="1400" dirty="0" err="1">
                <a:latin typeface="Arial" panose="020B0604020202020204" pitchFamily="34" charset="0"/>
                <a:cs typeface="Arial" panose="020B0604020202020204" pitchFamily="34" charset="0"/>
              </a:rPr>
              <a:t>sau</a:t>
            </a:r>
            <a:r>
              <a:rPr lang="en-US" sz="1400" dirty="0">
                <a:latin typeface="Arial" panose="020B0604020202020204" pitchFamily="34" charset="0"/>
                <a:cs typeface="Arial" panose="020B0604020202020204" pitchFamily="34" charset="0"/>
              </a:rPr>
              <a:t> 3 </a:t>
            </a:r>
            <a:r>
              <a:rPr lang="en-US" sz="1400" dirty="0" err="1">
                <a:latin typeface="Arial" panose="020B0604020202020204" pitchFamily="34" charset="0"/>
                <a:cs typeface="Arial" panose="020B0604020202020204" pitchFamily="34" charset="0"/>
              </a:rPr>
              <a:t>lần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kiểm</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nghiệm</a:t>
            </a:r>
            <a:r>
              <a:rPr lang="en-US" sz="1400" dirty="0">
                <a:latin typeface="Arial" panose="020B0604020202020204" pitchFamily="34" charset="0"/>
                <a:cs typeface="Arial" panose="020B0604020202020204" pitchFamily="34" charset="0"/>
              </a:rPr>
              <a:t>).</a:t>
            </a:r>
          </a:p>
          <a:p>
            <a:endParaRPr lang="en-US" sz="1400" dirty="0">
              <a:latin typeface="Arial" panose="020B0604020202020204" pitchFamily="34" charset="0"/>
              <a:cs typeface="Arial" panose="020B0604020202020204" pitchFamily="34" charset="0"/>
            </a:endParaRPr>
          </a:p>
          <a:p>
            <a:r>
              <a:rPr lang="en-US" sz="1400" b="1" u="sng" dirty="0" err="1">
                <a:latin typeface="Arial" panose="020B0604020202020204" pitchFamily="34" charset="0"/>
                <a:cs typeface="Arial" panose="020B0604020202020204" pitchFamily="34" charset="0"/>
              </a:rPr>
              <a:t>Cách</a:t>
            </a:r>
            <a:r>
              <a:rPr lang="en-US" sz="1400" b="1" u="sng" dirty="0">
                <a:latin typeface="Arial" panose="020B0604020202020204" pitchFamily="34" charset="0"/>
                <a:cs typeface="Arial" panose="020B0604020202020204" pitchFamily="34" charset="0"/>
              </a:rPr>
              <a:t> </a:t>
            </a:r>
            <a:r>
              <a:rPr lang="en-US" sz="1400" b="1" u="sng" dirty="0" err="1">
                <a:latin typeface="Arial" panose="020B0604020202020204" pitchFamily="34" charset="0"/>
                <a:cs typeface="Arial" panose="020B0604020202020204" pitchFamily="34" charset="0"/>
              </a:rPr>
              <a:t>dùng</a:t>
            </a:r>
            <a:r>
              <a:rPr lang="en-US" sz="1400" b="1" u="sng" dirty="0">
                <a:latin typeface="Arial" panose="020B0604020202020204" pitchFamily="34" charset="0"/>
                <a:cs typeface="Arial" panose="020B0604020202020204" pitchFamily="34" charset="0"/>
              </a:rPr>
              <a:t>:</a:t>
            </a:r>
          </a:p>
          <a:p>
            <a:pPr marL="285750" indent="-285750">
              <a:buFontTx/>
              <a:buChar char="-"/>
            </a:pPr>
            <a:r>
              <a:rPr lang="vi-VN" sz="14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 2 </a:t>
            </a:r>
            <a:r>
              <a:rPr lang="vi-VN" sz="1400" dirty="0">
                <a:latin typeface="Arial" panose="020B0604020202020204" pitchFamily="34" charset="0"/>
                <a:cs typeface="Arial" panose="020B0604020202020204" pitchFamily="34" charset="0"/>
              </a:rPr>
              <a:t>viên</a:t>
            </a:r>
            <a:r>
              <a:rPr lang="en-US" sz="1400" dirty="0">
                <a:latin typeface="Arial" panose="020B0604020202020204" pitchFamily="34" charset="0"/>
                <a:cs typeface="Arial" panose="020B0604020202020204" pitchFamily="34" charset="0"/>
              </a:rPr>
              <a:t>/</a:t>
            </a:r>
            <a:r>
              <a:rPr lang="vi-VN" sz="1400" dirty="0">
                <a:latin typeface="Arial" panose="020B0604020202020204" pitchFamily="34" charset="0"/>
                <a:cs typeface="Arial" panose="020B0604020202020204" pitchFamily="34" charset="0"/>
              </a:rPr>
              <a:t>ngày</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trước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khi</a:t>
            </a:r>
            <a:r>
              <a:rPr lang="en-US" sz="1400" dirty="0">
                <a:latin typeface="Arial" panose="020B0604020202020204" pitchFamily="34" charset="0"/>
                <a:cs typeface="Arial" panose="020B0604020202020204" pitchFamily="34" charset="0"/>
              </a:rPr>
              <a:t> </a:t>
            </a:r>
            <a:r>
              <a:rPr lang="vi-VN" sz="1400" dirty="0">
                <a:latin typeface="Arial" panose="020B0604020202020204" pitchFamily="34" charset="0"/>
                <a:cs typeface="Arial" panose="020B0604020202020204" pitchFamily="34" charset="0"/>
              </a:rPr>
              <a:t>ăn.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Tốt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nhất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nên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uống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vào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buổi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sáng</a:t>
            </a:r>
            <a:r>
              <a:rPr lang="en-US" sz="1400" dirty="0">
                <a:latin typeface="Arial" panose="020B0604020202020204" pitchFamily="34" charset="0"/>
                <a:cs typeface="Arial" panose="020B0604020202020204" pitchFamily="34" charset="0"/>
              </a:rPr>
              <a:t>.</a:t>
            </a:r>
          </a:p>
          <a:p>
            <a:pPr marL="285750" indent="-285750">
              <a:buFontTx/>
              <a:buChar char="-"/>
            </a:pPr>
            <a:r>
              <a:rPr lang="vi-VN" sz="1400" dirty="0">
                <a:latin typeface="Arial" panose="020B0604020202020204" pitchFamily="34" charset="0"/>
                <a:cs typeface="Arial" panose="020B0604020202020204" pitchFamily="34" charset="0"/>
              </a:rPr>
              <a:t>Có thể uống cùng nước ấm hoặc nước lọc.</a:t>
            </a:r>
            <a:endParaRPr lang="en-US" sz="1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4C47091-6C49-46AD-92F2-DA434F4D7498}"/>
              </a:ext>
            </a:extLst>
          </p:cNvPr>
          <p:cNvSpPr txBox="1"/>
          <p:nvPr/>
        </p:nvSpPr>
        <p:spPr>
          <a:xfrm>
            <a:off x="2826965" y="4291177"/>
            <a:ext cx="4530279" cy="1815882"/>
          </a:xfrm>
          <a:prstGeom prst="rect">
            <a:avLst/>
          </a:prstGeom>
          <a:noFill/>
        </p:spPr>
        <p:txBody>
          <a:bodyPr wrap="square" rtlCol="0">
            <a:spAutoFit/>
          </a:bodyPr>
          <a:lstStyle/>
          <a:p>
            <a:r>
              <a:rPr lang="en-US" sz="1400" b="1" dirty="0">
                <a:solidFill>
                  <a:srgbClr val="1C775A"/>
                </a:solidFill>
                <a:latin typeface="Arial" panose="020B0604020202020204" pitchFamily="34" charset="0"/>
                <a:cs typeface="Arial" panose="020B0604020202020204" pitchFamily="34" charset="0"/>
              </a:rPr>
              <a:t>NMN+ 88000</a:t>
            </a:r>
          </a:p>
          <a:p>
            <a:r>
              <a:rPr lang="en-US" sz="1400" dirty="0">
                <a:latin typeface="Arial" panose="020B0604020202020204" pitchFamily="34" charset="0"/>
                <a:cs typeface="Arial" panose="020B0604020202020204" pitchFamily="34" charset="0"/>
              </a:rPr>
              <a:t>NMN </a:t>
            </a:r>
            <a:r>
              <a:rPr lang="en-US" sz="1400" dirty="0" err="1">
                <a:latin typeface="Arial" panose="020B0604020202020204" pitchFamily="34" charset="0"/>
                <a:cs typeface="Arial" panose="020B0604020202020204" pitchFamily="34" charset="0"/>
              </a:rPr>
              <a:t>kết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hợp</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cùng</a:t>
            </a:r>
            <a:r>
              <a:rPr lang="en-US" sz="1400" dirty="0">
                <a:latin typeface="Arial" panose="020B0604020202020204" pitchFamily="34" charset="0"/>
                <a:cs typeface="Arial" panose="020B0604020202020204" pitchFamily="34" charset="0"/>
              </a:rPr>
              <a:t> collagen </a:t>
            </a:r>
            <a:r>
              <a:rPr lang="en-US" sz="1400" dirty="0" err="1">
                <a:latin typeface="Arial" panose="020B0604020202020204" pitchFamily="34" charset="0"/>
                <a:cs typeface="Arial" panose="020B0604020202020204" pitchFamily="34" charset="0"/>
              </a:rPr>
              <a:t>gốc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cá</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nhau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thai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ngựa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tổ</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yến</a:t>
            </a:r>
            <a:r>
              <a:rPr lang="en-US" sz="1400" dirty="0">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r>
              <a:rPr lang="en-US" sz="1400" b="1" u="sng" dirty="0" err="1">
                <a:latin typeface="Arial" panose="020B0604020202020204" pitchFamily="34" charset="0"/>
                <a:cs typeface="Arial" panose="020B0604020202020204" pitchFamily="34" charset="0"/>
              </a:rPr>
              <a:t>Cách</a:t>
            </a:r>
            <a:r>
              <a:rPr lang="en-US" sz="1400" b="1" u="sng" dirty="0">
                <a:latin typeface="Arial" panose="020B0604020202020204" pitchFamily="34" charset="0"/>
                <a:cs typeface="Arial" panose="020B0604020202020204" pitchFamily="34" charset="0"/>
              </a:rPr>
              <a:t> </a:t>
            </a:r>
            <a:r>
              <a:rPr lang="en-US" sz="1400" b="1" u="sng" dirty="0" err="1">
                <a:latin typeface="Arial" panose="020B0604020202020204" pitchFamily="34" charset="0"/>
                <a:cs typeface="Arial" panose="020B0604020202020204" pitchFamily="34" charset="0"/>
              </a:rPr>
              <a:t>dùng</a:t>
            </a:r>
            <a:r>
              <a:rPr lang="en-US" sz="1400" b="1" u="sng" dirty="0">
                <a:latin typeface="Arial" panose="020B0604020202020204" pitchFamily="34" charset="0"/>
                <a:cs typeface="Arial" panose="020B0604020202020204" pitchFamily="34" charset="0"/>
              </a:rPr>
              <a:t>:</a:t>
            </a:r>
          </a:p>
          <a:p>
            <a:pPr marL="285750" indent="-285750">
              <a:buFontTx/>
              <a:buChar char="-"/>
            </a:pPr>
            <a:r>
              <a:rPr lang="vi-VN" sz="1400" dirty="0">
                <a:latin typeface="Arial" panose="020B0604020202020204" pitchFamily="34" charset="0"/>
                <a:cs typeface="Arial" panose="020B0604020202020204" pitchFamily="34" charset="0"/>
              </a:rPr>
              <a:t>1</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gói</a:t>
            </a:r>
            <a:r>
              <a:rPr lang="en-US" sz="1400" dirty="0">
                <a:latin typeface="Arial" panose="020B0604020202020204" pitchFamily="34" charset="0"/>
                <a:cs typeface="Arial" panose="020B0604020202020204" pitchFamily="34" charset="0"/>
              </a:rPr>
              <a:t>/</a:t>
            </a:r>
            <a:r>
              <a:rPr lang="vi-VN" sz="1400" dirty="0">
                <a:latin typeface="Arial" panose="020B0604020202020204" pitchFamily="34" charset="0"/>
                <a:cs typeface="Arial" panose="020B0604020202020204" pitchFamily="34" charset="0"/>
              </a:rPr>
              <a:t>ngày</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vào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buổi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sáng</a:t>
            </a:r>
            <a:r>
              <a:rPr lang="en-US" sz="1400" dirty="0">
                <a:latin typeface="Arial" panose="020B0604020202020204" pitchFamily="34" charset="0"/>
                <a:cs typeface="Arial" panose="020B0604020202020204" pitchFamily="34" charset="0"/>
              </a:rPr>
              <a:t>.</a:t>
            </a:r>
          </a:p>
          <a:p>
            <a:pPr marL="285750" indent="-285750">
              <a:buFontTx/>
              <a:buChar char="-"/>
            </a:pPr>
            <a:r>
              <a:rPr lang="vi-VN" sz="1400" dirty="0">
                <a:latin typeface="Arial" panose="020B0604020202020204" pitchFamily="34" charset="0"/>
                <a:cs typeface="Arial" panose="020B0604020202020204" pitchFamily="34" charset="0"/>
              </a:rPr>
              <a:t>Có thể uống cùng nước ấm</a:t>
            </a:r>
            <a:r>
              <a:rPr lang="en-US" sz="1400" dirty="0">
                <a:latin typeface="Arial" panose="020B0604020202020204" pitchFamily="34" charset="0"/>
                <a:cs typeface="Arial" panose="020B0604020202020204" pitchFamily="34" charset="0"/>
              </a:rPr>
              <a:t>, </a:t>
            </a:r>
            <a:r>
              <a:rPr lang="vi-VN" sz="1400" dirty="0">
                <a:latin typeface="Arial" panose="020B0604020202020204" pitchFamily="34" charset="0"/>
                <a:cs typeface="Arial" panose="020B0604020202020204" pitchFamily="34" charset="0"/>
              </a:rPr>
              <a:t>nước lọc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hoặc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nước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trái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cây</a:t>
            </a:r>
            <a:r>
              <a:rPr lang="vi-VN" sz="140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8E15C35-8DB3-4A93-A929-E635FF0DA8D3}"/>
              </a:ext>
            </a:extLst>
          </p:cNvPr>
          <p:cNvSpPr txBox="1"/>
          <p:nvPr/>
        </p:nvSpPr>
        <p:spPr>
          <a:xfrm>
            <a:off x="7693237" y="2736502"/>
            <a:ext cx="3607928" cy="1169551"/>
          </a:xfrm>
          <a:prstGeom prst="rect">
            <a:avLst/>
          </a:prstGeom>
          <a:noFill/>
          <a:ln w="12700">
            <a:solidFill>
              <a:srgbClr val="1C775A"/>
            </a:solidFill>
            <a:prstDash val="sysDash"/>
          </a:ln>
        </p:spPr>
        <p:txBody>
          <a:bodyPr wrap="square">
            <a:spAutoFit/>
          </a:bodyPr>
          <a:lstStyle/>
          <a:p>
            <a:r>
              <a:rPr lang="vi-VN" sz="1400" dirty="0">
                <a:latin typeface="Arial" panose="020B0604020202020204" pitchFamily="34" charset="0"/>
                <a:cs typeface="Arial" panose="020B0604020202020204" pitchFamily="34" charset="0"/>
              </a:rPr>
              <a:t>Khi NMN là “người tiếp năng lượng” và collagen là “nguyên vật liệu xây dựng”, thì kết hợp hai thành phần này là cách tối ưu để </a:t>
            </a:r>
            <a:r>
              <a:rPr lang="vi-VN" sz="1400" b="1" dirty="0">
                <a:latin typeface="Arial" panose="020B0604020202020204" pitchFamily="34" charset="0"/>
                <a:cs typeface="Arial" panose="020B0604020202020204" pitchFamily="34" charset="0"/>
              </a:rPr>
              <a:t>tái thiết làn da từ bên trong</a:t>
            </a:r>
            <a:r>
              <a:rPr lang="vi-VN" sz="1400" dirty="0">
                <a:latin typeface="Arial" panose="020B0604020202020204" pitchFamily="34" charset="0"/>
                <a:cs typeface="Arial" panose="020B0604020202020204" pitchFamily="34" charset="0"/>
              </a:rPr>
              <a:t>, giúp bạn </a:t>
            </a:r>
            <a:r>
              <a:rPr lang="vi-VN" sz="1400" b="1" dirty="0">
                <a:latin typeface="Arial" panose="020B0604020202020204" pitchFamily="34" charset="0"/>
                <a:cs typeface="Arial" panose="020B0604020202020204" pitchFamily="34" charset="0"/>
              </a:rPr>
              <a:t>đẹp khỏe – trẻ sâu – lâu dài.</a:t>
            </a:r>
            <a:endParaRPr lang="vi-VN" sz="1400"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A5AA769-1194-4790-A5AE-B2B59DB7CB02}"/>
              </a:ext>
            </a:extLst>
          </p:cNvPr>
          <p:cNvSpPr/>
          <p:nvPr/>
        </p:nvSpPr>
        <p:spPr>
          <a:xfrm>
            <a:off x="890835" y="3790081"/>
            <a:ext cx="1804229" cy="448546"/>
          </a:xfrm>
          <a:prstGeom prst="rect">
            <a:avLst/>
          </a:prstGeom>
          <a:solidFill>
            <a:srgbClr val="239572"/>
          </a:solidFill>
          <a:ln w="19050">
            <a:solidFill>
              <a:srgbClr val="1C77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DẠNG VIÊN</a:t>
            </a:r>
          </a:p>
        </p:txBody>
      </p:sp>
      <p:sp>
        <p:nvSpPr>
          <p:cNvPr id="15" name="Title 1">
            <a:extLst>
              <a:ext uri="{FF2B5EF4-FFF2-40B4-BE49-F238E27FC236}">
                <a16:creationId xmlns:a16="http://schemas.microsoft.com/office/drawing/2014/main" id="{F4765240-CE72-4D1F-A5E1-1D2EFE424855}"/>
              </a:ext>
            </a:extLst>
          </p:cNvPr>
          <p:cNvSpPr>
            <a:spLocks noGrp="1"/>
          </p:cNvSpPr>
          <p:nvPr>
            <p:ph type="title"/>
          </p:nvPr>
        </p:nvSpPr>
        <p:spPr>
          <a:xfrm>
            <a:off x="838200" y="365125"/>
            <a:ext cx="10515598" cy="640555"/>
          </a:xfrm>
        </p:spPr>
        <p:txBody>
          <a:bodyPr>
            <a:normAutofit/>
          </a:bodyPr>
          <a:lstStyle/>
          <a:p>
            <a:pPr algn="ctr"/>
            <a:r>
              <a:rPr lang="en-US" sz="3500" b="1" dirty="0" err="1">
                <a:latin typeface="Arial" panose="020B0604020202020204" pitchFamily="34" charset="0"/>
                <a:cs typeface="Arial" panose="020B0604020202020204" pitchFamily="34" charset="0"/>
              </a:rPr>
              <a:t>Dạng</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uống</a:t>
            </a:r>
            <a:endParaRPr lang="en-US" sz="3500" b="1" dirty="0">
              <a:latin typeface="Arial" panose="020B0604020202020204" pitchFamily="34" charset="0"/>
              <a:cs typeface="Arial" panose="020B0604020202020204" pitchFamily="34" charset="0"/>
            </a:endParaRPr>
          </a:p>
        </p:txBody>
      </p:sp>
      <p:pic>
        <p:nvPicPr>
          <p:cNvPr id="3" name="Picture 2" descr="A green and black logo&#10;&#10;AI-generated content may be incorrect.">
            <a:extLst>
              <a:ext uri="{FF2B5EF4-FFF2-40B4-BE49-F238E27FC236}">
                <a16:creationId xmlns:a16="http://schemas.microsoft.com/office/drawing/2014/main" id="{5DCD0983-2801-D5DB-EA4B-66AAF7ADB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661225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C7098A-F3B6-FE3D-FD61-EBD4FB7EF4C9}"/>
              </a:ext>
            </a:extLst>
          </p:cNvPr>
          <p:cNvSpPr txBox="1"/>
          <p:nvPr/>
        </p:nvSpPr>
        <p:spPr>
          <a:xfrm>
            <a:off x="1934834" y="5760208"/>
            <a:ext cx="1236236"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Tắm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trắng</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9F9AFC2-2E9B-D37D-7400-F83DFD2CFA51}"/>
              </a:ext>
            </a:extLst>
          </p:cNvPr>
          <p:cNvSpPr txBox="1"/>
          <p:nvPr/>
        </p:nvSpPr>
        <p:spPr>
          <a:xfrm>
            <a:off x="5612534" y="5760208"/>
            <a:ext cx="96693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Peel da</a:t>
            </a:r>
          </a:p>
        </p:txBody>
      </p:sp>
      <p:sp>
        <p:nvSpPr>
          <p:cNvPr id="4" name="TextBox 3">
            <a:extLst>
              <a:ext uri="{FF2B5EF4-FFF2-40B4-BE49-F238E27FC236}">
                <a16:creationId xmlns:a16="http://schemas.microsoft.com/office/drawing/2014/main" id="{3F3F22D0-CC00-FA9C-0E6A-B57A0217CAAD}"/>
              </a:ext>
            </a:extLst>
          </p:cNvPr>
          <p:cNvSpPr txBox="1"/>
          <p:nvPr/>
        </p:nvSpPr>
        <p:spPr>
          <a:xfrm>
            <a:off x="8263169" y="5760208"/>
            <a:ext cx="274947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Công </a:t>
            </a:r>
            <a:r>
              <a:rPr lang="en-US" dirty="0" err="1">
                <a:latin typeface="Arial" panose="020B0604020202020204" pitchFamily="34" charset="0"/>
                <a:cs typeface="Arial" panose="020B0604020202020204" pitchFamily="34" charset="0"/>
              </a:rPr>
              <a:t>nghệ</a:t>
            </a:r>
            <a:r>
              <a:rPr lang="en-US" dirty="0">
                <a:latin typeface="Arial" panose="020B0604020202020204" pitchFamily="34" charset="0"/>
                <a:cs typeface="Arial" panose="020B0604020202020204" pitchFamily="34" charset="0"/>
              </a:rPr>
              <a:t> laser </a:t>
            </a:r>
            <a:r>
              <a:rPr lang="en-US" dirty="0" err="1">
                <a:latin typeface="Arial" panose="020B0604020202020204" pitchFamily="34" charset="0"/>
                <a:cs typeface="Arial" panose="020B0604020202020204" pitchFamily="34" charset="0"/>
              </a:rPr>
              <a:t>xâm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lấn</a:t>
            </a:r>
            <a:endParaRPr lang="en-US" dirty="0">
              <a:latin typeface="Arial" panose="020B0604020202020204" pitchFamily="34" charset="0"/>
              <a:cs typeface="Arial" panose="020B0604020202020204" pitchFamily="34" charset="0"/>
            </a:endParaRPr>
          </a:p>
        </p:txBody>
      </p:sp>
      <p:pic>
        <p:nvPicPr>
          <p:cNvPr id="8" name="Picture 7" descr="A person removing a gel on her face&#10;&#10;AI-generated content may be incorrect.">
            <a:extLst>
              <a:ext uri="{FF2B5EF4-FFF2-40B4-BE49-F238E27FC236}">
                <a16:creationId xmlns:a16="http://schemas.microsoft.com/office/drawing/2014/main" id="{1C85278F-ECF1-256C-5C5B-AB3FB0E5FA21}"/>
              </a:ext>
            </a:extLst>
          </p:cNvPr>
          <p:cNvPicPr>
            <a:picLocks noChangeAspect="1"/>
          </p:cNvPicPr>
          <p:nvPr/>
        </p:nvPicPr>
        <p:blipFill rotWithShape="1">
          <a:blip r:embed="rId2">
            <a:extLst>
              <a:ext uri="{28A0092B-C50C-407E-A947-70E740481C1C}">
                <a14:useLocalDpi xmlns:a14="http://schemas.microsoft.com/office/drawing/2010/main" val="0"/>
              </a:ext>
            </a:extLst>
          </a:blip>
          <a:srcRect l="36123" t="1008" r="20557" b="1522"/>
          <a:stretch>
            <a:fillRect/>
          </a:stretch>
        </p:blipFill>
        <p:spPr>
          <a:xfrm>
            <a:off x="4706160" y="1406022"/>
            <a:ext cx="2779680" cy="4169520"/>
          </a:xfrm>
          <a:prstGeom prst="rect">
            <a:avLst/>
          </a:prstGeom>
        </p:spPr>
      </p:pic>
      <p:pic>
        <p:nvPicPr>
          <p:cNvPr id="1030" name="Picture 6">
            <a:extLst>
              <a:ext uri="{FF2B5EF4-FFF2-40B4-BE49-F238E27FC236}">
                <a16:creationId xmlns:a16="http://schemas.microsoft.com/office/drawing/2014/main" id="{0202F5FD-D5AB-53E1-01C6-367205D198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4" r="2964"/>
          <a:stretch>
            <a:fillRect/>
          </a:stretch>
        </p:blipFill>
        <p:spPr bwMode="auto">
          <a:xfrm>
            <a:off x="8249209" y="1406022"/>
            <a:ext cx="2777392" cy="41695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12+ Cách Tắm Trắng Body Đơn Giản, Dễ Áp Dụng">
            <a:extLst>
              <a:ext uri="{FF2B5EF4-FFF2-40B4-BE49-F238E27FC236}">
                <a16:creationId xmlns:a16="http://schemas.microsoft.com/office/drawing/2014/main" id="{552A4E36-C32C-BE31-FA00-AF5A818B36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834" r="16188"/>
          <a:stretch>
            <a:fillRect/>
          </a:stretch>
        </p:blipFill>
        <p:spPr bwMode="auto">
          <a:xfrm>
            <a:off x="1163112" y="1406022"/>
            <a:ext cx="2779680" cy="41695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C064C82-525C-4982-C2A9-DD4DDE5AFD11}"/>
              </a:ext>
            </a:extLst>
          </p:cNvPr>
          <p:cNvSpPr txBox="1"/>
          <p:nvPr/>
        </p:nvSpPr>
        <p:spPr>
          <a:xfrm>
            <a:off x="1138631" y="466850"/>
            <a:ext cx="5785558"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Xu </a:t>
            </a:r>
            <a:r>
              <a:rPr lang="en-US" sz="2800" b="1" dirty="0" err="1">
                <a:latin typeface="Arial" panose="020B0604020202020204" pitchFamily="34" charset="0"/>
                <a:cs typeface="Arial" panose="020B0604020202020204" pitchFamily="34" charset="0"/>
              </a:rPr>
              <a:t>hướng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đẹp</a:t>
            </a:r>
            <a:r>
              <a:rPr lang="en-US" sz="2800" b="1" dirty="0">
                <a:latin typeface="Arial" panose="020B0604020202020204" pitchFamily="34" charset="0"/>
                <a:cs typeface="Arial" panose="020B0604020202020204" pitchFamily="34" charset="0"/>
              </a:rPr>
              <a:t> 10 </a:t>
            </a:r>
            <a:r>
              <a:rPr lang="en-US" sz="2800" b="1" dirty="0" err="1">
                <a:latin typeface="Arial" panose="020B0604020202020204" pitchFamily="34" charset="0"/>
                <a:cs typeface="Arial" panose="020B0604020202020204" pitchFamily="34" charset="0"/>
              </a:rPr>
              <a:t>năm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trước</a:t>
            </a:r>
            <a:endParaRPr lang="en-US" sz="2800" b="1" dirty="0">
              <a:latin typeface="Arial" panose="020B0604020202020204" pitchFamily="34" charset="0"/>
              <a:cs typeface="Arial" panose="020B0604020202020204" pitchFamily="34" charset="0"/>
            </a:endParaRPr>
          </a:p>
        </p:txBody>
      </p:sp>
      <p:pic>
        <p:nvPicPr>
          <p:cNvPr id="10" name="Picture 9" descr="A green and black logo&#10;&#10;AI-generated content may be incorrect.">
            <a:extLst>
              <a:ext uri="{FF2B5EF4-FFF2-40B4-BE49-F238E27FC236}">
                <a16:creationId xmlns:a16="http://schemas.microsoft.com/office/drawing/2014/main" id="{FC1B4C94-342A-1ECD-4CAD-CDA43CA32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3121142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3E6EB"/>
        </a:solidFill>
        <a:effectLst/>
      </p:bgPr>
    </p:bg>
    <p:spTree>
      <p:nvGrpSpPr>
        <p:cNvPr id="1" name="">
          <a:extLst>
            <a:ext uri="{FF2B5EF4-FFF2-40B4-BE49-F238E27FC236}">
              <a16:creationId xmlns:a16="http://schemas.microsoft.com/office/drawing/2014/main" id="{B1EDB199-4C08-0252-16F9-092866EAC1C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15CE798-AEAE-2116-6458-A6C2CFD8B1B8}"/>
              </a:ext>
            </a:extLst>
          </p:cNvPr>
          <p:cNvSpPr txBox="1"/>
          <p:nvPr/>
        </p:nvSpPr>
        <p:spPr>
          <a:xfrm>
            <a:off x="1177335" y="2282885"/>
            <a:ext cx="2323072" cy="584775"/>
          </a:xfrm>
          <a:prstGeom prst="rect">
            <a:avLst/>
          </a:prstGeom>
          <a:noFill/>
        </p:spPr>
        <p:txBody>
          <a:bodyPr wrap="none" rtlCol="0">
            <a:spAutoFit/>
          </a:bodyPr>
          <a:lstStyle/>
          <a:p>
            <a:r>
              <a:rPr lang="en-US" sz="3200" b="1" dirty="0" err="1">
                <a:latin typeface="Arial" panose="020B0604020202020204" pitchFamily="34" charset="0"/>
                <a:cs typeface="Arial" panose="020B0604020202020204" pitchFamily="34" charset="0"/>
              </a:rPr>
              <a:t>Dạng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uống</a:t>
            </a: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DBF15AC-CCAB-96A7-8F80-6F4D703F42EB}"/>
              </a:ext>
            </a:extLst>
          </p:cNvPr>
          <p:cNvSpPr txBox="1"/>
          <p:nvPr/>
        </p:nvSpPr>
        <p:spPr>
          <a:xfrm>
            <a:off x="1177335" y="2980957"/>
            <a:ext cx="3175869" cy="769441"/>
          </a:xfrm>
          <a:prstGeom prst="rect">
            <a:avLst/>
          </a:prstGeom>
          <a:noFill/>
        </p:spPr>
        <p:txBody>
          <a:bodyPr wrap="none" rtlCol="0">
            <a:spAutoFit/>
          </a:bodyPr>
          <a:lstStyle/>
          <a:p>
            <a:pPr marL="571500" indent="-571500">
              <a:buFont typeface="Wingdings" panose="05000000000000000000" pitchFamily="2" charset="2"/>
              <a:buChar char="Ø"/>
            </a:pPr>
            <a:r>
              <a:rPr lang="en-US" sz="4400" b="1" dirty="0" err="1">
                <a:latin typeface="Arial" panose="020B0604020202020204" pitchFamily="34" charset="0"/>
                <a:cs typeface="Arial" panose="020B0604020202020204" pitchFamily="34" charset="0"/>
              </a:rPr>
              <a:t>Dạng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bôi</a:t>
            </a:r>
            <a:endParaRPr lang="en-US" sz="4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B41ACC2-E308-34A2-5835-631FB9EC6BD7}"/>
              </a:ext>
            </a:extLst>
          </p:cNvPr>
          <p:cNvSpPr txBox="1"/>
          <p:nvPr/>
        </p:nvSpPr>
        <p:spPr>
          <a:xfrm>
            <a:off x="1177335" y="3863695"/>
            <a:ext cx="2574744" cy="584775"/>
          </a:xfrm>
          <a:prstGeom prst="rect">
            <a:avLst/>
          </a:prstGeom>
          <a:noFill/>
        </p:spPr>
        <p:txBody>
          <a:bodyPr wrap="none" rtlCol="0">
            <a:spAutoFit/>
          </a:bodyPr>
          <a:lstStyle/>
          <a:p>
            <a:r>
              <a:rPr lang="en-US" sz="3200" b="1" dirty="0" err="1">
                <a:latin typeface="Arial" panose="020B0604020202020204" pitchFamily="34" charset="0"/>
                <a:cs typeface="Arial" panose="020B0604020202020204" pitchFamily="34" charset="0"/>
              </a:rPr>
              <a:t>Dạng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truyền</a:t>
            </a:r>
            <a:endParaRPr lang="en-US" sz="3200" b="1" dirty="0">
              <a:latin typeface="Arial" panose="020B0604020202020204" pitchFamily="34" charset="0"/>
              <a:cs typeface="Arial" panose="020B0604020202020204" pitchFamily="34" charset="0"/>
            </a:endParaRPr>
          </a:p>
        </p:txBody>
      </p:sp>
      <p:pic>
        <p:nvPicPr>
          <p:cNvPr id="5" name="Picture 14" descr="Hình ảnh Ghim câu chuyện">
            <a:extLst>
              <a:ext uri="{FF2B5EF4-FFF2-40B4-BE49-F238E27FC236}">
                <a16:creationId xmlns:a16="http://schemas.microsoft.com/office/drawing/2014/main" id="{3ACD1749-793F-1C97-FC4A-D09914C91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een and black logo&#10;&#10;AI-generated content may be incorrect.">
            <a:extLst>
              <a:ext uri="{FF2B5EF4-FFF2-40B4-BE49-F238E27FC236}">
                <a16:creationId xmlns:a16="http://schemas.microsoft.com/office/drawing/2014/main" id="{36FFA3BC-A3C7-FA72-17F7-3456854F3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4013104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lack containers&#10;&#10;AI-generated content may be incorrect.">
            <a:extLst>
              <a:ext uri="{FF2B5EF4-FFF2-40B4-BE49-F238E27FC236}">
                <a16:creationId xmlns:a16="http://schemas.microsoft.com/office/drawing/2014/main" id="{39E3E541-BEAB-4358-8710-583D903D5980}"/>
              </a:ext>
            </a:extLst>
          </p:cNvPr>
          <p:cNvPicPr>
            <a:picLocks noChangeAspect="1"/>
          </p:cNvPicPr>
          <p:nvPr/>
        </p:nvPicPr>
        <p:blipFill>
          <a:blip r:embed="rId2"/>
          <a:srcRect l="22624" r="23700"/>
          <a:stretch>
            <a:fillRect/>
          </a:stretch>
        </p:blipFill>
        <p:spPr>
          <a:xfrm>
            <a:off x="0" y="0"/>
            <a:ext cx="5523345" cy="6858000"/>
          </a:xfrm>
          <a:prstGeom prst="rect">
            <a:avLst/>
          </a:prstGeom>
        </p:spPr>
      </p:pic>
      <p:graphicFrame>
        <p:nvGraphicFramePr>
          <p:cNvPr id="5" name="Diagram 4">
            <a:extLst>
              <a:ext uri="{FF2B5EF4-FFF2-40B4-BE49-F238E27FC236}">
                <a16:creationId xmlns:a16="http://schemas.microsoft.com/office/drawing/2014/main" id="{39CFBD1F-9D6E-405B-B76A-8F914D555DAA}"/>
              </a:ext>
            </a:extLst>
          </p:cNvPr>
          <p:cNvGraphicFramePr/>
          <p:nvPr>
            <p:extLst>
              <p:ext uri="{D42A27DB-BD31-4B8C-83A1-F6EECF244321}">
                <p14:modId xmlns:p14="http://schemas.microsoft.com/office/powerpoint/2010/main" val="846726593"/>
              </p:ext>
            </p:extLst>
          </p:nvPr>
        </p:nvGraphicFramePr>
        <p:xfrm>
          <a:off x="5844208" y="1001486"/>
          <a:ext cx="5983356" cy="16622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4EB9CC8C-58A9-4A1E-B58E-2B27A32289B6}"/>
              </a:ext>
            </a:extLst>
          </p:cNvPr>
          <p:cNvSpPr/>
          <p:nvPr/>
        </p:nvSpPr>
        <p:spPr>
          <a:xfrm>
            <a:off x="5844208" y="5188579"/>
            <a:ext cx="5983354" cy="1012372"/>
          </a:xfrm>
          <a:prstGeom prst="rect">
            <a:avLst/>
          </a:prstGeom>
          <a:noFill/>
          <a:ln>
            <a:solidFill>
              <a:srgbClr val="1C77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1C775A"/>
                </a:solidFill>
                <a:latin typeface="Arial" panose="020B0604020202020204" pitchFamily="34" charset="0"/>
                <a:cs typeface="Arial" panose="020B0604020202020204" pitchFamily="34" charset="0"/>
              </a:rPr>
              <a:t>Kết</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hợp</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cùng</a:t>
            </a:r>
            <a:r>
              <a:rPr lang="en-US" sz="1600" dirty="0">
                <a:solidFill>
                  <a:srgbClr val="1C775A"/>
                </a:solidFill>
                <a:latin typeface="Arial" panose="020B0604020202020204" pitchFamily="34" charset="0"/>
                <a:cs typeface="Arial" panose="020B0604020202020204" pitchFamily="34" charset="0"/>
              </a:rPr>
              <a:t> </a:t>
            </a:r>
            <a:r>
              <a:rPr lang="en-US" sz="1600" b="1" dirty="0" err="1">
                <a:solidFill>
                  <a:srgbClr val="1C775A"/>
                </a:solidFill>
                <a:latin typeface="Arial" panose="020B0604020202020204" pitchFamily="34" charset="0"/>
                <a:cs typeface="Arial" panose="020B0604020202020204" pitchFamily="34" charset="0"/>
              </a:rPr>
              <a:t>công</a:t>
            </a:r>
            <a:r>
              <a:rPr lang="en-US" sz="1600" b="1" dirty="0">
                <a:solidFill>
                  <a:srgbClr val="1C775A"/>
                </a:solidFill>
                <a:latin typeface="Arial" panose="020B0604020202020204" pitchFamily="34" charset="0"/>
                <a:cs typeface="Arial" panose="020B0604020202020204" pitchFamily="34" charset="0"/>
              </a:rPr>
              <a:t> </a:t>
            </a:r>
            <a:r>
              <a:rPr lang="en-US" sz="1600" b="1" dirty="0" err="1">
                <a:solidFill>
                  <a:srgbClr val="1C775A"/>
                </a:solidFill>
                <a:latin typeface="Arial" panose="020B0604020202020204" pitchFamily="34" charset="0"/>
                <a:cs typeface="Arial" panose="020B0604020202020204" pitchFamily="34" charset="0"/>
              </a:rPr>
              <a:t>nghệ</a:t>
            </a:r>
            <a:r>
              <a:rPr lang="en-US" sz="1600" b="1" dirty="0">
                <a:solidFill>
                  <a:srgbClr val="1C775A"/>
                </a:solidFill>
                <a:latin typeface="Arial" panose="020B0604020202020204" pitchFamily="34" charset="0"/>
                <a:cs typeface="Arial" panose="020B0604020202020204" pitchFamily="34" charset="0"/>
              </a:rPr>
              <a:t> nano</a:t>
            </a:r>
            <a:r>
              <a:rPr lang="en-US" sz="1600" dirty="0">
                <a:solidFill>
                  <a:srgbClr val="1C775A"/>
                </a:solidFill>
                <a:latin typeface="Arial" panose="020B0604020202020204" pitchFamily="34" charset="0"/>
                <a:cs typeface="Arial" panose="020B0604020202020204" pitchFamily="34" charset="0"/>
              </a:rPr>
              <a:t>, NMN </a:t>
            </a:r>
            <a:r>
              <a:rPr lang="en-US" sz="1600" dirty="0" err="1">
                <a:solidFill>
                  <a:srgbClr val="1C775A"/>
                </a:solidFill>
                <a:latin typeface="Arial" panose="020B0604020202020204" pitchFamily="34" charset="0"/>
                <a:cs typeface="Arial" panose="020B0604020202020204" pitchFamily="34" charset="0"/>
              </a:rPr>
              <a:t>dạng</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bôi</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thoa</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giúp</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nuôi</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dưỡng</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và</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bảo</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vệ</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làn</a:t>
            </a:r>
            <a:r>
              <a:rPr lang="en-US" sz="1600" dirty="0">
                <a:solidFill>
                  <a:srgbClr val="1C775A"/>
                </a:solidFill>
                <a:latin typeface="Arial" panose="020B0604020202020204" pitchFamily="34" charset="0"/>
                <a:cs typeface="Arial" panose="020B0604020202020204" pitchFamily="34" charset="0"/>
              </a:rPr>
              <a:t> da </a:t>
            </a:r>
            <a:r>
              <a:rPr lang="en-US" sz="1600" b="1" dirty="0" err="1">
                <a:solidFill>
                  <a:srgbClr val="1C775A"/>
                </a:solidFill>
                <a:latin typeface="Arial" panose="020B0604020202020204" pitchFamily="34" charset="0"/>
                <a:cs typeface="Arial" panose="020B0604020202020204" pitchFamily="34" charset="0"/>
              </a:rPr>
              <a:t>từ</a:t>
            </a:r>
            <a:r>
              <a:rPr lang="en-US" sz="1600" b="1" dirty="0">
                <a:solidFill>
                  <a:srgbClr val="1C775A"/>
                </a:solidFill>
                <a:latin typeface="Arial" panose="020B0604020202020204" pitchFamily="34" charset="0"/>
                <a:cs typeface="Arial" panose="020B0604020202020204" pitchFamily="34" charset="0"/>
              </a:rPr>
              <a:t> </a:t>
            </a:r>
            <a:r>
              <a:rPr lang="en-US" sz="1600" b="1" dirty="0" err="1">
                <a:solidFill>
                  <a:srgbClr val="1C775A"/>
                </a:solidFill>
                <a:latin typeface="Arial" panose="020B0604020202020204" pitchFamily="34" charset="0"/>
                <a:cs typeface="Arial" panose="020B0604020202020204" pitchFamily="34" charset="0"/>
              </a:rPr>
              <a:t>ngoài</a:t>
            </a:r>
            <a:r>
              <a:rPr lang="en-US" sz="1600" b="1" dirty="0">
                <a:solidFill>
                  <a:srgbClr val="1C775A"/>
                </a:solidFill>
                <a:latin typeface="Arial" panose="020B0604020202020204" pitchFamily="34" charset="0"/>
                <a:cs typeface="Arial" panose="020B0604020202020204" pitchFamily="34" charset="0"/>
              </a:rPr>
              <a:t> </a:t>
            </a:r>
            <a:r>
              <a:rPr lang="en-US" sz="1600" b="1" dirty="0" err="1">
                <a:solidFill>
                  <a:srgbClr val="1C775A"/>
                </a:solidFill>
                <a:latin typeface="Arial" panose="020B0604020202020204" pitchFamily="34" charset="0"/>
                <a:cs typeface="Arial" panose="020B0604020202020204" pitchFamily="34" charset="0"/>
              </a:rPr>
              <a:t>vào</a:t>
            </a:r>
            <a:r>
              <a:rPr lang="en-US" sz="1600" b="1" dirty="0">
                <a:solidFill>
                  <a:srgbClr val="1C775A"/>
                </a:solidFill>
                <a:latin typeface="Arial" panose="020B0604020202020204" pitchFamily="34" charset="0"/>
                <a:cs typeface="Arial" panose="020B0604020202020204" pitchFamily="34" charset="0"/>
              </a:rPr>
              <a:t> </a:t>
            </a:r>
            <a:r>
              <a:rPr lang="en-US" sz="1600" b="1" dirty="0" err="1">
                <a:solidFill>
                  <a:srgbClr val="1C775A"/>
                </a:solidFill>
                <a:latin typeface="Arial" panose="020B0604020202020204" pitchFamily="34" charset="0"/>
                <a:cs typeface="Arial" panose="020B0604020202020204" pitchFamily="34" charset="0"/>
              </a:rPr>
              <a:t>trong</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từ</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đó</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càng</a:t>
            </a:r>
            <a:r>
              <a:rPr lang="en-US" sz="1600" dirty="0">
                <a:solidFill>
                  <a:srgbClr val="1C775A"/>
                </a:solidFill>
                <a:latin typeface="Arial" panose="020B0604020202020204" pitchFamily="34" charset="0"/>
                <a:cs typeface="Arial" panose="020B0604020202020204" pitchFamily="34" charset="0"/>
              </a:rPr>
              <a:t> làm </a:t>
            </a:r>
            <a:r>
              <a:rPr lang="en-US" sz="1600" dirty="0" err="1">
                <a:solidFill>
                  <a:srgbClr val="1C775A"/>
                </a:solidFill>
                <a:latin typeface="Arial" panose="020B0604020202020204" pitchFamily="34" charset="0"/>
                <a:cs typeface="Arial" panose="020B0604020202020204" pitchFamily="34" charset="0"/>
              </a:rPr>
              <a:t>tăng</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hiệu</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quả</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chăm</a:t>
            </a:r>
            <a:r>
              <a:rPr lang="en-US" sz="1600" dirty="0">
                <a:solidFill>
                  <a:srgbClr val="1C775A"/>
                </a:solidFill>
                <a:latin typeface="Arial" panose="020B0604020202020204" pitchFamily="34" charset="0"/>
                <a:cs typeface="Arial" panose="020B0604020202020204" pitchFamily="34" charset="0"/>
              </a:rPr>
              <a:t> </a:t>
            </a:r>
            <a:r>
              <a:rPr lang="en-US" sz="1600" dirty="0" err="1">
                <a:solidFill>
                  <a:srgbClr val="1C775A"/>
                </a:solidFill>
                <a:latin typeface="Arial" panose="020B0604020202020204" pitchFamily="34" charset="0"/>
                <a:cs typeface="Arial" panose="020B0604020202020204" pitchFamily="34" charset="0"/>
              </a:rPr>
              <a:t>sóc</a:t>
            </a:r>
            <a:r>
              <a:rPr lang="en-US" sz="1600" dirty="0">
                <a:solidFill>
                  <a:srgbClr val="1C775A"/>
                </a:solidFill>
                <a:latin typeface="Arial" panose="020B0604020202020204" pitchFamily="34" charset="0"/>
                <a:cs typeface="Arial" panose="020B0604020202020204" pitchFamily="34" charset="0"/>
              </a:rPr>
              <a:t> da.</a:t>
            </a:r>
          </a:p>
        </p:txBody>
      </p:sp>
      <p:sp>
        <p:nvSpPr>
          <p:cNvPr id="10" name="TextBox 9">
            <a:extLst>
              <a:ext uri="{FF2B5EF4-FFF2-40B4-BE49-F238E27FC236}">
                <a16:creationId xmlns:a16="http://schemas.microsoft.com/office/drawing/2014/main" id="{AABE25B5-2C51-4E79-A244-7F7E4178877D}"/>
              </a:ext>
            </a:extLst>
          </p:cNvPr>
          <p:cNvSpPr txBox="1"/>
          <p:nvPr/>
        </p:nvSpPr>
        <p:spPr>
          <a:xfrm>
            <a:off x="5844208" y="2913035"/>
            <a:ext cx="6097656" cy="2026196"/>
          </a:xfrm>
          <a:prstGeom prst="rect">
            <a:avLst/>
          </a:prstGeom>
          <a:noFill/>
        </p:spPr>
        <p:txBody>
          <a:bodyPr wrap="square">
            <a:spAutoFit/>
          </a:bodyPr>
          <a:lstStyle/>
          <a:p>
            <a:pPr marL="285750" indent="-285750" rtl="0" fontAlgn="base">
              <a:spcBef>
                <a:spcPts val="0"/>
              </a:spcBef>
              <a:spcAft>
                <a:spcPts val="0"/>
              </a:spcAft>
              <a:buFont typeface="Arial" panose="020B0604020202020204" pitchFamily="34" charset="0"/>
              <a:buChar char="•"/>
            </a:pPr>
            <a:r>
              <a:rPr lang="vi-VN" sz="1400" i="0" u="none" strike="noStrike" dirty="0">
                <a:effectLst/>
                <a:latin typeface="Arial" panose="020B0604020202020204" pitchFamily="34" charset="0"/>
                <a:ea typeface="Meiryo" panose="020B0604030504040204" pitchFamily="34" charset="-128"/>
                <a:cs typeface="Arial" panose="020B0604020202020204" pitchFamily="34" charset="0"/>
              </a:rPr>
              <a:t>Cấp ẩm cho da nhanh chóng</a:t>
            </a:r>
            <a:endParaRPr lang="vi-VN" sz="1400" i="0" u="none" strike="noStrike" dirty="0">
              <a:effectLst/>
              <a:latin typeface="Arial" panose="020B0604020202020204" pitchFamily="34" charset="0"/>
              <a:cs typeface="Arial" panose="020B0604020202020204" pitchFamily="34" charset="0"/>
            </a:endParaRPr>
          </a:p>
          <a:p>
            <a:pPr marL="285750" indent="-285750" rtl="0" fontAlgn="base">
              <a:spcBef>
                <a:spcPts val="1000"/>
              </a:spcBef>
              <a:spcAft>
                <a:spcPts val="0"/>
              </a:spcAft>
              <a:buFont typeface="Arial" panose="020B0604020202020204" pitchFamily="34" charset="0"/>
              <a:buChar char="•"/>
            </a:pPr>
            <a:r>
              <a:rPr lang="vi-VN" sz="1400" i="0" u="none" strike="noStrike" dirty="0">
                <a:effectLst/>
                <a:latin typeface="Arial" panose="020B0604020202020204" pitchFamily="34" charset="0"/>
                <a:ea typeface="Meiryo" panose="020B0604030504040204" pitchFamily="34" charset="-128"/>
                <a:cs typeface="Arial" panose="020B0604020202020204" pitchFamily="34" charset="0"/>
              </a:rPr>
              <a:t>Dưỡng ẩm</a:t>
            </a:r>
            <a:r>
              <a:rPr lang="en-US" sz="1400" dirty="0">
                <a:latin typeface="Arial" panose="020B0604020202020204" pitchFamily="34" charset="0"/>
                <a:ea typeface="Meiryo" panose="020B0604030504040204" pitchFamily="34" charset="-128"/>
                <a:cs typeface="Arial" panose="020B0604020202020204" pitchFamily="34" charset="0"/>
              </a:rPr>
              <a:t>,</a:t>
            </a:r>
            <a:r>
              <a:rPr lang="vi-VN" sz="1400" i="0" u="none" strike="noStrike" dirty="0">
                <a:effectLst/>
                <a:latin typeface="Arial" panose="020B0604020202020204" pitchFamily="34" charset="0"/>
                <a:ea typeface="Meiryo" panose="020B0604030504040204" pitchFamily="34" charset="-128"/>
                <a:cs typeface="Arial" panose="020B0604020202020204" pitchFamily="34" charset="0"/>
              </a:rPr>
              <a:t> khoá ẩm </a:t>
            </a:r>
            <a:endParaRPr lang="vi-VN" sz="1400" i="0" u="none" strike="noStrike" dirty="0">
              <a:effectLst/>
              <a:latin typeface="Arial" panose="020B0604020202020204" pitchFamily="34" charset="0"/>
              <a:cs typeface="Arial" panose="020B0604020202020204" pitchFamily="34" charset="0"/>
            </a:endParaRPr>
          </a:p>
          <a:p>
            <a:pPr marL="285750" indent="-285750" rtl="0" fontAlgn="base">
              <a:spcBef>
                <a:spcPts val="1000"/>
              </a:spcBef>
              <a:spcAft>
                <a:spcPts val="0"/>
              </a:spcAft>
              <a:buFont typeface="Arial" panose="020B0604020202020204" pitchFamily="34" charset="0"/>
              <a:buChar char="•"/>
            </a:pPr>
            <a:r>
              <a:rPr lang="vi-VN" sz="1400" i="0" u="none" strike="noStrike" dirty="0">
                <a:effectLst/>
                <a:latin typeface="Arial" panose="020B0604020202020204" pitchFamily="34" charset="0"/>
                <a:ea typeface="Meiryo" panose="020B0604030504040204" pitchFamily="34" charset="-128"/>
                <a:cs typeface="Arial" panose="020B0604020202020204" pitchFamily="34" charset="0"/>
              </a:rPr>
              <a:t>Tăng </a:t>
            </a:r>
            <a:r>
              <a:rPr lang="en-US" sz="1400" i="0" u="none" strike="noStrike" dirty="0" err="1">
                <a:effectLst/>
                <a:latin typeface="Arial" panose="020B0604020202020204" pitchFamily="34" charset="0"/>
                <a:ea typeface="Meiryo" panose="020B0604030504040204" pitchFamily="34" charset="-128"/>
                <a:cs typeface="Arial" panose="020B0604020202020204" pitchFamily="34" charset="0"/>
              </a:rPr>
              <a:t>cường</a:t>
            </a:r>
            <a:r>
              <a:rPr lang="en-US" sz="1400" i="0" u="none" strike="noStrike" dirty="0">
                <a:effectLst/>
                <a:latin typeface="Arial" panose="020B0604020202020204" pitchFamily="34" charset="0"/>
                <a:ea typeface="Meiryo" panose="020B0604030504040204" pitchFamily="34" charset="-128"/>
                <a:cs typeface="Arial" panose="020B0604020202020204" pitchFamily="34" charset="0"/>
              </a:rPr>
              <a:t> </a:t>
            </a:r>
            <a:r>
              <a:rPr lang="vi-VN" sz="1400" i="0" u="none" strike="noStrike" dirty="0">
                <a:effectLst/>
                <a:latin typeface="Arial" panose="020B0604020202020204" pitchFamily="34" charset="0"/>
                <a:ea typeface="Meiryo" panose="020B0604030504040204" pitchFamily="34" charset="-128"/>
                <a:cs typeface="Arial" panose="020B0604020202020204" pitchFamily="34" charset="0"/>
              </a:rPr>
              <a:t>hàng rào bảo vệ da </a:t>
            </a:r>
            <a:endParaRPr lang="vi-VN" sz="1400" i="0" u="none" strike="noStrike" dirty="0">
              <a:effectLst/>
              <a:latin typeface="Arial" panose="020B0604020202020204" pitchFamily="34" charset="0"/>
              <a:cs typeface="Arial" panose="020B0604020202020204" pitchFamily="34" charset="0"/>
            </a:endParaRPr>
          </a:p>
          <a:p>
            <a:pPr marL="285750" indent="-285750" rtl="0" fontAlgn="base">
              <a:spcBef>
                <a:spcPts val="1000"/>
              </a:spcBef>
              <a:spcAft>
                <a:spcPts val="0"/>
              </a:spcAft>
              <a:buFont typeface="Arial" panose="020B0604020202020204" pitchFamily="34" charset="0"/>
              <a:buChar char="•"/>
            </a:pPr>
            <a:r>
              <a:rPr lang="en-US" sz="1400" i="0" u="none" strike="noStrike" dirty="0" err="1">
                <a:effectLst/>
                <a:latin typeface="Arial" panose="020B0604020202020204" pitchFamily="34" charset="0"/>
                <a:ea typeface="Meiryo" panose="020B0604030504040204" pitchFamily="34" charset="-128"/>
                <a:cs typeface="Arial" panose="020B0604020202020204" pitchFamily="34" charset="0"/>
              </a:rPr>
              <a:t>Cải</a:t>
            </a:r>
            <a:r>
              <a:rPr lang="en-US" sz="1400" i="0" u="none" strike="noStrike" dirty="0">
                <a:effectLst/>
                <a:latin typeface="Arial" panose="020B0604020202020204" pitchFamily="34" charset="0"/>
                <a:ea typeface="Meiryo" panose="020B0604030504040204" pitchFamily="34" charset="-128"/>
                <a:cs typeface="Arial" panose="020B0604020202020204" pitchFamily="34" charset="0"/>
              </a:rPr>
              <a:t> </a:t>
            </a:r>
            <a:r>
              <a:rPr lang="en-US" sz="1400" i="0" u="none" strike="noStrike" dirty="0" err="1">
                <a:effectLst/>
                <a:latin typeface="Arial" panose="020B0604020202020204" pitchFamily="34" charset="0"/>
                <a:ea typeface="Meiryo" panose="020B0604030504040204" pitchFamily="34" charset="-128"/>
                <a:cs typeface="Arial" panose="020B0604020202020204" pitchFamily="34" charset="0"/>
              </a:rPr>
              <a:t>thiện</a:t>
            </a:r>
            <a:r>
              <a:rPr lang="en-US" sz="1400" i="0" u="none" strike="noStrike" dirty="0">
                <a:effectLst/>
                <a:latin typeface="Arial" panose="020B0604020202020204" pitchFamily="34" charset="0"/>
                <a:ea typeface="Meiryo" panose="020B0604030504040204" pitchFamily="34" charset="-128"/>
                <a:cs typeface="Arial" panose="020B0604020202020204" pitchFamily="34" charset="0"/>
              </a:rPr>
              <a:t> </a:t>
            </a:r>
            <a:r>
              <a:rPr lang="vi-VN" sz="1400" i="0" u="none" strike="noStrike" dirty="0">
                <a:effectLst/>
                <a:latin typeface="Arial" panose="020B0604020202020204" pitchFamily="34" charset="0"/>
                <a:ea typeface="Meiryo" panose="020B0604030504040204" pitchFamily="34" charset="-128"/>
                <a:cs typeface="Arial" panose="020B0604020202020204" pitchFamily="34" charset="0"/>
              </a:rPr>
              <a:t>kết cấu da, giúp </a:t>
            </a:r>
            <a:r>
              <a:rPr lang="en-US" sz="1400" i="0" u="none" strike="noStrike" dirty="0">
                <a:effectLst/>
                <a:latin typeface="Arial" panose="020B0604020202020204" pitchFamily="34" charset="0"/>
                <a:ea typeface="Meiryo" panose="020B0604030504040204" pitchFamily="34" charset="-128"/>
                <a:cs typeface="Arial" panose="020B0604020202020204" pitchFamily="34" charset="0"/>
              </a:rPr>
              <a:t>da </a:t>
            </a:r>
            <a:r>
              <a:rPr lang="vi-VN" sz="1400" i="0" u="none" strike="noStrike" dirty="0">
                <a:effectLst/>
                <a:latin typeface="Arial" panose="020B0604020202020204" pitchFamily="34" charset="0"/>
                <a:ea typeface="Meiryo" panose="020B0604030504040204" pitchFamily="34" charset="-128"/>
                <a:cs typeface="Arial" panose="020B0604020202020204" pitchFamily="34" charset="0"/>
              </a:rPr>
              <a:t>săn chắc</a:t>
            </a:r>
            <a:r>
              <a:rPr lang="en-US" sz="1400" i="0" u="none" strike="noStrike" dirty="0">
                <a:effectLst/>
                <a:latin typeface="Arial" panose="020B0604020202020204" pitchFamily="34" charset="0"/>
                <a:ea typeface="Meiryo" panose="020B0604030504040204" pitchFamily="34" charset="-128"/>
                <a:cs typeface="Arial" panose="020B0604020202020204" pitchFamily="34" charset="0"/>
              </a:rPr>
              <a:t> </a:t>
            </a:r>
            <a:r>
              <a:rPr lang="en-US" sz="1400" i="0" u="none" strike="noStrike" dirty="0" err="1">
                <a:effectLst/>
                <a:latin typeface="Arial" panose="020B0604020202020204" pitchFamily="34" charset="0"/>
                <a:ea typeface="Meiryo" panose="020B0604030504040204" pitchFamily="34" charset="-128"/>
                <a:cs typeface="Arial" panose="020B0604020202020204" pitchFamily="34" charset="0"/>
              </a:rPr>
              <a:t>hơn</a:t>
            </a:r>
            <a:r>
              <a:rPr lang="vi-VN" sz="1400" i="0" u="none" strike="noStrike" dirty="0">
                <a:effectLst/>
                <a:latin typeface="Arial" panose="020B0604020202020204" pitchFamily="34" charset="0"/>
                <a:ea typeface="Meiryo" panose="020B0604030504040204" pitchFamily="34" charset="-128"/>
                <a:cs typeface="Arial" panose="020B0604020202020204" pitchFamily="34" charset="0"/>
              </a:rPr>
              <a:t> </a:t>
            </a:r>
            <a:endParaRPr lang="vi-VN" sz="1400" i="0" u="none" strike="noStrike" dirty="0">
              <a:effectLst/>
              <a:latin typeface="Arial" panose="020B0604020202020204" pitchFamily="34" charset="0"/>
              <a:cs typeface="Arial" panose="020B0604020202020204" pitchFamily="34" charset="0"/>
            </a:endParaRPr>
          </a:p>
          <a:p>
            <a:pPr marL="285750" indent="-285750" rtl="0" fontAlgn="base">
              <a:spcBef>
                <a:spcPts val="1000"/>
              </a:spcBef>
              <a:spcAft>
                <a:spcPts val="0"/>
              </a:spcAft>
              <a:buFont typeface="Arial" panose="020B0604020202020204" pitchFamily="34" charset="0"/>
              <a:buChar char="•"/>
            </a:pPr>
            <a:r>
              <a:rPr lang="en-US" sz="1400" i="0" u="none" strike="noStrike" dirty="0">
                <a:effectLst/>
                <a:latin typeface="Arial" panose="020B0604020202020204" pitchFamily="34" charset="0"/>
                <a:ea typeface="Meiryo" panose="020B0604030504040204" pitchFamily="34" charset="-128"/>
                <a:cs typeface="Arial" panose="020B0604020202020204" pitchFamily="34" charset="0"/>
              </a:rPr>
              <a:t>Làm </a:t>
            </a:r>
            <a:r>
              <a:rPr lang="vi-VN" sz="1400" i="0" u="none" strike="noStrike" dirty="0">
                <a:effectLst/>
                <a:latin typeface="Arial" panose="020B0604020202020204" pitchFamily="34" charset="0"/>
                <a:ea typeface="Meiryo" panose="020B0604030504040204" pitchFamily="34" charset="-128"/>
                <a:cs typeface="Arial" panose="020B0604020202020204" pitchFamily="34" charset="0"/>
              </a:rPr>
              <a:t>đều màu da </a:t>
            </a:r>
            <a:endParaRPr lang="vi-VN" sz="1400" i="0" u="none" strike="noStrike" dirty="0">
              <a:effectLst/>
              <a:latin typeface="Arial" panose="020B0604020202020204" pitchFamily="34" charset="0"/>
              <a:cs typeface="Arial" panose="020B0604020202020204" pitchFamily="34" charset="0"/>
            </a:endParaRPr>
          </a:p>
          <a:p>
            <a:pPr marL="285750" indent="-285750" rtl="0" fontAlgn="base">
              <a:spcBef>
                <a:spcPts val="1000"/>
              </a:spcBef>
              <a:spcAft>
                <a:spcPts val="0"/>
              </a:spcAft>
              <a:buFont typeface="Arial" panose="020B0604020202020204" pitchFamily="34" charset="0"/>
              <a:buChar char="•"/>
            </a:pPr>
            <a:r>
              <a:rPr lang="vi-VN" sz="1400" i="0" u="none" strike="noStrike" dirty="0">
                <a:effectLst/>
                <a:latin typeface="Arial" panose="020B0604020202020204" pitchFamily="34" charset="0"/>
                <a:ea typeface="Meiryo" panose="020B0604030504040204" pitchFamily="34" charset="-128"/>
                <a:cs typeface="Arial" panose="020B0604020202020204" pitchFamily="34" charset="0"/>
              </a:rPr>
              <a:t>Se khít lỗ chân lông</a:t>
            </a:r>
            <a:endParaRPr lang="vi-VN" sz="1400" i="0" u="none" strike="noStrike" dirty="0">
              <a:effectLst/>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0AB7B145-251A-4E7D-A818-9FC06F806D16}"/>
              </a:ext>
            </a:extLst>
          </p:cNvPr>
          <p:cNvSpPr>
            <a:spLocks noGrp="1"/>
          </p:cNvSpPr>
          <p:nvPr>
            <p:ph type="title"/>
          </p:nvPr>
        </p:nvSpPr>
        <p:spPr>
          <a:xfrm>
            <a:off x="5844208" y="365125"/>
            <a:ext cx="5983355" cy="640555"/>
          </a:xfrm>
        </p:spPr>
        <p:txBody>
          <a:bodyPr>
            <a:normAutofit/>
          </a:bodyPr>
          <a:lstStyle/>
          <a:p>
            <a:pPr algn="ctr"/>
            <a:r>
              <a:rPr lang="en-US" sz="3500" b="1" dirty="0" err="1">
                <a:latin typeface="Arial" panose="020B0604020202020204" pitchFamily="34" charset="0"/>
                <a:cs typeface="Arial" panose="020B0604020202020204" pitchFamily="34" charset="0"/>
              </a:rPr>
              <a:t>Dạng</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bôi</a:t>
            </a:r>
            <a:endParaRPr lang="en-US" sz="3500" b="1" dirty="0">
              <a:latin typeface="Arial" panose="020B0604020202020204" pitchFamily="34" charset="0"/>
              <a:cs typeface="Arial" panose="020B0604020202020204" pitchFamily="34" charset="0"/>
            </a:endParaRPr>
          </a:p>
        </p:txBody>
      </p:sp>
      <p:pic>
        <p:nvPicPr>
          <p:cNvPr id="3" name="Picture 2" descr="A green and black logo&#10;&#10;AI-generated content may be incorrect.">
            <a:extLst>
              <a:ext uri="{FF2B5EF4-FFF2-40B4-BE49-F238E27FC236}">
                <a16:creationId xmlns:a16="http://schemas.microsoft.com/office/drawing/2014/main" id="{AA464C2D-7602-D1BE-83F5-1FB52F0E60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511248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3E6EB"/>
        </a:solidFill>
        <a:effectLst/>
      </p:bgPr>
    </p:bg>
    <p:spTree>
      <p:nvGrpSpPr>
        <p:cNvPr id="1" name="">
          <a:extLst>
            <a:ext uri="{FF2B5EF4-FFF2-40B4-BE49-F238E27FC236}">
              <a16:creationId xmlns:a16="http://schemas.microsoft.com/office/drawing/2014/main" id="{E1DEC40F-74EA-EB66-915D-AD2B7E3929C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E47A88-9362-AE74-3BFB-F0A3033AE107}"/>
              </a:ext>
            </a:extLst>
          </p:cNvPr>
          <p:cNvSpPr txBox="1"/>
          <p:nvPr/>
        </p:nvSpPr>
        <p:spPr>
          <a:xfrm>
            <a:off x="1177335" y="2282885"/>
            <a:ext cx="2323072" cy="584775"/>
          </a:xfrm>
          <a:prstGeom prst="rect">
            <a:avLst/>
          </a:prstGeom>
          <a:noFill/>
        </p:spPr>
        <p:txBody>
          <a:bodyPr wrap="none" rtlCol="0">
            <a:spAutoFit/>
          </a:bodyPr>
          <a:lstStyle/>
          <a:p>
            <a:r>
              <a:rPr lang="en-US" sz="3200" b="1" dirty="0" err="1">
                <a:latin typeface="Arial" panose="020B0604020202020204" pitchFamily="34" charset="0"/>
                <a:cs typeface="Arial" panose="020B0604020202020204" pitchFamily="34" charset="0"/>
              </a:rPr>
              <a:t>Dạng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uống</a:t>
            </a:r>
            <a:endParaRPr lang="en-US" sz="32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3500A70-8373-559B-B0A2-E4966DAE1646}"/>
              </a:ext>
            </a:extLst>
          </p:cNvPr>
          <p:cNvSpPr txBox="1"/>
          <p:nvPr/>
        </p:nvSpPr>
        <p:spPr>
          <a:xfrm>
            <a:off x="1177335" y="2980957"/>
            <a:ext cx="1936749" cy="584775"/>
          </a:xfrm>
          <a:prstGeom prst="rect">
            <a:avLst/>
          </a:prstGeom>
          <a:noFill/>
        </p:spPr>
        <p:txBody>
          <a:bodyPr wrap="none" rtlCol="0">
            <a:spAutoFit/>
          </a:bodyPr>
          <a:lstStyle/>
          <a:p>
            <a:r>
              <a:rPr lang="en-US" sz="3200" b="1" dirty="0" err="1">
                <a:latin typeface="Arial" panose="020B0604020202020204" pitchFamily="34" charset="0"/>
                <a:cs typeface="Arial" panose="020B0604020202020204" pitchFamily="34" charset="0"/>
              </a:rPr>
              <a:t>Dạng</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bôi</a:t>
            </a:r>
            <a:endParaRPr lang="en-US" sz="3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B5C79C7-95F9-2334-F54B-FD04DACB05B3}"/>
              </a:ext>
            </a:extLst>
          </p:cNvPr>
          <p:cNvSpPr txBox="1"/>
          <p:nvPr/>
        </p:nvSpPr>
        <p:spPr>
          <a:xfrm>
            <a:off x="1177335" y="3679029"/>
            <a:ext cx="4095993" cy="769441"/>
          </a:xfrm>
          <a:prstGeom prst="rect">
            <a:avLst/>
          </a:prstGeom>
          <a:noFill/>
        </p:spPr>
        <p:txBody>
          <a:bodyPr wrap="none" rtlCol="0">
            <a:spAutoFit/>
          </a:bodyPr>
          <a:lstStyle/>
          <a:p>
            <a:pPr marL="457200" indent="-457200">
              <a:buFont typeface="Wingdings" panose="05000000000000000000" pitchFamily="2" charset="2"/>
              <a:buChar char="Ø"/>
            </a:pP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Dạng</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truyền</a:t>
            </a:r>
            <a:endParaRPr lang="en-US" sz="4400" b="1" dirty="0">
              <a:latin typeface="Arial" panose="020B0604020202020204" pitchFamily="34" charset="0"/>
              <a:cs typeface="Arial" panose="020B0604020202020204" pitchFamily="34" charset="0"/>
            </a:endParaRPr>
          </a:p>
        </p:txBody>
      </p:sp>
      <p:pic>
        <p:nvPicPr>
          <p:cNvPr id="5" name="Picture 14" descr="Hình ảnh Ghim câu chuyện">
            <a:extLst>
              <a:ext uri="{FF2B5EF4-FFF2-40B4-BE49-F238E27FC236}">
                <a16:creationId xmlns:a16="http://schemas.microsoft.com/office/drawing/2014/main" id="{596BD7BD-1B88-34E5-B0E5-FBE62DD3E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0"/>
            <a:ext cx="5486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een and black logo&#10;&#10;AI-generated content may be incorrect.">
            <a:extLst>
              <a:ext uri="{FF2B5EF4-FFF2-40B4-BE49-F238E27FC236}">
                <a16:creationId xmlns:a16="http://schemas.microsoft.com/office/drawing/2014/main" id="{4E0EA59B-1C3F-108A-EBB6-236D8DA84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2953743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13DC-35E3-03DB-6D1A-90D1BCC234F6}"/>
            </a:ext>
          </a:extLst>
        </p:cNvPr>
        <p:cNvGrpSpPr/>
        <p:nvPr/>
      </p:nvGrpSpPr>
      <p:grpSpPr>
        <a:xfrm>
          <a:off x="0" y="0"/>
          <a:ext cx="0" cy="0"/>
          <a:chOff x="0" y="0"/>
          <a:chExt cx="0" cy="0"/>
        </a:xfrm>
      </p:grpSpPr>
      <p:pic>
        <p:nvPicPr>
          <p:cNvPr id="4100" name="Picture 4" descr="What is Infusion Therapy? - Infectious Disease Association">
            <a:extLst>
              <a:ext uri="{FF2B5EF4-FFF2-40B4-BE49-F238E27FC236}">
                <a16:creationId xmlns:a16="http://schemas.microsoft.com/office/drawing/2014/main" id="{68CC2683-8193-48EE-9BCB-A7748F175D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033" r="23543"/>
          <a:stretch/>
        </p:blipFill>
        <p:spPr bwMode="auto">
          <a:xfrm>
            <a:off x="0" y="0"/>
            <a:ext cx="6095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D7D8904-8E0B-4DD4-AFDB-D329F778AE22}"/>
              </a:ext>
            </a:extLst>
          </p:cNvPr>
          <p:cNvSpPr txBox="1">
            <a:spLocks/>
          </p:cNvSpPr>
          <p:nvPr/>
        </p:nvSpPr>
        <p:spPr>
          <a:xfrm>
            <a:off x="6474372" y="365125"/>
            <a:ext cx="5213134" cy="1095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dirty="0" err="1">
                <a:latin typeface="Arial" panose="020B0604020202020204" pitchFamily="34" charset="0"/>
                <a:cs typeface="Arial" panose="020B0604020202020204" pitchFamily="34" charset="0"/>
              </a:rPr>
              <a:t>Tính</a:t>
            </a:r>
            <a:r>
              <a:rPr lang="en-US" sz="3500" b="1" dirty="0">
                <a:latin typeface="Arial" panose="020B0604020202020204" pitchFamily="34" charset="0"/>
                <a:cs typeface="Arial" panose="020B0604020202020204" pitchFamily="34" charset="0"/>
              </a:rPr>
              <a:t> an </a:t>
            </a:r>
            <a:r>
              <a:rPr lang="en-US" sz="3500" b="1" dirty="0" err="1">
                <a:latin typeface="Arial" panose="020B0604020202020204" pitchFamily="34" charset="0"/>
                <a:cs typeface="Arial" panose="020B0604020202020204" pitchFamily="34" charset="0"/>
              </a:rPr>
              <a:t>toàn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của</a:t>
            </a:r>
            <a:r>
              <a:rPr lang="en-US" sz="3500" b="1" dirty="0">
                <a:latin typeface="Arial" panose="020B0604020202020204" pitchFamily="34" charset="0"/>
                <a:cs typeface="Arial" panose="020B0604020202020204" pitchFamily="34" charset="0"/>
              </a:rPr>
              <a:t> NMN </a:t>
            </a:r>
            <a:r>
              <a:rPr lang="en-US" sz="3500" b="1" dirty="0" err="1">
                <a:latin typeface="Arial" panose="020B0604020202020204" pitchFamily="34" charset="0"/>
                <a:cs typeface="Arial" panose="020B0604020202020204" pitchFamily="34" charset="0"/>
              </a:rPr>
              <a:t>truyền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tĩnh</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mạch</a:t>
            </a:r>
            <a:endParaRPr lang="en-US" sz="3500" b="1"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8C4F03B2-2355-4C77-B11E-F23182C9AD01}"/>
              </a:ext>
            </a:extLst>
          </p:cNvPr>
          <p:cNvSpPr txBox="1">
            <a:spLocks/>
          </p:cNvSpPr>
          <p:nvPr/>
        </p:nvSpPr>
        <p:spPr>
          <a:xfrm>
            <a:off x="6474372" y="1638778"/>
            <a:ext cx="5213132" cy="40217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vi-VN" sz="1600" dirty="0">
                <a:latin typeface="Arial" panose="020B0604020202020204" pitchFamily="34" charset="0"/>
                <a:cs typeface="Arial" panose="020B0604020202020204" pitchFamily="34" charset="0"/>
              </a:rPr>
              <a:t>Các nhà nghiên cứu từ Đại học Y tế Hyogo và StateArt Incorporated đã tiến hành một thử nghiệm lâm sàng trên người (PMC9534732)</a:t>
            </a:r>
            <a:r>
              <a:rPr lang="en-US" sz="1600" dirty="0">
                <a:latin typeface="Arial" panose="020B0604020202020204" pitchFamily="34" charset="0"/>
                <a:cs typeface="Arial" panose="020B0604020202020204" pitchFamily="34" charset="0"/>
              </a:rPr>
              <a:t>:</a:t>
            </a:r>
          </a:p>
          <a:p>
            <a:pPr marL="0" indent="0">
              <a:lnSpc>
                <a:spcPct val="100000"/>
              </a:lnSpc>
              <a:buNone/>
            </a:pPr>
            <a:endParaRPr lang="en-US" sz="1600" dirty="0">
              <a:latin typeface="Arial" panose="020B0604020202020204" pitchFamily="34" charset="0"/>
              <a:cs typeface="Arial" panose="020B0604020202020204" pitchFamily="34" charset="0"/>
            </a:endParaRPr>
          </a:p>
          <a:p>
            <a:pPr marL="0" indent="0">
              <a:lnSpc>
                <a:spcPct val="100000"/>
              </a:lnSpc>
              <a:buNone/>
            </a:pPr>
            <a:r>
              <a:rPr lang="vi-VN" sz="1600" dirty="0">
                <a:latin typeface="Arial" panose="020B0604020202020204" pitchFamily="34" charset="0"/>
                <a:cs typeface="Arial" panose="020B0604020202020204" pitchFamily="34" charset="0"/>
              </a:rPr>
              <a:t>Người ta </a:t>
            </a:r>
            <a:r>
              <a:rPr lang="en-US" sz="1600" dirty="0" err="1">
                <a:latin typeface="Arial" panose="020B0604020202020204" pitchFamily="34" charset="0"/>
                <a:cs typeface="Arial" panose="020B0604020202020204" pitchFamily="34" charset="0"/>
              </a:rPr>
              <a:t>nhận</a:t>
            </a:r>
            <a:r>
              <a:rPr lang="en-US" sz="1600"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thấy</a:t>
            </a:r>
            <a:r>
              <a:rPr lang="en-US" sz="1600"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sau khi thêm </a:t>
            </a:r>
            <a:r>
              <a:rPr lang="vi-VN" sz="1600" b="1" dirty="0">
                <a:latin typeface="Arial" panose="020B0604020202020204" pitchFamily="34" charset="0"/>
                <a:cs typeface="Arial" panose="020B0604020202020204" pitchFamily="34" charset="0"/>
              </a:rPr>
              <a:t>300mg NMN </a:t>
            </a:r>
            <a:r>
              <a:rPr lang="vi-VN" sz="1600" dirty="0">
                <a:latin typeface="Arial" panose="020B0604020202020204" pitchFamily="34" charset="0"/>
                <a:cs typeface="Arial" panose="020B0604020202020204" pitchFamily="34" charset="0"/>
              </a:rPr>
              <a:t>vào </a:t>
            </a:r>
            <a:r>
              <a:rPr lang="vi-VN" sz="1600" b="1" dirty="0">
                <a:latin typeface="Arial" panose="020B0604020202020204" pitchFamily="34" charset="0"/>
                <a:cs typeface="Arial" panose="020B0604020202020204" pitchFamily="34" charset="0"/>
              </a:rPr>
              <a:t>100ml nước muối sinh lý </a:t>
            </a:r>
            <a:r>
              <a:rPr lang="vi-VN" sz="1600" dirty="0">
                <a:latin typeface="Arial" panose="020B0604020202020204" pitchFamily="34" charset="0"/>
                <a:cs typeface="Arial" panose="020B0604020202020204" pitchFamily="34" charset="0"/>
              </a:rPr>
              <a:t>để truyền tĩnh mạch, nồng độ NAD+ trong máu của các đối tượng </a:t>
            </a:r>
            <a:r>
              <a:rPr lang="vi-VN" sz="1600" b="1" dirty="0">
                <a:latin typeface="Arial" panose="020B0604020202020204" pitchFamily="34" charset="0"/>
                <a:cs typeface="Arial" panose="020B0604020202020204" pitchFamily="34" charset="0"/>
              </a:rPr>
              <a:t>tăng đáng kể 20%</a:t>
            </a:r>
            <a:r>
              <a:rPr lang="vi-VN" sz="1600" dirty="0">
                <a:latin typeface="Arial" panose="020B0604020202020204" pitchFamily="34" charset="0"/>
                <a:cs typeface="Arial" panose="020B0604020202020204" pitchFamily="34" charset="0"/>
              </a:rPr>
              <a:t>,</a:t>
            </a:r>
            <a:r>
              <a:rPr lang="vi-VN" sz="1600" b="1" dirty="0">
                <a:latin typeface="Arial" panose="020B0604020202020204" pitchFamily="34" charset="0"/>
                <a:cs typeface="Arial" panose="020B0604020202020204" pitchFamily="34" charset="0"/>
              </a:rPr>
              <a:t> </a:t>
            </a:r>
            <a:r>
              <a:rPr lang="vi-VN" sz="1600" dirty="0">
                <a:latin typeface="Arial" panose="020B0604020202020204" pitchFamily="34" charset="0"/>
                <a:cs typeface="Arial" panose="020B0604020202020204" pitchFamily="34" charset="0"/>
              </a:rPr>
              <a:t>các chỉ số xét nghiệm máu và mức độ trao đổi chất của các cơ quan quan trọng đều nằm trong phạm vi bình thường và không có phản ứng phụ nào xảy ra. Đồng thời bổ sung NMN giúp giảm đáng kể nồng độ triglycerid trong má</a:t>
            </a:r>
            <a:r>
              <a:rPr lang="en-US" sz="1600" dirty="0">
                <a:latin typeface="Arial" panose="020B0604020202020204" pitchFamily="34" charset="0"/>
                <a:cs typeface="Arial" panose="020B0604020202020204" pitchFamily="34" charset="0"/>
              </a:rPr>
              <a:t>u</a:t>
            </a:r>
            <a:r>
              <a:rPr lang="vi-VN"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t>
            </a:r>
            <a:r>
              <a:rPr lang="en-US" sz="1600" dirty="0" err="1">
                <a:latin typeface="Arial" panose="020B0604020202020204" pitchFamily="34" charset="0"/>
                <a:cs typeface="Arial" panose="020B0604020202020204" pitchFamily="34" charset="0"/>
              </a:rPr>
              <a:t>theo</a:t>
            </a:r>
            <a:r>
              <a:rPr lang="en-US" sz="1600" dirty="0">
                <a:latin typeface="Arial" panose="020B0604020202020204" pitchFamily="34" charset="0"/>
                <a:cs typeface="Arial" panose="020B0604020202020204" pitchFamily="34" charset="0"/>
              </a:rPr>
              <a:t> n</a:t>
            </a:r>
            <a:r>
              <a:rPr lang="vi-VN" sz="1600" dirty="0">
                <a:latin typeface="Arial" panose="020B0604020202020204" pitchFamily="34" charset="0"/>
                <a:cs typeface="Arial" panose="020B0604020202020204" pitchFamily="34" charset="0"/>
              </a:rPr>
              <a:t>ghiên cứu được công bố trên tạp chí Cureus</a:t>
            </a:r>
            <a:r>
              <a:rPr lang="en-US" sz="1600" dirty="0">
                <a:latin typeface="Arial" panose="020B0604020202020204" pitchFamily="34" charset="0"/>
                <a:cs typeface="Arial" panose="020B0604020202020204" pitchFamily="34" charset="0"/>
              </a:rPr>
              <a:t>)</a:t>
            </a:r>
            <a:r>
              <a:rPr lang="vi-VN" sz="1600" dirty="0">
                <a:latin typeface="Arial" panose="020B0604020202020204" pitchFamily="34" charset="0"/>
                <a:cs typeface="Arial" panose="020B0604020202020204" pitchFamily="34" charset="0"/>
              </a:rPr>
              <a:t>. </a:t>
            </a:r>
          </a:p>
        </p:txBody>
      </p:sp>
      <p:pic>
        <p:nvPicPr>
          <p:cNvPr id="4098" name="Picture 2" descr="グラフィカル ユーザー インターフェイス, テキスト&#10;&#10;自動的に生成された説明">
            <a:extLst>
              <a:ext uri="{FF2B5EF4-FFF2-40B4-BE49-F238E27FC236}">
                <a16:creationId xmlns:a16="http://schemas.microsoft.com/office/drawing/2014/main" id="{575EC528-A468-4CDC-9748-4505A95B3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552" y="5131862"/>
            <a:ext cx="3005956" cy="17261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64A0730-AB8C-455F-9E2C-EAECE776B804}"/>
              </a:ext>
            </a:extLst>
          </p:cNvPr>
          <p:cNvSpPr txBox="1"/>
          <p:nvPr/>
        </p:nvSpPr>
        <p:spPr>
          <a:xfrm>
            <a:off x="8153400" y="6492875"/>
            <a:ext cx="4038600" cy="276999"/>
          </a:xfrm>
          <a:prstGeom prst="rect">
            <a:avLst/>
          </a:prstGeom>
          <a:noFill/>
        </p:spPr>
        <p:txBody>
          <a:bodyPr wrap="square">
            <a:spAutoFit/>
          </a:bodyPr>
          <a:lstStyle/>
          <a:p>
            <a:pPr algn="r" rtl="0">
              <a:spcBef>
                <a:spcPts val="0"/>
              </a:spcBef>
              <a:spcAft>
                <a:spcPts val="0"/>
              </a:spcAft>
            </a:pPr>
            <a:r>
              <a:rPr lang="vi-VN" sz="1200" b="0" i="1" u="none" strike="noStrike" dirty="0">
                <a:solidFill>
                  <a:srgbClr val="000000"/>
                </a:solidFill>
                <a:effectLst/>
                <a:latin typeface="Arial" panose="020B0604020202020204" pitchFamily="34" charset="0"/>
                <a:cs typeface="Arial" panose="020B0604020202020204" pitchFamily="34" charset="0"/>
              </a:rPr>
              <a:t>Nguồn</a:t>
            </a:r>
            <a:r>
              <a:rPr lang="en-US" sz="1200" b="0" i="1" u="none" strike="noStrike" dirty="0">
                <a:solidFill>
                  <a:srgbClr val="000000"/>
                </a:solidFill>
                <a:effectLst/>
                <a:latin typeface="Arial" panose="020B0604020202020204" pitchFamily="34" charset="0"/>
                <a:cs typeface="Arial" panose="020B0604020202020204" pitchFamily="34" charset="0"/>
              </a:rPr>
              <a:t>:</a:t>
            </a:r>
            <a:r>
              <a:rPr lang="vi-VN" sz="1200" b="0" i="1" u="none" strike="noStrike" dirty="0">
                <a:solidFill>
                  <a:srgbClr val="000000"/>
                </a:solidFill>
                <a:effectLst/>
                <a:latin typeface="Arial" panose="020B0604020202020204" pitchFamily="34" charset="0"/>
                <a:cs typeface="Arial" panose="020B0604020202020204" pitchFamily="34" charset="0"/>
              </a:rPr>
              <a:t> nmn.com dựa trên các báo cáo khoa học</a:t>
            </a:r>
            <a:endParaRPr lang="en-US" sz="1200" i="1" dirty="0">
              <a:latin typeface="Arial" panose="020B0604020202020204" pitchFamily="34" charset="0"/>
              <a:cs typeface="Arial" panose="020B0604020202020204" pitchFamily="34" charset="0"/>
            </a:endParaRPr>
          </a:p>
        </p:txBody>
      </p:sp>
      <p:pic>
        <p:nvPicPr>
          <p:cNvPr id="2" name="Picture 1" descr="A green and black logo&#10;&#10;AI-generated content may be incorrect.">
            <a:extLst>
              <a:ext uri="{FF2B5EF4-FFF2-40B4-BE49-F238E27FC236}">
                <a16:creationId xmlns:a16="http://schemas.microsoft.com/office/drawing/2014/main" id="{32983D27-B1C9-9697-FFBF-BA3F76929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3765083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F4DDCCD-76A4-418E-9126-43729C9A17AD}"/>
              </a:ext>
            </a:extLst>
          </p:cNvPr>
          <p:cNvSpPr>
            <a:spLocks noGrp="1"/>
          </p:cNvSpPr>
          <p:nvPr>
            <p:ph type="title"/>
          </p:nvPr>
        </p:nvSpPr>
        <p:spPr>
          <a:xfrm>
            <a:off x="838200" y="365125"/>
            <a:ext cx="10515598" cy="640555"/>
          </a:xfrm>
        </p:spPr>
        <p:txBody>
          <a:bodyPr>
            <a:normAutofit/>
          </a:bodyPr>
          <a:lstStyle/>
          <a:p>
            <a:pPr algn="ctr"/>
            <a:r>
              <a:rPr lang="en-US" sz="3500" b="1" dirty="0">
                <a:latin typeface="Arial" panose="020B0604020202020204" pitchFamily="34" charset="0"/>
                <a:cs typeface="Arial" panose="020B0604020202020204" pitchFamily="34" charset="0"/>
              </a:rPr>
              <a:t>2 </a:t>
            </a:r>
            <a:r>
              <a:rPr lang="en-US" sz="3500" b="1" dirty="0" err="1">
                <a:latin typeface="Arial" panose="020B0604020202020204" pitchFamily="34" charset="0"/>
                <a:cs typeface="Arial" panose="020B0604020202020204" pitchFamily="34" charset="0"/>
              </a:rPr>
              <a:t>loại</a:t>
            </a:r>
            <a:r>
              <a:rPr lang="en-US" sz="3500" b="1" dirty="0">
                <a:latin typeface="Arial" panose="020B0604020202020204" pitchFamily="34" charset="0"/>
                <a:cs typeface="Arial" panose="020B0604020202020204" pitchFamily="34" charset="0"/>
              </a:rPr>
              <a:t> NMN </a:t>
            </a:r>
            <a:r>
              <a:rPr lang="en-US" sz="3500" b="1" dirty="0" err="1">
                <a:latin typeface="Arial" panose="020B0604020202020204" pitchFamily="34" charset="0"/>
                <a:cs typeface="Arial" panose="020B0604020202020204" pitchFamily="34" charset="0"/>
              </a:rPr>
              <a:t>truyền</a:t>
            </a:r>
            <a:endParaRPr lang="en-US" sz="3500" b="1" dirty="0">
              <a:latin typeface="Arial" panose="020B0604020202020204" pitchFamily="34" charset="0"/>
              <a:cs typeface="Arial" panose="020B0604020202020204" pitchFamily="34" charset="0"/>
            </a:endParaRPr>
          </a:p>
        </p:txBody>
      </p:sp>
      <p:pic>
        <p:nvPicPr>
          <p:cNvPr id="6" name="図 3">
            <a:extLst>
              <a:ext uri="{FF2B5EF4-FFF2-40B4-BE49-F238E27FC236}">
                <a16:creationId xmlns:a16="http://schemas.microsoft.com/office/drawing/2014/main" id="{64F48FC1-B575-468C-8FFB-71F09775D3CC}"/>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
                    </a14:imgEffect>
                    <a14:imgEffect>
                      <a14:brightnessContrast bright="3000" contrast="3000"/>
                    </a14:imgEffect>
                  </a14:imgLayer>
                </a14:imgProps>
              </a:ext>
            </a:extLst>
          </a:blip>
          <a:srcRect l="6984" t="3449"/>
          <a:stretch/>
        </p:blipFill>
        <p:spPr>
          <a:xfrm>
            <a:off x="7349260" y="1675405"/>
            <a:ext cx="2250178" cy="3500144"/>
          </a:xfrm>
          <a:prstGeom prst="rect">
            <a:avLst/>
          </a:prstGeom>
        </p:spPr>
      </p:pic>
      <p:pic>
        <p:nvPicPr>
          <p:cNvPr id="8" name="Picture 7">
            <a:extLst>
              <a:ext uri="{FF2B5EF4-FFF2-40B4-BE49-F238E27FC236}">
                <a16:creationId xmlns:a16="http://schemas.microsoft.com/office/drawing/2014/main" id="{1FA96CAA-8D33-4D0C-B514-316F346F24EF}"/>
              </a:ext>
            </a:extLst>
          </p:cNvPr>
          <p:cNvPicPr>
            <a:picLocks noChangeAspect="1"/>
          </p:cNvPicPr>
          <p:nvPr/>
        </p:nvPicPr>
        <p:blipFill rotWithShape="1">
          <a:blip r:embed="rId4">
            <a:extLst>
              <a:ext uri="{28A0092B-C50C-407E-A947-70E740481C1C}">
                <a14:useLocalDpi xmlns:a14="http://schemas.microsoft.com/office/drawing/2010/main" val="0"/>
              </a:ext>
            </a:extLst>
          </a:blip>
          <a:srcRect l="20137" t="4554" r="21951" b="5363"/>
          <a:stretch/>
        </p:blipFill>
        <p:spPr>
          <a:xfrm>
            <a:off x="2592562" y="1675405"/>
            <a:ext cx="2250176" cy="3500144"/>
          </a:xfrm>
          <a:prstGeom prst="rect">
            <a:avLst/>
          </a:prstGeom>
        </p:spPr>
      </p:pic>
      <p:sp>
        <p:nvSpPr>
          <p:cNvPr id="9" name="TextBox 8">
            <a:extLst>
              <a:ext uri="{FF2B5EF4-FFF2-40B4-BE49-F238E27FC236}">
                <a16:creationId xmlns:a16="http://schemas.microsoft.com/office/drawing/2014/main" id="{323944F1-64FA-40FE-AE0D-84405A9B0BAA}"/>
              </a:ext>
            </a:extLst>
          </p:cNvPr>
          <p:cNvSpPr txBox="1"/>
          <p:nvPr/>
        </p:nvSpPr>
        <p:spPr>
          <a:xfrm>
            <a:off x="3332766" y="5277362"/>
            <a:ext cx="769762" cy="400110"/>
          </a:xfrm>
          <a:prstGeom prst="rect">
            <a:avLst/>
          </a:prstGeom>
          <a:noFill/>
        </p:spPr>
        <p:txBody>
          <a:bodyPr wrap="none" rtlCol="0">
            <a:spAutoFit/>
          </a:bodyPr>
          <a:lstStyle/>
          <a:p>
            <a:pPr algn="ctr"/>
            <a:r>
              <a:rPr lang="en-US" sz="2000" b="1" dirty="0">
                <a:latin typeface="Arial" panose="020B0604020202020204" pitchFamily="34" charset="0"/>
                <a:cs typeface="Arial" panose="020B0604020202020204" pitchFamily="34" charset="0"/>
              </a:rPr>
              <a:t>NMN</a:t>
            </a:r>
          </a:p>
        </p:txBody>
      </p:sp>
      <p:sp>
        <p:nvSpPr>
          <p:cNvPr id="10" name="TextBox 9">
            <a:extLst>
              <a:ext uri="{FF2B5EF4-FFF2-40B4-BE49-F238E27FC236}">
                <a16:creationId xmlns:a16="http://schemas.microsoft.com/office/drawing/2014/main" id="{9EC80C4C-74EF-40E8-9E98-B67DBBAE21AC}"/>
              </a:ext>
            </a:extLst>
          </p:cNvPr>
          <p:cNvSpPr txBox="1"/>
          <p:nvPr/>
        </p:nvSpPr>
        <p:spPr>
          <a:xfrm>
            <a:off x="7219839" y="5277362"/>
            <a:ext cx="2356735"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NMN + EXOSOME</a:t>
            </a:r>
          </a:p>
        </p:txBody>
      </p:sp>
      <p:pic>
        <p:nvPicPr>
          <p:cNvPr id="2" name="Picture 1" descr="A green and black logo&#10;&#10;AI-generated content may be incorrect.">
            <a:extLst>
              <a:ext uri="{FF2B5EF4-FFF2-40B4-BE49-F238E27FC236}">
                <a16:creationId xmlns:a16="http://schemas.microsoft.com/office/drawing/2014/main" id="{55D97CA2-8507-44A6-2534-FF13C7BB28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1667334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913DC-35E3-03DB-6D1A-90D1BCC23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8CB13-531A-15CE-FB46-5B4CDF448DC2}"/>
              </a:ext>
            </a:extLst>
          </p:cNvPr>
          <p:cNvSpPr>
            <a:spLocks noGrp="1"/>
          </p:cNvSpPr>
          <p:nvPr>
            <p:ph type="title"/>
          </p:nvPr>
        </p:nvSpPr>
        <p:spPr>
          <a:xfrm>
            <a:off x="838200" y="365125"/>
            <a:ext cx="10515598" cy="640555"/>
          </a:xfrm>
        </p:spPr>
        <p:txBody>
          <a:bodyPr>
            <a:normAutofit/>
          </a:bodyPr>
          <a:lstStyle/>
          <a:p>
            <a:r>
              <a:rPr lang="en-US" sz="3500" b="1" dirty="0" err="1">
                <a:latin typeface="Arial" panose="020B0604020202020204" pitchFamily="34" charset="0"/>
                <a:cs typeface="Arial" panose="020B0604020202020204" pitchFamily="34" charset="0"/>
              </a:rPr>
              <a:t>Chứng</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nhận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nhà</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máy</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sản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xuất</a:t>
            </a:r>
            <a:endParaRPr lang="en-US" sz="3500" b="1" dirty="0">
              <a:latin typeface="Arial" panose="020B0604020202020204" pitchFamily="34" charset="0"/>
              <a:cs typeface="Arial" panose="020B0604020202020204" pitchFamily="34" charset="0"/>
            </a:endParaRPr>
          </a:p>
        </p:txBody>
      </p:sp>
      <p:pic>
        <p:nvPicPr>
          <p:cNvPr id="6146" name="Picture 2" descr="テキスト, 手紙&#10;&#10;自動的に生成された説明">
            <a:extLst>
              <a:ext uri="{FF2B5EF4-FFF2-40B4-BE49-F238E27FC236}">
                <a16:creationId xmlns:a16="http://schemas.microsoft.com/office/drawing/2014/main" id="{214A6E02-A888-4ABC-AF3C-9EAB2D5697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813" y="1313790"/>
            <a:ext cx="2986111" cy="4226733"/>
          </a:xfrm>
          <a:prstGeom prst="rect">
            <a:avLst/>
          </a:prstGeom>
          <a:noFill/>
          <a:ln>
            <a:solidFill>
              <a:srgbClr val="239572"/>
            </a:solidFill>
          </a:ln>
          <a:extLst>
            <a:ext uri="{909E8E84-426E-40DD-AFC4-6F175D3DCCD1}">
              <a14:hiddenFill xmlns:a14="http://schemas.microsoft.com/office/drawing/2010/main">
                <a:solidFill>
                  <a:srgbClr val="FFFFFF"/>
                </a:solidFill>
              </a14:hiddenFill>
            </a:ext>
          </a:extLst>
        </p:spPr>
      </p:pic>
      <p:pic>
        <p:nvPicPr>
          <p:cNvPr id="6148" name="Picture 4" descr="テキスト, ホワイトボード&#10;&#10;自動的に生成された説明">
            <a:extLst>
              <a:ext uri="{FF2B5EF4-FFF2-40B4-BE49-F238E27FC236}">
                <a16:creationId xmlns:a16="http://schemas.microsoft.com/office/drawing/2014/main" id="{BE994DE9-77A2-4570-97E3-8D824EA59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944" y="1313788"/>
            <a:ext cx="2986109" cy="4226733"/>
          </a:xfrm>
          <a:prstGeom prst="rect">
            <a:avLst/>
          </a:prstGeom>
          <a:noFill/>
          <a:ln>
            <a:solidFill>
              <a:srgbClr val="239572"/>
            </a:solidFill>
          </a:ln>
          <a:extLst>
            <a:ext uri="{909E8E84-426E-40DD-AFC4-6F175D3DCCD1}">
              <a14:hiddenFill xmlns:a14="http://schemas.microsoft.com/office/drawing/2010/main">
                <a:solidFill>
                  <a:srgbClr val="FFFFFF"/>
                </a:solidFill>
              </a14:hiddenFill>
            </a:ext>
          </a:extLst>
        </p:spPr>
      </p:pic>
      <p:pic>
        <p:nvPicPr>
          <p:cNvPr id="6150" name="Picture 6" descr="テキスト&#10;&#10;自動的に生成された説明">
            <a:extLst>
              <a:ext uri="{FF2B5EF4-FFF2-40B4-BE49-F238E27FC236}">
                <a16:creationId xmlns:a16="http://schemas.microsoft.com/office/drawing/2014/main" id="{30CE4B7C-9C93-45A5-B350-55113DF69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2078" y="1313788"/>
            <a:ext cx="2986109" cy="4226733"/>
          </a:xfrm>
          <a:prstGeom prst="rect">
            <a:avLst/>
          </a:prstGeom>
          <a:noFill/>
          <a:ln>
            <a:solidFill>
              <a:srgbClr val="239572"/>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BA3C639-58AC-4232-A83F-7D398BEDDE83}"/>
              </a:ext>
            </a:extLst>
          </p:cNvPr>
          <p:cNvSpPr txBox="1"/>
          <p:nvPr/>
        </p:nvSpPr>
        <p:spPr>
          <a:xfrm>
            <a:off x="853771" y="5710133"/>
            <a:ext cx="3186193" cy="276999"/>
          </a:xfrm>
          <a:prstGeom prst="rect">
            <a:avLst/>
          </a:prstGeom>
          <a:noFill/>
        </p:spPr>
        <p:txBody>
          <a:bodyPr wrap="none" rtlCol="0">
            <a:spAutoFit/>
          </a:bodyPr>
          <a:lstStyle/>
          <a:p>
            <a:pPr algn="ctr"/>
            <a:r>
              <a:rPr lang="en-US" sz="1200" b="1" dirty="0" err="1">
                <a:latin typeface="Arial" panose="020B0604020202020204" pitchFamily="34" charset="0"/>
                <a:cs typeface="Arial" panose="020B0604020202020204" pitchFamily="34" charset="0"/>
              </a:rPr>
              <a:t>Chứng</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nhận</a:t>
            </a:r>
            <a:r>
              <a:rPr lang="en-US" sz="1200" b="1" dirty="0">
                <a:latin typeface="Arial" panose="020B0604020202020204" pitchFamily="34" charset="0"/>
                <a:cs typeface="Arial" panose="020B0604020202020204" pitchFamily="34" charset="0"/>
              </a:rPr>
              <a:t> An </a:t>
            </a:r>
            <a:r>
              <a:rPr lang="en-US" sz="1200" b="1" dirty="0" err="1">
                <a:latin typeface="Arial" panose="020B0604020202020204" pitchFamily="34" charset="0"/>
                <a:cs typeface="Arial" panose="020B0604020202020204" pitchFamily="34" charset="0"/>
              </a:rPr>
              <a:t>toàn</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Thực</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phẩm</a:t>
            </a:r>
            <a:r>
              <a:rPr lang="en-US" sz="1200" b="1" dirty="0">
                <a:latin typeface="Arial" panose="020B0604020202020204" pitchFamily="34" charset="0"/>
                <a:cs typeface="Arial" panose="020B0604020202020204" pitchFamily="34" charset="0"/>
              </a:rPr>
              <a:t> HACCP</a:t>
            </a:r>
          </a:p>
        </p:txBody>
      </p:sp>
      <p:sp>
        <p:nvSpPr>
          <p:cNvPr id="14" name="TextBox 13">
            <a:extLst>
              <a:ext uri="{FF2B5EF4-FFF2-40B4-BE49-F238E27FC236}">
                <a16:creationId xmlns:a16="http://schemas.microsoft.com/office/drawing/2014/main" id="{F9D6AD05-0BB8-4082-9B46-FD1366EAFBF1}"/>
              </a:ext>
            </a:extLst>
          </p:cNvPr>
          <p:cNvSpPr txBox="1"/>
          <p:nvPr/>
        </p:nvSpPr>
        <p:spPr>
          <a:xfrm>
            <a:off x="4442340" y="5710133"/>
            <a:ext cx="3307316" cy="276999"/>
          </a:xfrm>
          <a:prstGeom prst="rect">
            <a:avLst/>
          </a:prstGeom>
          <a:noFill/>
        </p:spPr>
        <p:txBody>
          <a:bodyPr wrap="none" rtlCol="0">
            <a:spAutoFit/>
          </a:bodyPr>
          <a:lstStyle/>
          <a:p>
            <a:pPr algn="ctr"/>
            <a:r>
              <a:rPr lang="en-US" sz="1200" b="1" dirty="0" err="1">
                <a:latin typeface="Arial" panose="020B0604020202020204" pitchFamily="34" charset="0"/>
                <a:cs typeface="Arial" panose="020B0604020202020204" pitchFamily="34" charset="0"/>
              </a:rPr>
              <a:t>Chứng</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nhận</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Thực</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hành</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Sản</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xuất</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Tốt</a:t>
            </a:r>
            <a:r>
              <a:rPr lang="en-US" sz="1200" b="1" dirty="0">
                <a:latin typeface="Arial" panose="020B0604020202020204" pitchFamily="34" charset="0"/>
                <a:cs typeface="Arial" panose="020B0604020202020204" pitchFamily="34" charset="0"/>
              </a:rPr>
              <a:t> GMP</a:t>
            </a:r>
          </a:p>
        </p:txBody>
      </p:sp>
      <p:sp>
        <p:nvSpPr>
          <p:cNvPr id="15" name="TextBox 14">
            <a:extLst>
              <a:ext uri="{FF2B5EF4-FFF2-40B4-BE49-F238E27FC236}">
                <a16:creationId xmlns:a16="http://schemas.microsoft.com/office/drawing/2014/main" id="{5AD9B519-8468-4441-93C6-566A80D5B307}"/>
              </a:ext>
            </a:extLst>
          </p:cNvPr>
          <p:cNvSpPr txBox="1"/>
          <p:nvPr/>
        </p:nvSpPr>
        <p:spPr>
          <a:xfrm>
            <a:off x="8334335" y="5710133"/>
            <a:ext cx="2821606" cy="276999"/>
          </a:xfrm>
          <a:prstGeom prst="rect">
            <a:avLst/>
          </a:prstGeom>
          <a:noFill/>
        </p:spPr>
        <p:txBody>
          <a:bodyPr wrap="none" rtlCol="0">
            <a:spAutoFit/>
          </a:bodyPr>
          <a:lstStyle/>
          <a:p>
            <a:pPr algn="ctr"/>
            <a:r>
              <a:rPr lang="en-US" sz="1200" b="1" dirty="0" err="1">
                <a:latin typeface="Arial" panose="020B0604020202020204" pitchFamily="34" charset="0"/>
                <a:cs typeface="Arial" panose="020B0604020202020204" pitchFamily="34" charset="0"/>
              </a:rPr>
              <a:t>Chứng</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nhận</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Sản</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phẩm</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Hữu</a:t>
            </a:r>
            <a:r>
              <a:rPr lang="en-US" sz="1200" b="1" dirty="0">
                <a:latin typeface="Arial" panose="020B0604020202020204" pitchFamily="34" charset="0"/>
                <a:cs typeface="Arial" panose="020B0604020202020204" pitchFamily="34" charset="0"/>
              </a:rPr>
              <a:t> </a:t>
            </a:r>
            <a:r>
              <a:rPr lang="en-US" sz="1200" b="1" dirty="0" err="1">
                <a:latin typeface="Arial" panose="020B0604020202020204" pitchFamily="34" charset="0"/>
                <a:cs typeface="Arial" panose="020B0604020202020204" pitchFamily="34" charset="0"/>
              </a:rPr>
              <a:t>cơ</a:t>
            </a:r>
            <a:r>
              <a:rPr lang="en-US" sz="1200" b="1" dirty="0">
                <a:latin typeface="Arial" panose="020B0604020202020204" pitchFamily="34" charset="0"/>
                <a:cs typeface="Arial" panose="020B0604020202020204" pitchFamily="34" charset="0"/>
              </a:rPr>
              <a:t> JAS</a:t>
            </a:r>
          </a:p>
        </p:txBody>
      </p:sp>
      <p:pic>
        <p:nvPicPr>
          <p:cNvPr id="4" name="Picture 3" descr="A green and black logo&#10;&#10;AI-generated content may be incorrect.">
            <a:extLst>
              <a:ext uri="{FF2B5EF4-FFF2-40B4-BE49-F238E27FC236}">
                <a16:creationId xmlns:a16="http://schemas.microsoft.com/office/drawing/2014/main" id="{E02F0237-C245-20EB-961B-D1FCA53A9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347449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B15C2-485E-89FB-735F-E9D6B903D6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659A57-490C-F0BF-8012-7D2FD7A0976D}"/>
              </a:ext>
            </a:extLst>
          </p:cNvPr>
          <p:cNvSpPr txBox="1"/>
          <p:nvPr/>
        </p:nvSpPr>
        <p:spPr>
          <a:xfrm>
            <a:off x="1263759" y="5760208"/>
            <a:ext cx="2553904" cy="646331"/>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Da </a:t>
            </a:r>
            <a:r>
              <a:rPr lang="en-US" dirty="0" err="1">
                <a:latin typeface="Arial" panose="020B0604020202020204" pitchFamily="34" charset="0"/>
                <a:cs typeface="Arial" panose="020B0604020202020204" pitchFamily="34" charset="0"/>
              </a:rPr>
              <a:t>trắng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trở</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thành</a:t>
            </a:r>
            <a:endParaRPr lang="en-US" dirty="0">
              <a:latin typeface="Arial" panose="020B0604020202020204" pitchFamily="34" charset="0"/>
              <a:cs typeface="Arial" panose="020B0604020202020204" pitchFamily="34" charset="0"/>
            </a:endParaRPr>
          </a:p>
          <a:p>
            <a:pPr algn="ctr"/>
            <a:r>
              <a:rPr lang="en-US" dirty="0" err="1">
                <a:latin typeface="Arial" panose="020B0604020202020204" pitchFamily="34" charset="0"/>
                <a:cs typeface="Arial" panose="020B0604020202020204" pitchFamily="34" charset="0"/>
              </a:rPr>
              <a:t>biểu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tượng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đẹp</a:t>
            </a:r>
            <a:endParaRPr lang="en-US"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AA51D71-BFC7-EE53-67B7-12817A3C0772}"/>
              </a:ext>
            </a:extLst>
          </p:cNvPr>
          <p:cNvSpPr txBox="1"/>
          <p:nvPr/>
        </p:nvSpPr>
        <p:spPr>
          <a:xfrm>
            <a:off x="4939273" y="5760208"/>
            <a:ext cx="2313454" cy="369332"/>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Làn</a:t>
            </a:r>
            <a:r>
              <a:rPr lang="en-US" dirty="0">
                <a:latin typeface="Arial" panose="020B0604020202020204" pitchFamily="34" charset="0"/>
                <a:cs typeface="Arial" panose="020B0604020202020204" pitchFamily="34" charset="0"/>
              </a:rPr>
              <a:t> da </a:t>
            </a:r>
            <a:r>
              <a:rPr lang="en-US" dirty="0" err="1">
                <a:latin typeface="Arial" panose="020B0604020202020204" pitchFamily="34" charset="0"/>
                <a:cs typeface="Arial" panose="020B0604020202020204" pitchFamily="34" charset="0"/>
              </a:rPr>
              <a:t>trắng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sứ</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lạnh</a:t>
            </a: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9C4CA37-91E1-36F9-A1E9-C3ECF546A629}"/>
              </a:ext>
            </a:extLst>
          </p:cNvPr>
          <p:cNvSpPr txBox="1"/>
          <p:nvPr/>
        </p:nvSpPr>
        <p:spPr>
          <a:xfrm>
            <a:off x="8391969" y="5760208"/>
            <a:ext cx="2518638"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Da </a:t>
            </a:r>
            <a:r>
              <a:rPr lang="en-US" dirty="0" err="1">
                <a:latin typeface="Arial" panose="020B0604020202020204" pitchFamily="34" charset="0"/>
                <a:cs typeface="Arial" panose="020B0604020202020204" pitchFamily="34" charset="0"/>
              </a:rPr>
              <a:t>càng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trắng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càng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tốt</a:t>
            </a: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B91BFFD-7358-FB66-3731-A63432CBA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920" y="1406022"/>
            <a:ext cx="2804160" cy="42062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0BA3A157-5972-D82E-4D85-55198C5B97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6" r="4928"/>
          <a:stretch>
            <a:fillRect/>
          </a:stretch>
        </p:blipFill>
        <p:spPr bwMode="auto">
          <a:xfrm>
            <a:off x="8249208" y="1406022"/>
            <a:ext cx="2804160" cy="42062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2F290F3-4F71-49A8-699F-AD9BD93CA6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282"/>
          <a:stretch>
            <a:fillRect/>
          </a:stretch>
        </p:blipFill>
        <p:spPr bwMode="auto">
          <a:xfrm>
            <a:off x="1138631" y="1406022"/>
            <a:ext cx="2804160" cy="42062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945400-A4FD-9051-3B7D-6B99F4B9C603}"/>
              </a:ext>
            </a:extLst>
          </p:cNvPr>
          <p:cNvSpPr txBox="1"/>
          <p:nvPr/>
        </p:nvSpPr>
        <p:spPr>
          <a:xfrm>
            <a:off x="1138631" y="466850"/>
            <a:ext cx="7353295" cy="523220"/>
          </a:xfrm>
          <a:prstGeom prst="rect">
            <a:avLst/>
          </a:prstGeom>
          <a:noFill/>
        </p:spPr>
        <p:txBody>
          <a:bodyPr wrap="none" rtlCol="0">
            <a:spAutoFit/>
          </a:bodyPr>
          <a:lstStyle/>
          <a:p>
            <a:r>
              <a:rPr lang="en-US" sz="2800" b="1" dirty="0" err="1">
                <a:latin typeface="Arial" panose="020B0604020202020204" pitchFamily="34" charset="0"/>
                <a:cs typeface="Arial" panose="020B0604020202020204" pitchFamily="34" charset="0"/>
              </a:rPr>
              <a:t>Sự</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ngôi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phong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tẩy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trắng</a:t>
            </a:r>
            <a:r>
              <a:rPr lang="en-US" sz="2800" b="1" dirty="0">
                <a:latin typeface="Arial" panose="020B0604020202020204" pitchFamily="34" charset="0"/>
                <a:cs typeface="Arial" panose="020B0604020202020204" pitchFamily="34" charset="0"/>
              </a:rPr>
              <a:t>” da</a:t>
            </a:r>
          </a:p>
        </p:txBody>
      </p:sp>
      <p:pic>
        <p:nvPicPr>
          <p:cNvPr id="9" name="Picture 8" descr="A green and black logo&#10;&#10;AI-generated content may be incorrect.">
            <a:extLst>
              <a:ext uri="{FF2B5EF4-FFF2-40B4-BE49-F238E27FC236}">
                <a16:creationId xmlns:a16="http://schemas.microsoft.com/office/drawing/2014/main" id="{56257F7F-883C-7BC3-D560-3CD2AEB8C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2837359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A3F58-547F-318C-1961-06EE88A53B3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AC5A217-B096-D675-16DE-FECB3D1B0C46}"/>
              </a:ext>
            </a:extLst>
          </p:cNvPr>
          <p:cNvSpPr txBox="1"/>
          <p:nvPr/>
        </p:nvSpPr>
        <p:spPr>
          <a:xfrm>
            <a:off x="1138631" y="466850"/>
            <a:ext cx="6316153" cy="523220"/>
          </a:xfrm>
          <a:prstGeom prst="rect">
            <a:avLst/>
          </a:prstGeom>
          <a:noFill/>
        </p:spPr>
        <p:txBody>
          <a:bodyPr wrap="none" rtlCol="0">
            <a:spAutoFit/>
          </a:bodyPr>
          <a:lstStyle/>
          <a:p>
            <a:r>
              <a:rPr lang="en-US" sz="2800" b="1" dirty="0" err="1">
                <a:latin typeface="Arial" panose="020B0604020202020204" pitchFamily="34" charset="0"/>
                <a:cs typeface="Arial" panose="020B0604020202020204" pitchFamily="34" charset="0"/>
              </a:rPr>
              <a:t>Biến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chứng</a:t>
            </a:r>
            <a:r>
              <a:rPr lang="en-US" sz="2800" b="1" dirty="0">
                <a:latin typeface="Arial" panose="020B0604020202020204" pitchFamily="34" charset="0"/>
                <a:cs typeface="Arial" panose="020B0604020202020204" pitchFamily="34" charset="0"/>
              </a:rPr>
              <a:t> do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trắng</a:t>
            </a:r>
            <a:r>
              <a:rPr lang="en-US" sz="2800" b="1" dirty="0">
                <a:latin typeface="Arial" panose="020B0604020202020204" pitchFamily="34" charset="0"/>
                <a:cs typeface="Arial" panose="020B0604020202020204" pitchFamily="34" charset="0"/>
              </a:rPr>
              <a:t> da </a:t>
            </a:r>
            <a:r>
              <a:rPr lang="en-US" sz="2800" b="1" dirty="0" err="1">
                <a:latin typeface="Arial" panose="020B0604020202020204" pitchFamily="34" charset="0"/>
                <a:cs typeface="Arial" panose="020B0604020202020204" pitchFamily="34" charset="0"/>
              </a:rPr>
              <a:t>cấp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tốc</a:t>
            </a:r>
            <a:endParaRPr lang="en-US" sz="2800" b="1" dirty="0">
              <a:latin typeface="Arial" panose="020B0604020202020204" pitchFamily="34" charset="0"/>
              <a:cs typeface="Arial" panose="020B0604020202020204" pitchFamily="34" charset="0"/>
            </a:endParaRPr>
          </a:p>
        </p:txBody>
      </p:sp>
      <p:pic>
        <p:nvPicPr>
          <p:cNvPr id="6" name="Picture 5" descr="A green and black logo&#10;&#10;AI-generated content may be incorrect.">
            <a:extLst>
              <a:ext uri="{FF2B5EF4-FFF2-40B4-BE49-F238E27FC236}">
                <a16:creationId xmlns:a16="http://schemas.microsoft.com/office/drawing/2014/main" id="{9ECDAEA7-F95C-D769-B924-50D07F188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4100" name="Picture 4" descr="Exploring the Skin Barrier: Gaining Insights from Aesthetic and Skinca">
            <a:extLst>
              <a:ext uri="{FF2B5EF4-FFF2-40B4-BE49-F238E27FC236}">
                <a16:creationId xmlns:a16="http://schemas.microsoft.com/office/drawing/2014/main" id="{3E86F6B5-9248-2410-DDE5-3F1083F342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r="48074"/>
          <a:stretch>
            <a:fillRect/>
          </a:stretch>
        </p:blipFill>
        <p:spPr bwMode="auto">
          <a:xfrm>
            <a:off x="8249210" y="1406021"/>
            <a:ext cx="2809215" cy="420624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2BD001-DFDD-64F3-2358-54C156CF1960}"/>
              </a:ext>
            </a:extLst>
          </p:cNvPr>
          <p:cNvSpPr txBox="1"/>
          <p:nvPr/>
        </p:nvSpPr>
        <p:spPr>
          <a:xfrm>
            <a:off x="5354391" y="2601752"/>
            <a:ext cx="1556836" cy="369332"/>
          </a:xfrm>
          <a:prstGeom prst="rect">
            <a:avLst/>
          </a:prstGeom>
          <a:noFill/>
          <a:ln>
            <a:noFill/>
          </a:ln>
        </p:spPr>
        <p:txBody>
          <a:bodyPr wrap="none" rtlCol="0">
            <a:spAutoFit/>
          </a:bodyPr>
          <a:lstStyle/>
          <a:p>
            <a:r>
              <a:rPr lang="en-US" dirty="0">
                <a:latin typeface="Arial" panose="020B0604020202020204" pitchFamily="34" charset="0"/>
                <a:cs typeface="Arial" panose="020B0604020202020204" pitchFamily="34" charset="0"/>
              </a:rPr>
              <a:t>Da </a:t>
            </a:r>
            <a:r>
              <a:rPr lang="en-US" dirty="0" err="1">
                <a:latin typeface="Arial" panose="020B0604020202020204" pitchFamily="34" charset="0"/>
                <a:cs typeface="Arial" panose="020B0604020202020204" pitchFamily="34" charset="0"/>
              </a:rPr>
              <a:t>mỏng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yếu</a:t>
            </a:r>
            <a:endParaRPr lang="en-US" dirty="0">
              <a:latin typeface="Arial" panose="020B0604020202020204" pitchFamily="34" charset="0"/>
              <a:cs typeface="Arial" panose="020B0604020202020204" pitchFamily="34" charset="0"/>
            </a:endParaRPr>
          </a:p>
        </p:txBody>
      </p:sp>
      <p:pic>
        <p:nvPicPr>
          <p:cNvPr id="4102" name="Picture 6">
            <a:extLst>
              <a:ext uri="{FF2B5EF4-FFF2-40B4-BE49-F238E27FC236}">
                <a16:creationId xmlns:a16="http://schemas.microsoft.com/office/drawing/2014/main" id="{3B60B63E-4B98-4CF8-9EA6-6B58765578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224" t="-342" r="21989" b="342"/>
          <a:stretch>
            <a:fillRect/>
          </a:stretch>
        </p:blipFill>
        <p:spPr bwMode="auto">
          <a:xfrm>
            <a:off x="1133575" y="1406020"/>
            <a:ext cx="2809215" cy="420624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or: Elbow 15">
            <a:extLst>
              <a:ext uri="{FF2B5EF4-FFF2-40B4-BE49-F238E27FC236}">
                <a16:creationId xmlns:a16="http://schemas.microsoft.com/office/drawing/2014/main" id="{6A01D9DB-710B-42F6-2DB1-3D735649DC0D}"/>
              </a:ext>
            </a:extLst>
          </p:cNvPr>
          <p:cNvCxnSpPr>
            <a:cxnSpLocks/>
            <a:endCxn id="18" idx="1"/>
          </p:cNvCxnSpPr>
          <p:nvPr/>
        </p:nvCxnSpPr>
        <p:spPr>
          <a:xfrm>
            <a:off x="3331029" y="3132452"/>
            <a:ext cx="1936800" cy="233435"/>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51F592F-BB21-395E-2AE1-2495A60E1435}"/>
              </a:ext>
            </a:extLst>
          </p:cNvPr>
          <p:cNvSpPr txBox="1"/>
          <p:nvPr/>
        </p:nvSpPr>
        <p:spPr>
          <a:xfrm>
            <a:off x="5267829" y="3181221"/>
            <a:ext cx="1762021" cy="369332"/>
          </a:xfrm>
          <a:prstGeom prst="rect">
            <a:avLst/>
          </a:prstGeom>
          <a:noFill/>
          <a:ln>
            <a:noFill/>
          </a:ln>
        </p:spPr>
        <p:txBody>
          <a:bodyPr wrap="none" rtlCol="0">
            <a:spAutoFit/>
          </a:bodyPr>
          <a:lstStyle/>
          <a:p>
            <a:r>
              <a:rPr lang="en-US" dirty="0">
                <a:latin typeface="Arial" panose="020B0604020202020204" pitchFamily="34" charset="0"/>
                <a:cs typeface="Arial" panose="020B0604020202020204" pitchFamily="34" charset="0"/>
              </a:rPr>
              <a:t>Da </a:t>
            </a:r>
            <a:r>
              <a:rPr lang="en-US" dirty="0" err="1">
                <a:latin typeface="Arial" panose="020B0604020202020204" pitchFamily="34" charset="0"/>
                <a:cs typeface="Arial" panose="020B0604020202020204" pitchFamily="34" charset="0"/>
              </a:rPr>
              <a:t>dễ</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ứng</a:t>
            </a:r>
            <a:endParaRPr lang="en-US" dirty="0">
              <a:latin typeface="Arial" panose="020B0604020202020204" pitchFamily="34" charset="0"/>
              <a:cs typeface="Arial" panose="020B0604020202020204" pitchFamily="34" charset="0"/>
            </a:endParaRPr>
          </a:p>
        </p:txBody>
      </p:sp>
      <p:cxnSp>
        <p:nvCxnSpPr>
          <p:cNvPr id="26" name="Connector: Elbow 25">
            <a:extLst>
              <a:ext uri="{FF2B5EF4-FFF2-40B4-BE49-F238E27FC236}">
                <a16:creationId xmlns:a16="http://schemas.microsoft.com/office/drawing/2014/main" id="{4D08746A-9C81-8ADE-ABB5-5E543F52BB73}"/>
              </a:ext>
            </a:extLst>
          </p:cNvPr>
          <p:cNvCxnSpPr>
            <a:cxnSpLocks/>
          </p:cNvCxnSpPr>
          <p:nvPr/>
        </p:nvCxnSpPr>
        <p:spPr>
          <a:xfrm rot="10800000" flipV="1">
            <a:off x="6917384" y="3132452"/>
            <a:ext cx="1883717" cy="230026"/>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72F266B6-FDFE-C4BA-4489-3FD6888BF71C}"/>
              </a:ext>
            </a:extLst>
          </p:cNvPr>
          <p:cNvSpPr txBox="1"/>
          <p:nvPr/>
        </p:nvSpPr>
        <p:spPr>
          <a:xfrm>
            <a:off x="4990114" y="3760690"/>
            <a:ext cx="2207656" cy="646331"/>
          </a:xfrm>
          <a:prstGeom prst="rect">
            <a:avLst/>
          </a:prstGeom>
          <a:noFill/>
          <a:ln>
            <a:noFill/>
          </a:ln>
        </p:spPr>
        <p:txBody>
          <a:bodyPr wrap="none" rtlCol="0">
            <a:spAutoFit/>
          </a:bodyPr>
          <a:lstStyle/>
          <a:p>
            <a:pPr algn="ctr"/>
            <a:r>
              <a:rPr lang="en-US" dirty="0">
                <a:latin typeface="Arial" panose="020B0604020202020204" pitchFamily="34" charset="0"/>
                <a:cs typeface="Arial" panose="020B0604020202020204" pitchFamily="34" charset="0"/>
              </a:rPr>
              <a:t>Da </a:t>
            </a:r>
            <a:r>
              <a:rPr lang="en-US" dirty="0" err="1">
                <a:latin typeface="Arial" panose="020B0604020202020204" pitchFamily="34" charset="0"/>
                <a:cs typeface="Arial" panose="020B0604020202020204" pitchFamily="34" charset="0"/>
              </a:rPr>
              <a:t>mất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khả</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năng</a:t>
            </a:r>
            <a:endParaRPr lang="en-US" dirty="0">
              <a:latin typeface="Arial" panose="020B0604020202020204" pitchFamily="34" charset="0"/>
              <a:cs typeface="Arial" panose="020B0604020202020204" pitchFamily="34" charset="0"/>
            </a:endParaRPr>
          </a:p>
          <a:p>
            <a:pPr algn="ctr"/>
            <a:r>
              <a:rPr lang="en-US" dirty="0" err="1">
                <a:latin typeface="Arial" panose="020B0604020202020204" pitchFamily="34" charset="0"/>
                <a:cs typeface="Arial" panose="020B0604020202020204" pitchFamily="34" charset="0"/>
              </a:rPr>
              <a:t>hấp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dưỡng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chất</a:t>
            </a:r>
            <a:endParaRPr lang="en-US" dirty="0">
              <a:latin typeface="Arial" panose="020B0604020202020204" pitchFamily="34" charset="0"/>
              <a:cs typeface="Arial" panose="020B0604020202020204" pitchFamily="34" charset="0"/>
            </a:endParaRPr>
          </a:p>
        </p:txBody>
      </p:sp>
      <p:cxnSp>
        <p:nvCxnSpPr>
          <p:cNvPr id="28" name="Connector: Elbow 27">
            <a:extLst>
              <a:ext uri="{FF2B5EF4-FFF2-40B4-BE49-F238E27FC236}">
                <a16:creationId xmlns:a16="http://schemas.microsoft.com/office/drawing/2014/main" id="{464912F6-F8FF-8043-2475-2E18234DE115}"/>
              </a:ext>
            </a:extLst>
          </p:cNvPr>
          <p:cNvCxnSpPr>
            <a:cxnSpLocks/>
            <a:endCxn id="27" idx="1"/>
          </p:cNvCxnSpPr>
          <p:nvPr/>
        </p:nvCxnSpPr>
        <p:spPr>
          <a:xfrm>
            <a:off x="3102429" y="3636273"/>
            <a:ext cx="1887685" cy="447583"/>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E6F2CF8-0043-EB82-F77C-ED0B24CF74E7}"/>
              </a:ext>
            </a:extLst>
          </p:cNvPr>
          <p:cNvSpPr txBox="1"/>
          <p:nvPr/>
        </p:nvSpPr>
        <p:spPr>
          <a:xfrm>
            <a:off x="5599710" y="4617158"/>
            <a:ext cx="1026884" cy="369332"/>
          </a:xfrm>
          <a:prstGeom prst="rect">
            <a:avLst/>
          </a:prstGeom>
          <a:noFill/>
          <a:ln>
            <a:noFill/>
          </a:ln>
        </p:spPr>
        <p:txBody>
          <a:bodyPr wrap="none" rtlCol="0">
            <a:spAutoFit/>
          </a:bodyPr>
          <a:lstStyle/>
          <a:p>
            <a:r>
              <a:rPr lang="en-US" dirty="0" err="1">
                <a:latin typeface="Arial" panose="020B0604020202020204" pitchFamily="34" charset="0"/>
                <a:cs typeface="Arial" panose="020B0604020202020204" pitchFamily="34" charset="0"/>
              </a:rPr>
              <a:t>Viêm</a:t>
            </a:r>
            <a:r>
              <a:rPr lang="en-US" dirty="0">
                <a:latin typeface="Arial" panose="020B0604020202020204" pitchFamily="34" charset="0"/>
                <a:cs typeface="Arial" panose="020B0604020202020204" pitchFamily="34" charset="0"/>
              </a:rPr>
              <a:t> da</a:t>
            </a:r>
          </a:p>
        </p:txBody>
      </p:sp>
      <p:cxnSp>
        <p:nvCxnSpPr>
          <p:cNvPr id="42" name="Connector: Elbow 41">
            <a:extLst>
              <a:ext uri="{FF2B5EF4-FFF2-40B4-BE49-F238E27FC236}">
                <a16:creationId xmlns:a16="http://schemas.microsoft.com/office/drawing/2014/main" id="{561A33FB-2D85-5D85-890B-DA98B27AF9A9}"/>
              </a:ext>
            </a:extLst>
          </p:cNvPr>
          <p:cNvCxnSpPr>
            <a:cxnSpLocks/>
          </p:cNvCxnSpPr>
          <p:nvPr/>
        </p:nvCxnSpPr>
        <p:spPr>
          <a:xfrm flipH="1">
            <a:off x="7152886" y="3636273"/>
            <a:ext cx="1932569" cy="447583"/>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cxnSp>
        <p:nvCxnSpPr>
          <p:cNvPr id="44" name="Connector: Elbow 43">
            <a:extLst>
              <a:ext uri="{FF2B5EF4-FFF2-40B4-BE49-F238E27FC236}">
                <a16:creationId xmlns:a16="http://schemas.microsoft.com/office/drawing/2014/main" id="{4631785C-0FC6-EEF3-0CCD-31B4E5E93DB7}"/>
              </a:ext>
            </a:extLst>
          </p:cNvPr>
          <p:cNvCxnSpPr>
            <a:cxnSpLocks/>
          </p:cNvCxnSpPr>
          <p:nvPr/>
        </p:nvCxnSpPr>
        <p:spPr>
          <a:xfrm>
            <a:off x="3102429" y="2460650"/>
            <a:ext cx="2251962" cy="311620"/>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cxnSp>
        <p:nvCxnSpPr>
          <p:cNvPr id="46" name="Connector: Elbow 45">
            <a:extLst>
              <a:ext uri="{FF2B5EF4-FFF2-40B4-BE49-F238E27FC236}">
                <a16:creationId xmlns:a16="http://schemas.microsoft.com/office/drawing/2014/main" id="{C0668CA1-C983-7D56-E59D-41EC536D08A2}"/>
              </a:ext>
            </a:extLst>
          </p:cNvPr>
          <p:cNvCxnSpPr>
            <a:cxnSpLocks/>
          </p:cNvCxnSpPr>
          <p:nvPr/>
        </p:nvCxnSpPr>
        <p:spPr>
          <a:xfrm flipH="1">
            <a:off x="6837609" y="2445942"/>
            <a:ext cx="2251962" cy="311620"/>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cxnSp>
        <p:nvCxnSpPr>
          <p:cNvPr id="47" name="Connector: Elbow 46">
            <a:extLst>
              <a:ext uri="{FF2B5EF4-FFF2-40B4-BE49-F238E27FC236}">
                <a16:creationId xmlns:a16="http://schemas.microsoft.com/office/drawing/2014/main" id="{4FAA375D-D602-B6C7-1215-11AB8AD8B7B2}"/>
              </a:ext>
            </a:extLst>
          </p:cNvPr>
          <p:cNvCxnSpPr>
            <a:cxnSpLocks/>
          </p:cNvCxnSpPr>
          <p:nvPr/>
        </p:nvCxnSpPr>
        <p:spPr>
          <a:xfrm>
            <a:off x="2706624" y="4407021"/>
            <a:ext cx="2893086" cy="394804"/>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cxnSp>
        <p:nvCxnSpPr>
          <p:cNvPr id="49" name="Connector: Elbow 48">
            <a:extLst>
              <a:ext uri="{FF2B5EF4-FFF2-40B4-BE49-F238E27FC236}">
                <a16:creationId xmlns:a16="http://schemas.microsoft.com/office/drawing/2014/main" id="{1CF71EE9-1B5E-8B21-E9A8-F1CA85F231CC}"/>
              </a:ext>
            </a:extLst>
          </p:cNvPr>
          <p:cNvCxnSpPr>
            <a:cxnSpLocks/>
          </p:cNvCxnSpPr>
          <p:nvPr/>
        </p:nvCxnSpPr>
        <p:spPr>
          <a:xfrm flipH="1">
            <a:off x="6592289" y="4407021"/>
            <a:ext cx="2893086" cy="394804"/>
          </a:xfrm>
          <a:prstGeom prst="bentConnector3">
            <a:avLst/>
          </a:prstGeom>
          <a:ln>
            <a:solidFill>
              <a:srgbClr val="1C785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7869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80CD5-F795-6623-DECF-A86BAB1E33E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B210CE4-DAB6-9CA5-E4D6-9D3694BC58C3}"/>
              </a:ext>
            </a:extLst>
          </p:cNvPr>
          <p:cNvSpPr txBox="1"/>
          <p:nvPr/>
        </p:nvSpPr>
        <p:spPr>
          <a:xfrm>
            <a:off x="1138630" y="457706"/>
            <a:ext cx="6176569" cy="861774"/>
          </a:xfrm>
          <a:prstGeom prst="rect">
            <a:avLst/>
          </a:prstGeom>
          <a:noFill/>
        </p:spPr>
        <p:txBody>
          <a:bodyPr wrap="square" rtlCol="0">
            <a:spAutoFit/>
          </a:bodyPr>
          <a:lstStyle/>
          <a:p>
            <a:pPr algn="just"/>
            <a:r>
              <a:rPr lang="en-US" sz="2500" b="1" dirty="0">
                <a:latin typeface="Arial" panose="020B0604020202020204" pitchFamily="34" charset="0"/>
                <a:cs typeface="Arial" panose="020B0604020202020204" pitchFamily="34" charset="0"/>
              </a:rPr>
              <a:t>2017 – 2018: S</a:t>
            </a:r>
            <a:r>
              <a:rPr lang="vi-VN" sz="2500" b="1" dirty="0">
                <a:latin typeface="Arial" panose="020B0604020202020204" pitchFamily="34" charset="0"/>
                <a:cs typeface="Arial" panose="020B0604020202020204" pitchFamily="34" charset="0"/>
              </a:rPr>
              <a:t>ự dịch chuyển xu hướng làm đẹp</a:t>
            </a:r>
            <a:endParaRPr lang="en-US" sz="2500" b="1" dirty="0">
              <a:latin typeface="Arial" panose="020B0604020202020204" pitchFamily="34" charset="0"/>
              <a:cs typeface="Arial" panose="020B0604020202020204" pitchFamily="34" charset="0"/>
            </a:endParaRPr>
          </a:p>
        </p:txBody>
      </p:sp>
      <p:pic>
        <p:nvPicPr>
          <p:cNvPr id="6" name="Picture 5" descr="A green and black logo&#10;&#10;AI-generated content may be incorrect.">
            <a:extLst>
              <a:ext uri="{FF2B5EF4-FFF2-40B4-BE49-F238E27FC236}">
                <a16:creationId xmlns:a16="http://schemas.microsoft.com/office/drawing/2014/main" id="{5A5473D6-8D6B-8714-847F-910A6CC24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2" name="TextBox 1">
            <a:extLst>
              <a:ext uri="{FF2B5EF4-FFF2-40B4-BE49-F238E27FC236}">
                <a16:creationId xmlns:a16="http://schemas.microsoft.com/office/drawing/2014/main" id="{1C02759C-D3AD-AEC2-315D-68763D3ED426}"/>
              </a:ext>
            </a:extLst>
          </p:cNvPr>
          <p:cNvSpPr txBox="1"/>
          <p:nvPr/>
        </p:nvSpPr>
        <p:spPr>
          <a:xfrm>
            <a:off x="1138630" y="1558117"/>
            <a:ext cx="6176567" cy="369332"/>
          </a:xfrm>
          <a:prstGeom prst="rect">
            <a:avLst/>
          </a:prstGeom>
          <a:noFill/>
        </p:spPr>
        <p:txBody>
          <a:bodyPr wrap="square" rtlCol="0">
            <a:spAutoFit/>
          </a:bodyPr>
          <a:lstStyle/>
          <a:p>
            <a:r>
              <a:rPr lang="en-US" b="1" dirty="0">
                <a:solidFill>
                  <a:srgbClr val="1C785B"/>
                </a:solidFill>
                <a:latin typeface="Arial" panose="020B0604020202020204" pitchFamily="34" charset="0"/>
                <a:cs typeface="Arial" panose="020B0604020202020204" pitchFamily="34" charset="0"/>
              </a:rPr>
              <a:t>X</a:t>
            </a:r>
            <a:r>
              <a:rPr lang="vi-VN" b="1" dirty="0">
                <a:solidFill>
                  <a:srgbClr val="1C785B"/>
                </a:solidFill>
                <a:latin typeface="Arial" panose="020B0604020202020204" pitchFamily="34" charset="0"/>
                <a:cs typeface="Arial" panose="020B0604020202020204" pitchFamily="34" charset="0"/>
              </a:rPr>
              <a:t>u hướng </a:t>
            </a:r>
            <a:r>
              <a:rPr lang="en-US" b="1" dirty="0" err="1">
                <a:solidFill>
                  <a:srgbClr val="1C785B"/>
                </a:solidFill>
                <a:latin typeface="Arial" panose="020B0604020202020204" pitchFamily="34" charset="0"/>
                <a:cs typeface="Arial" panose="020B0604020202020204" pitchFamily="34" charset="0"/>
              </a:rPr>
              <a:t>thẩm</a:t>
            </a:r>
            <a:r>
              <a:rPr lang="en-US" b="1" dirty="0">
                <a:solidFill>
                  <a:srgbClr val="1C785B"/>
                </a:solidFill>
                <a:latin typeface="Arial" panose="020B0604020202020204" pitchFamily="34" charset="0"/>
                <a:cs typeface="Arial" panose="020B0604020202020204" pitchFamily="34" charset="0"/>
              </a:rPr>
              <a:t> </a:t>
            </a:r>
            <a:r>
              <a:rPr lang="en-US" b="1" dirty="0" err="1">
                <a:solidFill>
                  <a:srgbClr val="1C785B"/>
                </a:solidFill>
                <a:latin typeface="Arial" panose="020B0604020202020204" pitchFamily="34" charset="0"/>
                <a:cs typeface="Arial" panose="020B0604020202020204" pitchFamily="34" charset="0"/>
              </a:rPr>
              <a:t>mỹ</a:t>
            </a:r>
            <a:r>
              <a:rPr lang="en-US" b="1" dirty="0">
                <a:solidFill>
                  <a:srgbClr val="1C785B"/>
                </a:solidFill>
                <a:latin typeface="Arial" panose="020B0604020202020204" pitchFamily="34" charset="0"/>
                <a:cs typeface="Arial" panose="020B0604020202020204" pitchFamily="34" charset="0"/>
              </a:rPr>
              <a:t> </a:t>
            </a:r>
            <a:r>
              <a:rPr lang="vi-VN" b="1" dirty="0">
                <a:solidFill>
                  <a:srgbClr val="1C785B"/>
                </a:solidFill>
                <a:latin typeface="Arial" panose="020B0604020202020204" pitchFamily="34" charset="0"/>
                <a:cs typeface="Arial" panose="020B0604020202020204" pitchFamily="34" charset="0"/>
              </a:rPr>
              <a:t>không dao kéo, không xâm lấm</a:t>
            </a:r>
            <a:endParaRPr lang="en-US" b="1" dirty="0">
              <a:solidFill>
                <a:srgbClr val="1C785B"/>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B30A5F6-083F-C25F-BB48-D528E450D1F0}"/>
              </a:ext>
            </a:extLst>
          </p:cNvPr>
          <p:cNvSpPr txBox="1"/>
          <p:nvPr/>
        </p:nvSpPr>
        <p:spPr>
          <a:xfrm>
            <a:off x="1138631" y="2064609"/>
            <a:ext cx="6176568" cy="923330"/>
          </a:xfrm>
          <a:prstGeom prst="rect">
            <a:avLst/>
          </a:prstGeom>
          <a:noFill/>
        </p:spPr>
        <p:txBody>
          <a:bodyPr wrap="square">
            <a:spAutoFit/>
          </a:bodyPr>
          <a:lstStyle/>
          <a:p>
            <a:pPr algn="just"/>
            <a:r>
              <a:rPr lang="en-US" sz="1800" kern="100" dirty="0">
                <a:effectLst/>
                <a:latin typeface="Arial" panose="020B0604020202020204" pitchFamily="34" charset="0"/>
                <a:ea typeface="Yu Gothic" panose="020B0400000000000000" pitchFamily="34" charset="-128"/>
                <a:cs typeface="Arial" panose="020B0604020202020204" pitchFamily="34" charset="0"/>
              </a:rPr>
              <a:t>S</a:t>
            </a:r>
            <a:r>
              <a:rPr lang="vi-VN" sz="1800" kern="100" dirty="0">
                <a:effectLst/>
                <a:latin typeface="Arial" panose="020B0604020202020204" pitchFamily="34" charset="0"/>
                <a:ea typeface="Yu Gothic" panose="020B0400000000000000" pitchFamily="34" charset="-128"/>
                <a:cs typeface="Arial" panose="020B0604020202020204" pitchFamily="34" charset="0"/>
              </a:rPr>
              <a:t>ự ra đời của các công nghệ như</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b="1" kern="100" dirty="0">
                <a:effectLst/>
                <a:latin typeface="Arial" panose="020B0604020202020204" pitchFamily="34" charset="0"/>
                <a:ea typeface="Yu Gothic" panose="020B0400000000000000" pitchFamily="34" charset="-128"/>
                <a:cs typeface="Arial" panose="020B0604020202020204" pitchFamily="34" charset="0"/>
              </a:rPr>
              <a:t>T</a:t>
            </a:r>
            <a:r>
              <a:rPr lang="vi-VN" sz="1800" b="1" kern="100" dirty="0">
                <a:effectLst/>
                <a:latin typeface="Arial" panose="020B0604020202020204" pitchFamily="34" charset="0"/>
                <a:ea typeface="Yu Gothic" panose="020B0400000000000000" pitchFamily="34" charset="-128"/>
                <a:cs typeface="Arial" panose="020B0604020202020204" pitchFamily="34" charset="0"/>
              </a:rPr>
              <a:t>hermage </a:t>
            </a:r>
            <a:r>
              <a:rPr lang="en-US" sz="1800" b="1" kern="100" dirty="0">
                <a:effectLst/>
                <a:latin typeface="Arial" panose="020B0604020202020204" pitchFamily="34" charset="0"/>
                <a:ea typeface="Yu Gothic" panose="020B0400000000000000" pitchFamily="34" charset="-128"/>
                <a:cs typeface="Arial" panose="020B0604020202020204" pitchFamily="34" charset="0"/>
              </a:rPr>
              <a:t>F</a:t>
            </a:r>
            <a:r>
              <a:rPr lang="vi-VN" sz="1800" b="1" kern="100" dirty="0">
                <a:effectLst/>
                <a:latin typeface="Arial" panose="020B0604020202020204" pitchFamily="34" charset="0"/>
                <a:ea typeface="Yu Gothic" panose="020B0400000000000000" pitchFamily="34" charset="-128"/>
                <a:cs typeface="Arial" panose="020B0604020202020204" pitchFamily="34" charset="0"/>
              </a:rPr>
              <a:t>LX</a:t>
            </a:r>
            <a:r>
              <a:rPr lang="vi-VN" sz="1800" kern="100" dirty="0">
                <a:effectLst/>
                <a:latin typeface="Arial" panose="020B0604020202020204" pitchFamily="34" charset="0"/>
                <a:ea typeface="Yu Gothic" panose="020B0400000000000000" pitchFamily="34" charset="-128"/>
                <a:cs typeface="Arial" panose="020B0604020202020204" pitchFamily="34" charset="0"/>
              </a:rPr>
              <a:t>,</a:t>
            </a:r>
            <a:r>
              <a:rPr lang="vi-VN" sz="1800" b="1" kern="100" dirty="0">
                <a:effectLst/>
                <a:latin typeface="Arial" panose="020B0604020202020204" pitchFamily="34" charset="0"/>
                <a:ea typeface="Yu Gothic" panose="020B0400000000000000" pitchFamily="34" charset="-128"/>
                <a:cs typeface="Arial" panose="020B0604020202020204" pitchFamily="34" charset="0"/>
              </a:rPr>
              <a:t> U</a:t>
            </a:r>
            <a:r>
              <a:rPr lang="en-US" sz="1800" b="1" kern="100" dirty="0">
                <a:effectLst/>
                <a:latin typeface="Arial" panose="020B0604020202020204" pitchFamily="34" charset="0"/>
                <a:ea typeface="Yu Gothic" panose="020B0400000000000000" pitchFamily="34" charset="-128"/>
                <a:cs typeface="Arial" panose="020B0604020202020204" pitchFamily="34" charset="0"/>
              </a:rPr>
              <a:t>l</a:t>
            </a:r>
            <a:r>
              <a:rPr lang="vi-VN" sz="1800" b="1" kern="100" dirty="0">
                <a:effectLst/>
                <a:latin typeface="Arial" panose="020B0604020202020204" pitchFamily="34" charset="0"/>
                <a:ea typeface="Yu Gothic" panose="020B0400000000000000" pitchFamily="34" charset="-128"/>
                <a:cs typeface="Arial" panose="020B0604020202020204" pitchFamily="34" charset="0"/>
              </a:rPr>
              <a:t>therapy</a:t>
            </a:r>
            <a:r>
              <a:rPr lang="vi-VN" sz="1800" kern="100" dirty="0">
                <a:effectLst/>
                <a:latin typeface="Arial" panose="020B0604020202020204" pitchFamily="34" charset="0"/>
                <a:ea typeface="Yu Gothic" panose="020B0400000000000000" pitchFamily="34" charset="-128"/>
                <a:cs typeface="Arial" panose="020B0604020202020204" pitchFamily="34" charset="0"/>
              </a:rPr>
              <a:t> thay</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thế</a:t>
            </a:r>
            <a:r>
              <a:rPr lang="vi-VN" sz="1800" kern="100" dirty="0">
                <a:effectLst/>
                <a:latin typeface="Arial" panose="020B0604020202020204" pitchFamily="34" charset="0"/>
                <a:ea typeface="Yu Gothic" panose="020B0400000000000000" pitchFamily="34" charset="-128"/>
                <a:cs typeface="Arial" panose="020B0604020202020204" pitchFamily="34" charset="0"/>
              </a:rPr>
              <a:t> các liệu pháp dễ gây biến dạng như tiêm botox</a:t>
            </a:r>
            <a:r>
              <a:rPr lang="en-US" kern="100" dirty="0">
                <a:latin typeface="Arial" panose="020B0604020202020204" pitchFamily="34" charset="0"/>
                <a:ea typeface="Yu Gothic" panose="020B0400000000000000" pitchFamily="34" charset="-128"/>
                <a:cs typeface="Arial" panose="020B0604020202020204" pitchFamily="34" charset="0"/>
              </a:rPr>
              <a:t>.</a:t>
            </a:r>
            <a:endParaRPr lang="en-US" sz="1400" kern="100" dirty="0">
              <a:effectLst/>
              <a:latin typeface="Arial" panose="020B0604020202020204" pitchFamily="34" charset="0"/>
              <a:ea typeface="Yu Gothic" panose="020B0400000000000000" pitchFamily="34" charset="-128"/>
              <a:cs typeface="Arial" panose="020B0604020202020204" pitchFamily="34" charset="0"/>
            </a:endParaRPr>
          </a:p>
        </p:txBody>
      </p:sp>
      <p:pic>
        <p:nvPicPr>
          <p:cNvPr id="5126" name="Picture 6">
            <a:extLst>
              <a:ext uri="{FF2B5EF4-FFF2-40B4-BE49-F238E27FC236}">
                <a16:creationId xmlns:a16="http://schemas.microsoft.com/office/drawing/2014/main" id="{0D3FD215-ABB3-4BF0-F348-9CA9F7162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613" y="0"/>
            <a:ext cx="41163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hần này chứa: how much does ultherapy machine cost">
            <a:extLst>
              <a:ext uri="{FF2B5EF4-FFF2-40B4-BE49-F238E27FC236}">
                <a16:creationId xmlns:a16="http://schemas.microsoft.com/office/drawing/2014/main" id="{8910F8A1-166E-82C6-02F5-4A31F0D6B6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84" t="16550" r="17487" b="14048"/>
          <a:stretch>
            <a:fillRect/>
          </a:stretch>
        </p:blipFill>
        <p:spPr bwMode="auto">
          <a:xfrm>
            <a:off x="0" y="3850153"/>
            <a:ext cx="4116387" cy="300784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An Introduction to Celluma LED Light Therapy: How It Works and Its Benefits">
            <a:extLst>
              <a:ext uri="{FF2B5EF4-FFF2-40B4-BE49-F238E27FC236}">
                <a16:creationId xmlns:a16="http://schemas.microsoft.com/office/drawing/2014/main" id="{B7254341-5916-D393-C1AC-B4AEFE3BD1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95" r="5508"/>
          <a:stretch>
            <a:fillRect/>
          </a:stretch>
        </p:blipFill>
        <p:spPr bwMode="auto">
          <a:xfrm>
            <a:off x="4116388" y="3850152"/>
            <a:ext cx="3959226" cy="30078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C1DFF0F-B1AA-6E8D-41AA-48D9126588D1}"/>
              </a:ext>
            </a:extLst>
          </p:cNvPr>
          <p:cNvSpPr txBox="1"/>
          <p:nvPr/>
        </p:nvSpPr>
        <p:spPr>
          <a:xfrm>
            <a:off x="0" y="6550221"/>
            <a:ext cx="950901" cy="307777"/>
          </a:xfrm>
          <a:prstGeom prst="rect">
            <a:avLst/>
          </a:prstGeom>
          <a:solidFill>
            <a:schemeClr val="bg1"/>
          </a:solidFill>
        </p:spPr>
        <p:txBody>
          <a:bodyPr wrap="none" rtlCol="0">
            <a:spAutoFit/>
          </a:bodyPr>
          <a:lstStyle/>
          <a:p>
            <a:r>
              <a:rPr lang="en-US" sz="1400" dirty="0" err="1">
                <a:latin typeface="Arial" panose="020B0604020202020204" pitchFamily="34" charset="0"/>
                <a:cs typeface="Arial" panose="020B0604020202020204" pitchFamily="34" charset="0"/>
              </a:rPr>
              <a:t>Ultherapy</a:t>
            </a:r>
            <a:endParaRPr lang="en-US"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0D26995-F479-2654-2910-63C976DCB91F}"/>
              </a:ext>
            </a:extLst>
          </p:cNvPr>
          <p:cNvSpPr txBox="1"/>
          <p:nvPr/>
        </p:nvSpPr>
        <p:spPr>
          <a:xfrm>
            <a:off x="4116387" y="6553340"/>
            <a:ext cx="1236172" cy="307777"/>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LED Therapy</a:t>
            </a:r>
          </a:p>
        </p:txBody>
      </p:sp>
      <p:sp>
        <p:nvSpPr>
          <p:cNvPr id="13" name="TextBox 12">
            <a:extLst>
              <a:ext uri="{FF2B5EF4-FFF2-40B4-BE49-F238E27FC236}">
                <a16:creationId xmlns:a16="http://schemas.microsoft.com/office/drawing/2014/main" id="{A41C058F-CD13-DE39-D87A-E81A3BAED619}"/>
              </a:ext>
            </a:extLst>
          </p:cNvPr>
          <p:cNvSpPr txBox="1"/>
          <p:nvPr/>
        </p:nvSpPr>
        <p:spPr>
          <a:xfrm>
            <a:off x="8075613" y="6550223"/>
            <a:ext cx="1377300" cy="307777"/>
          </a:xfrm>
          <a:prstGeom prst="rect">
            <a:avLst/>
          </a:prstGeom>
          <a:solidFill>
            <a:schemeClr val="bg1"/>
          </a:solidFill>
        </p:spPr>
        <p:txBody>
          <a:bodyPr wrap="none" rtlCol="0">
            <a:spAutoFit/>
          </a:bodyPr>
          <a:lstStyle/>
          <a:p>
            <a:r>
              <a:rPr lang="en-US" sz="1400" dirty="0" err="1">
                <a:latin typeface="Arial" panose="020B0604020202020204" pitchFamily="34" charset="0"/>
                <a:cs typeface="Arial" panose="020B0604020202020204" pitchFamily="34" charset="0"/>
              </a:rPr>
              <a:t>Thermage</a:t>
            </a:r>
            <a:r>
              <a:rPr lang="en-US" sz="1400" dirty="0">
                <a:latin typeface="Arial" panose="020B0604020202020204" pitchFamily="34" charset="0"/>
                <a:cs typeface="Arial" panose="020B0604020202020204" pitchFamily="34" charset="0"/>
              </a:rPr>
              <a:t> FLX</a:t>
            </a:r>
          </a:p>
        </p:txBody>
      </p:sp>
    </p:spTree>
    <p:extLst>
      <p:ext uri="{BB962C8B-B14F-4D97-AF65-F5344CB8AC3E}">
        <p14:creationId xmlns:p14="http://schemas.microsoft.com/office/powerpoint/2010/main" val="1433935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4177D-2E03-C3BF-C65E-67A81299E30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8F8B0D8-A0DC-CAFC-8F1C-050618F6157C}"/>
              </a:ext>
            </a:extLst>
          </p:cNvPr>
          <p:cNvSpPr txBox="1"/>
          <p:nvPr/>
        </p:nvSpPr>
        <p:spPr>
          <a:xfrm>
            <a:off x="1138632" y="466850"/>
            <a:ext cx="9914738" cy="477054"/>
          </a:xfrm>
          <a:prstGeom prst="rect">
            <a:avLst/>
          </a:prstGeom>
          <a:noFill/>
        </p:spPr>
        <p:txBody>
          <a:bodyPr wrap="square" rtlCol="0">
            <a:spAutoFit/>
          </a:bodyPr>
          <a:lstStyle/>
          <a:p>
            <a:pPr algn="just"/>
            <a:r>
              <a:rPr lang="en-US" sz="2500" b="1" dirty="0">
                <a:latin typeface="Arial" panose="020B0604020202020204" pitchFamily="34" charset="0"/>
                <a:cs typeface="Arial" panose="020B0604020202020204" pitchFamily="34" charset="0"/>
              </a:rPr>
              <a:t>2019 – 2020: </a:t>
            </a:r>
            <a:r>
              <a:rPr lang="en-US" sz="2500" b="1" dirty="0" err="1">
                <a:latin typeface="Arial" panose="020B0604020202020204" pitchFamily="34" charset="0"/>
                <a:cs typeface="Arial" panose="020B0604020202020204" pitchFamily="34" charset="0"/>
              </a:rPr>
              <a:t>Thẩm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mỹ</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không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xâm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lấn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ngày</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càng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chiếm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ưu</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thế</a:t>
            </a:r>
            <a:endParaRPr lang="en-US" sz="2500" b="1" dirty="0">
              <a:latin typeface="Arial" panose="020B0604020202020204" pitchFamily="34" charset="0"/>
              <a:cs typeface="Arial" panose="020B0604020202020204" pitchFamily="34" charset="0"/>
            </a:endParaRPr>
          </a:p>
        </p:txBody>
      </p:sp>
      <p:pic>
        <p:nvPicPr>
          <p:cNvPr id="6" name="Picture 5" descr="A green and black logo&#10;&#10;AI-generated content may be incorrect.">
            <a:extLst>
              <a:ext uri="{FF2B5EF4-FFF2-40B4-BE49-F238E27FC236}">
                <a16:creationId xmlns:a16="http://schemas.microsoft.com/office/drawing/2014/main" id="{4591C645-528B-2EAB-1F36-87D349507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
        <p:nvSpPr>
          <p:cNvPr id="4" name="TextBox 3">
            <a:extLst>
              <a:ext uri="{FF2B5EF4-FFF2-40B4-BE49-F238E27FC236}">
                <a16:creationId xmlns:a16="http://schemas.microsoft.com/office/drawing/2014/main" id="{A473B4A9-F77A-F0EC-0CD3-65B6A7106463}"/>
              </a:ext>
            </a:extLst>
          </p:cNvPr>
          <p:cNvSpPr txBox="1"/>
          <p:nvPr/>
        </p:nvSpPr>
        <p:spPr>
          <a:xfrm>
            <a:off x="1138632" y="1140906"/>
            <a:ext cx="9914737" cy="646331"/>
          </a:xfrm>
          <a:prstGeom prst="rect">
            <a:avLst/>
          </a:prstGeom>
          <a:noFill/>
        </p:spPr>
        <p:txBody>
          <a:bodyPr wrap="square">
            <a:spAutoFit/>
          </a:bodyPr>
          <a:lstStyle/>
          <a:p>
            <a:pPr algn="just"/>
            <a:r>
              <a:rPr lang="en-US" kern="100" dirty="0" err="1">
                <a:latin typeface="Arial" panose="020B0604020202020204" pitchFamily="34" charset="0"/>
                <a:ea typeface="Yu Gothic" panose="020B0400000000000000" pitchFamily="34" charset="-128"/>
                <a:cs typeface="Arial" panose="020B0604020202020204" pitchFamily="34" charset="0"/>
              </a:rPr>
              <a:t>Thẩm</a:t>
            </a:r>
            <a:r>
              <a:rPr lang="en-US" kern="100" dirty="0">
                <a:latin typeface="Arial" panose="020B0604020202020204" pitchFamily="34" charset="0"/>
                <a:ea typeface="Yu Gothic" panose="020B0400000000000000" pitchFamily="34" charset="-128"/>
                <a:cs typeface="Arial" panose="020B0604020202020204" pitchFamily="34" charset="0"/>
              </a:rPr>
              <a:t> </a:t>
            </a:r>
            <a:r>
              <a:rPr lang="en-US" kern="100" dirty="0" err="1">
                <a:latin typeface="Arial" panose="020B0604020202020204" pitchFamily="34" charset="0"/>
                <a:ea typeface="Yu Gothic" panose="020B0400000000000000" pitchFamily="34" charset="-128"/>
                <a:cs typeface="Arial" panose="020B0604020202020204" pitchFamily="34" charset="0"/>
              </a:rPr>
              <a:t>mỹ</a:t>
            </a:r>
            <a:r>
              <a:rPr lang="en-US" kern="100" dirty="0">
                <a:latin typeface="Arial" panose="020B0604020202020204" pitchFamily="34" charset="0"/>
                <a:ea typeface="Yu Gothic" panose="020B0400000000000000" pitchFamily="34" charset="-128"/>
                <a:cs typeface="Arial" panose="020B0604020202020204" pitchFamily="34" charset="0"/>
              </a:rPr>
              <a:t> </a:t>
            </a:r>
            <a:r>
              <a:rPr lang="en-US" kern="100" dirty="0" err="1">
                <a:latin typeface="Arial" panose="020B0604020202020204" pitchFamily="34" charset="0"/>
                <a:ea typeface="Yu Gothic" panose="020B0400000000000000" pitchFamily="34" charset="-128"/>
                <a:cs typeface="Arial" panose="020B0604020202020204" pitchFamily="34" charset="0"/>
              </a:rPr>
              <a:t>không</a:t>
            </a:r>
            <a:r>
              <a:rPr lang="en-US" kern="100" dirty="0">
                <a:latin typeface="Arial" panose="020B0604020202020204" pitchFamily="34" charset="0"/>
                <a:ea typeface="Yu Gothic" panose="020B0400000000000000" pitchFamily="34" charset="-128"/>
                <a:cs typeface="Arial" panose="020B0604020202020204" pitchFamily="34" charset="0"/>
              </a:rPr>
              <a:t> </a:t>
            </a:r>
            <a:r>
              <a:rPr lang="en-US" kern="100" dirty="0" err="1">
                <a:latin typeface="Arial" panose="020B0604020202020204" pitchFamily="34" charset="0"/>
                <a:ea typeface="Yu Gothic" panose="020B0400000000000000" pitchFamily="34" charset="-128"/>
                <a:cs typeface="Arial" panose="020B0604020202020204" pitchFamily="34" charset="0"/>
              </a:rPr>
              <a:t>xấm</a:t>
            </a:r>
            <a:r>
              <a:rPr lang="en-US" kern="100" dirty="0">
                <a:latin typeface="Arial" panose="020B0604020202020204" pitchFamily="34" charset="0"/>
                <a:ea typeface="Yu Gothic" panose="020B0400000000000000" pitchFamily="34" charset="-128"/>
                <a:cs typeface="Arial" panose="020B0604020202020204" pitchFamily="34" charset="0"/>
              </a:rPr>
              <a:t> </a:t>
            </a:r>
            <a:r>
              <a:rPr lang="en-US" kern="100" dirty="0" err="1">
                <a:latin typeface="Arial" panose="020B0604020202020204" pitchFamily="34" charset="0"/>
                <a:ea typeface="Yu Gothic" panose="020B0400000000000000" pitchFamily="34" charset="-128"/>
                <a:cs typeface="Arial" panose="020B0604020202020204" pitchFamily="34" charset="0"/>
              </a:rPr>
              <a:t>lấn</a:t>
            </a:r>
            <a:r>
              <a:rPr lang="en-US" kern="100" dirty="0">
                <a:latin typeface="Arial" panose="020B0604020202020204" pitchFamily="34" charset="0"/>
                <a:ea typeface="Yu Gothic" panose="020B0400000000000000" pitchFamily="34" charset="-128"/>
                <a:cs typeface="Arial" panose="020B0604020202020204" pitchFamily="34" charset="0"/>
              </a:rPr>
              <a:t> </a:t>
            </a:r>
            <a:r>
              <a:rPr lang="en-US" kern="100" dirty="0" err="1">
                <a:latin typeface="Arial" panose="020B0604020202020204" pitchFamily="34" charset="0"/>
                <a:ea typeface="Yu Gothic" panose="020B0400000000000000" pitchFamily="34" charset="-128"/>
                <a:cs typeface="Arial" panose="020B0604020202020204" pitchFamily="34" charset="0"/>
              </a:rPr>
              <a:t>tiếp</a:t>
            </a:r>
            <a:r>
              <a:rPr lang="en-US" kern="100" dirty="0">
                <a:latin typeface="Arial" panose="020B0604020202020204" pitchFamily="34" charset="0"/>
                <a:ea typeface="Yu Gothic" panose="020B0400000000000000" pitchFamily="34" charset="-128"/>
                <a:cs typeface="Arial" panose="020B0604020202020204" pitchFamily="34" charset="0"/>
              </a:rPr>
              <a:t> </a:t>
            </a:r>
            <a:r>
              <a:rPr lang="en-US" kern="100" dirty="0" err="1">
                <a:latin typeface="Arial" panose="020B0604020202020204" pitchFamily="34" charset="0"/>
                <a:ea typeface="Yu Gothic" panose="020B0400000000000000" pitchFamily="34" charset="-128"/>
                <a:cs typeface="Arial" panose="020B0604020202020204" pitchFamily="34" charset="0"/>
              </a:rPr>
              <a:t>tục</a:t>
            </a:r>
            <a:r>
              <a:rPr lang="en-US" kern="100" dirty="0">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duy</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trì</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sức</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hút</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đồn</a:t>
            </a:r>
            <a:r>
              <a:rPr lang="en-US" kern="100" dirty="0" err="1">
                <a:latin typeface="Arial" panose="020B0604020202020204" pitchFamily="34" charset="0"/>
                <a:ea typeface="Yu Gothic" panose="020B0400000000000000" pitchFamily="34" charset="-128"/>
                <a:cs typeface="Arial" panose="020B0604020202020204" pitchFamily="34" charset="0"/>
              </a:rPr>
              <a:t>g</a:t>
            </a:r>
            <a:r>
              <a:rPr lang="en-US" kern="100" dirty="0">
                <a:latin typeface="Arial" panose="020B0604020202020204" pitchFamily="34" charset="0"/>
                <a:ea typeface="Yu Gothic" panose="020B0400000000000000" pitchFamily="34" charset="-128"/>
                <a:cs typeface="Arial" panose="020B0604020202020204" pitchFamily="34" charset="0"/>
              </a:rPr>
              <a:t> </a:t>
            </a:r>
            <a:r>
              <a:rPr lang="en-US" kern="100" dirty="0" err="1">
                <a:latin typeface="Arial" panose="020B0604020202020204" pitchFamily="34" charset="0"/>
                <a:ea typeface="Yu Gothic" panose="020B0400000000000000" pitchFamily="34" charset="-128"/>
                <a:cs typeface="Arial" panose="020B0604020202020204" pitchFamily="34" charset="0"/>
              </a:rPr>
              <a:t>thời</a:t>
            </a:r>
            <a:r>
              <a:rPr lang="en-US" kern="100" dirty="0">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xuất</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hiện</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nhiều</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phương</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pháp</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và</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công</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nghệ</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mới</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đem</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đến</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hiệu</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quả</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và</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trải</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nghiệm</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nâng</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cao</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cho</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người</a:t>
            </a:r>
            <a:r>
              <a:rPr lang="en-US" sz="1800" kern="100" dirty="0">
                <a:effectLst/>
                <a:latin typeface="Arial" panose="020B0604020202020204" pitchFamily="34" charset="0"/>
                <a:ea typeface="Yu Gothic" panose="020B0400000000000000" pitchFamily="34" charset="-128"/>
                <a:cs typeface="Arial" panose="020B0604020202020204" pitchFamily="34" charset="0"/>
              </a:rPr>
              <a:t> </a:t>
            </a:r>
            <a:r>
              <a:rPr lang="en-US" sz="1800" kern="100" dirty="0" err="1">
                <a:effectLst/>
                <a:latin typeface="Arial" panose="020B0604020202020204" pitchFamily="34" charset="0"/>
                <a:ea typeface="Yu Gothic" panose="020B0400000000000000" pitchFamily="34" charset="-128"/>
                <a:cs typeface="Arial" panose="020B0604020202020204" pitchFamily="34" charset="0"/>
              </a:rPr>
              <a:t>dùng</a:t>
            </a:r>
            <a:r>
              <a:rPr lang="en-US" sz="1800" kern="100" dirty="0">
                <a:effectLst/>
                <a:latin typeface="Arial" panose="020B0604020202020204" pitchFamily="34" charset="0"/>
                <a:ea typeface="Yu Gothic" panose="020B0400000000000000" pitchFamily="34" charset="-128"/>
                <a:cs typeface="Arial" panose="020B0604020202020204" pitchFamily="34" charset="0"/>
              </a:rPr>
              <a:t>.</a:t>
            </a:r>
            <a:endParaRPr lang="en-US" sz="1400" kern="100" dirty="0">
              <a:effectLst/>
              <a:latin typeface="Arial" panose="020B0604020202020204" pitchFamily="34" charset="0"/>
              <a:ea typeface="Yu Gothic" panose="020B0400000000000000" pitchFamily="34" charset="-128"/>
              <a:cs typeface="Arial" panose="020B0604020202020204" pitchFamily="34" charset="0"/>
            </a:endParaRPr>
          </a:p>
        </p:txBody>
      </p:sp>
      <p:pic>
        <p:nvPicPr>
          <p:cNvPr id="6146" name="Picture 2" descr="Goncy Clinic">
            <a:extLst>
              <a:ext uri="{FF2B5EF4-FFF2-40B4-BE49-F238E27FC236}">
                <a16:creationId xmlns:a16="http://schemas.microsoft.com/office/drawing/2014/main" id="{BAEC1D2B-F2AB-BF94-F4D6-FCD012D156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56" b="10504"/>
          <a:stretch>
            <a:fillRect/>
          </a:stretch>
        </p:blipFill>
        <p:spPr bwMode="auto">
          <a:xfrm>
            <a:off x="3643686" y="2320614"/>
            <a:ext cx="4904627" cy="31687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BBEF9C-AB75-2659-0699-9125A353CA1E}"/>
              </a:ext>
            </a:extLst>
          </p:cNvPr>
          <p:cNvSpPr txBox="1"/>
          <p:nvPr/>
        </p:nvSpPr>
        <p:spPr>
          <a:xfrm>
            <a:off x="4513578" y="5690457"/>
            <a:ext cx="3164841" cy="523220"/>
          </a:xfrm>
          <a:prstGeom prst="rect">
            <a:avLst/>
          </a:prstGeom>
          <a:solidFill>
            <a:schemeClr val="bg1"/>
          </a:solidFill>
        </p:spPr>
        <p:txBody>
          <a:bodyPr wrap="square" rtlCol="0">
            <a:spAutoFit/>
          </a:bodyPr>
          <a:lstStyle/>
          <a:p>
            <a:pPr algn="ctr"/>
            <a:r>
              <a:rPr lang="en-US" sz="1400" dirty="0">
                <a:latin typeface="Arial" panose="020B0604020202020204" pitchFamily="34" charset="0"/>
                <a:cs typeface="Arial" panose="020B0604020202020204" pitchFamily="34" charset="0"/>
              </a:rPr>
              <a:t>Công </a:t>
            </a:r>
            <a:r>
              <a:rPr lang="en-US" sz="1400" dirty="0" err="1">
                <a:latin typeface="Arial" panose="020B0604020202020204" pitchFamily="34" charset="0"/>
                <a:cs typeface="Arial" panose="020B0604020202020204" pitchFamily="34" charset="0"/>
              </a:rPr>
              <a:t>nghệ</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Thermage</a:t>
            </a:r>
            <a:r>
              <a:rPr lang="en-US" sz="1400" dirty="0">
                <a:latin typeface="Arial" panose="020B0604020202020204" pitchFamily="34" charset="0"/>
                <a:cs typeface="Arial" panose="020B0604020202020204" pitchFamily="34" charset="0"/>
              </a:rPr>
              <a:t> FLX </a:t>
            </a:r>
            <a:r>
              <a:rPr lang="en-US" sz="1400" dirty="0" err="1">
                <a:latin typeface="Arial" panose="020B0604020202020204" pitchFamily="34" charset="0"/>
                <a:cs typeface="Arial" panose="020B0604020202020204" pitchFamily="34" charset="0"/>
              </a:rPr>
              <a:t>cải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tiến</a:t>
            </a:r>
            <a:r>
              <a:rPr lang="en-US" sz="1400" dirty="0">
                <a:latin typeface="Arial" panose="020B0604020202020204" pitchFamily="34" charset="0"/>
                <a:cs typeface="Arial" panose="020B0604020202020204" pitchFamily="34" charset="0"/>
              </a:rPr>
              <a:t> qua </a:t>
            </a:r>
            <a:r>
              <a:rPr lang="en-US" sz="1400" dirty="0" err="1">
                <a:latin typeface="Arial" panose="020B0604020202020204" pitchFamily="34" charset="0"/>
                <a:cs typeface="Arial" panose="020B0604020202020204" pitchFamily="34" charset="0"/>
              </a:rPr>
              <a:t>từng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giai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đoạn</a:t>
            </a:r>
            <a:endParaRPr lang="en-US" sz="1400" dirty="0">
              <a:latin typeface="Arial" panose="020B0604020202020204" pitchFamily="34" charset="0"/>
              <a:cs typeface="Arial" panose="020B0604020202020204" pitchFamily="34" charset="0"/>
            </a:endParaRPr>
          </a:p>
        </p:txBody>
      </p:sp>
      <p:pic>
        <p:nvPicPr>
          <p:cNvPr id="9" name="Picture 8" descr="A close-up of a chart&#10;&#10;AI-generated content may be incorrect.">
            <a:extLst>
              <a:ext uri="{FF2B5EF4-FFF2-40B4-BE49-F238E27FC236}">
                <a16:creationId xmlns:a16="http://schemas.microsoft.com/office/drawing/2014/main" id="{89AF5605-7780-F7F0-4340-18132C4E1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632" y="2320614"/>
            <a:ext cx="1881441" cy="3168742"/>
          </a:xfrm>
          <a:prstGeom prst="rect">
            <a:avLst/>
          </a:prstGeom>
        </p:spPr>
      </p:pic>
      <p:sp>
        <p:nvSpPr>
          <p:cNvPr id="11" name="TextBox 10">
            <a:extLst>
              <a:ext uri="{FF2B5EF4-FFF2-40B4-BE49-F238E27FC236}">
                <a16:creationId xmlns:a16="http://schemas.microsoft.com/office/drawing/2014/main" id="{7ADABC4D-F060-E596-6F0B-CE4FB5E56BB2}"/>
              </a:ext>
            </a:extLst>
          </p:cNvPr>
          <p:cNvSpPr txBox="1"/>
          <p:nvPr/>
        </p:nvSpPr>
        <p:spPr>
          <a:xfrm>
            <a:off x="652695" y="5690457"/>
            <a:ext cx="2853314"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Các </a:t>
            </a:r>
            <a:r>
              <a:rPr lang="en-US" sz="1400" dirty="0" err="1">
                <a:latin typeface="Arial" panose="020B0604020202020204" pitchFamily="34" charset="0"/>
                <a:cs typeface="Arial" panose="020B0604020202020204" pitchFamily="34" charset="0"/>
              </a:rPr>
              <a:t>hoạt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chất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được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ưu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ái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sử</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dụng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trong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quy</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trình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dưỡng</a:t>
            </a:r>
            <a:r>
              <a:rPr lang="en-US" sz="1400" dirty="0">
                <a:latin typeface="Arial" panose="020B0604020202020204" pitchFamily="34" charset="0"/>
                <a:cs typeface="Arial" panose="020B0604020202020204" pitchFamily="34" charset="0"/>
              </a:rPr>
              <a:t> da</a:t>
            </a:r>
          </a:p>
        </p:txBody>
      </p:sp>
      <p:pic>
        <p:nvPicPr>
          <p:cNvPr id="6152" name="Picture 8">
            <a:extLst>
              <a:ext uri="{FF2B5EF4-FFF2-40B4-BE49-F238E27FC236}">
                <a16:creationId xmlns:a16="http://schemas.microsoft.com/office/drawing/2014/main" id="{0FFF1862-7A7C-E8D1-3E6A-26115D2B2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8673" y="2320614"/>
            <a:ext cx="2114695" cy="31687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19D7B38-234F-3ABF-5D60-9F2304763AC6}"/>
              </a:ext>
            </a:extLst>
          </p:cNvPr>
          <p:cNvSpPr txBox="1"/>
          <p:nvPr/>
        </p:nvSpPr>
        <p:spPr>
          <a:xfrm>
            <a:off x="8569363" y="5690457"/>
            <a:ext cx="2853314" cy="523220"/>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Mỹ</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phẩm</a:t>
            </a:r>
            <a:r>
              <a:rPr lang="en-US" sz="1400" dirty="0">
                <a:latin typeface="Arial" panose="020B0604020202020204" pitchFamily="34" charset="0"/>
                <a:cs typeface="Arial" panose="020B0604020202020204" pitchFamily="34" charset="0"/>
              </a:rPr>
              <a:t> homemade </a:t>
            </a:r>
            <a:r>
              <a:rPr lang="en-US" sz="1400" dirty="0" err="1">
                <a:latin typeface="Arial" panose="020B0604020202020204" pitchFamily="34" charset="0"/>
                <a:cs typeface="Arial" panose="020B0604020202020204" pitchFamily="34" charset="0"/>
              </a:rPr>
              <a:t>từ</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thiên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nhiên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ngày</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càng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được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yêu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thích</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5999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90D9B-04CF-5E9B-A896-B286C90E6AF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8837FE5-FAA3-A47B-85A2-2D230B3FE555}"/>
              </a:ext>
            </a:extLst>
          </p:cNvPr>
          <p:cNvSpPr txBox="1"/>
          <p:nvPr/>
        </p:nvSpPr>
        <p:spPr>
          <a:xfrm>
            <a:off x="1138630" y="457706"/>
            <a:ext cx="6176569" cy="477054"/>
          </a:xfrm>
          <a:prstGeom prst="rect">
            <a:avLst/>
          </a:prstGeom>
          <a:noFill/>
        </p:spPr>
        <p:txBody>
          <a:bodyPr wrap="square" rtlCol="0">
            <a:spAutoFit/>
          </a:bodyPr>
          <a:lstStyle/>
          <a:p>
            <a:r>
              <a:rPr lang="en-US" sz="2500" b="1" dirty="0">
                <a:latin typeface="Arial" panose="020B0604020202020204" pitchFamily="34" charset="0"/>
                <a:cs typeface="Arial" panose="020B0604020202020204" pitchFamily="34" charset="0"/>
              </a:rPr>
              <a:t>2022: Xu </a:t>
            </a:r>
            <a:r>
              <a:rPr lang="en-US" sz="2500" b="1" dirty="0" err="1">
                <a:latin typeface="Arial" panose="020B0604020202020204" pitchFamily="34" charset="0"/>
                <a:cs typeface="Arial" panose="020B0604020202020204" pitchFamily="34" charset="0"/>
              </a:rPr>
              <a:t>hướng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làm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đẹp</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nội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sinh</a:t>
            </a:r>
            <a:endParaRPr lang="en-US" sz="2500" b="1" dirty="0">
              <a:latin typeface="Arial" panose="020B0604020202020204" pitchFamily="34" charset="0"/>
              <a:cs typeface="Arial" panose="020B0604020202020204" pitchFamily="34" charset="0"/>
            </a:endParaRPr>
          </a:p>
        </p:txBody>
      </p:sp>
      <p:pic>
        <p:nvPicPr>
          <p:cNvPr id="6" name="Picture 5" descr="A green and black logo&#10;&#10;AI-generated content may be incorrect.">
            <a:extLst>
              <a:ext uri="{FF2B5EF4-FFF2-40B4-BE49-F238E27FC236}">
                <a16:creationId xmlns:a16="http://schemas.microsoft.com/office/drawing/2014/main" id="{75980A0C-54E9-B5B1-D696-50FFD9987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pic>
        <p:nvPicPr>
          <p:cNvPr id="7170" name="Picture 2" descr="The Complete Guide to Fat Grafting in 2024">
            <a:extLst>
              <a:ext uri="{FF2B5EF4-FFF2-40B4-BE49-F238E27FC236}">
                <a16:creationId xmlns:a16="http://schemas.microsoft.com/office/drawing/2014/main" id="{3D0191D4-5CB9-9A82-85C6-7789ADB68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706" y="1949035"/>
            <a:ext cx="6176570" cy="2674455"/>
          </a:xfrm>
          <a:prstGeom prst="rect">
            <a:avLst/>
          </a:prstGeom>
          <a:noFill/>
          <a:ln>
            <a:solidFill>
              <a:srgbClr val="1C785B"/>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E9AE06B-A23F-6A51-D92A-77D7814B9F36}"/>
              </a:ext>
            </a:extLst>
          </p:cNvPr>
          <p:cNvSpPr txBox="1"/>
          <p:nvPr/>
        </p:nvSpPr>
        <p:spPr>
          <a:xfrm>
            <a:off x="1377629" y="4800773"/>
            <a:ext cx="4958723" cy="369332"/>
          </a:xfrm>
          <a:prstGeom prst="rect">
            <a:avLst/>
          </a:prstGeom>
          <a:noFill/>
        </p:spPr>
        <p:txBody>
          <a:bodyPr wrap="square">
            <a:spAutoFit/>
          </a:bodyPr>
          <a:lstStyle/>
          <a:p>
            <a:pPr algn="ctr"/>
            <a:r>
              <a:rPr lang="en-US" dirty="0">
                <a:latin typeface="Arial" panose="020B0604020202020204" pitchFamily="34" charset="0"/>
                <a:ea typeface="Yu Gothic" panose="020B0400000000000000" pitchFamily="34" charset="-128"/>
                <a:cs typeface="Arial" panose="020B0604020202020204" pitchFamily="34" charset="0"/>
              </a:rPr>
              <a:t>X</a:t>
            </a:r>
            <a:r>
              <a:rPr lang="vi-VN" sz="1800" dirty="0">
                <a:effectLst/>
                <a:latin typeface="Arial" panose="020B0604020202020204" pitchFamily="34" charset="0"/>
                <a:ea typeface="Yu Gothic" panose="020B0400000000000000" pitchFamily="34" charset="-128"/>
                <a:cs typeface="Arial" panose="020B0604020202020204" pitchFamily="34" charset="0"/>
              </a:rPr>
              <a:t>u hướng làm đẹp nội sinh bằng mỡ tự thân</a:t>
            </a:r>
            <a:endParaRPr lang="en-US" dirty="0">
              <a:latin typeface="Arial" panose="020B0604020202020204" pitchFamily="34" charset="0"/>
              <a:cs typeface="Arial" panose="020B0604020202020204" pitchFamily="34" charset="0"/>
            </a:endParaRPr>
          </a:p>
        </p:txBody>
      </p:sp>
      <p:pic>
        <p:nvPicPr>
          <p:cNvPr id="7172" name="Picture 4" descr="Exosome Isolation Methods">
            <a:extLst>
              <a:ext uri="{FF2B5EF4-FFF2-40B4-BE49-F238E27FC236}">
                <a16:creationId xmlns:a16="http://schemas.microsoft.com/office/drawing/2014/main" id="{48702503-4E60-BFEE-DFE6-9F5486A08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8458" y="1949034"/>
            <a:ext cx="3894836" cy="2674455"/>
          </a:xfrm>
          <a:prstGeom prst="rect">
            <a:avLst/>
          </a:prstGeom>
          <a:noFill/>
          <a:ln>
            <a:solidFill>
              <a:srgbClr val="1C785B"/>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58726B9-B044-6A55-0207-81B376A34F1E}"/>
              </a:ext>
            </a:extLst>
          </p:cNvPr>
          <p:cNvSpPr txBox="1"/>
          <p:nvPr/>
        </p:nvSpPr>
        <p:spPr>
          <a:xfrm>
            <a:off x="7749150" y="4800773"/>
            <a:ext cx="3453451" cy="369332"/>
          </a:xfrm>
          <a:prstGeom prst="rect">
            <a:avLst/>
          </a:prstGeom>
          <a:noFill/>
        </p:spPr>
        <p:txBody>
          <a:bodyPr wrap="square">
            <a:spAutoFit/>
          </a:bodyPr>
          <a:lstStyle/>
          <a:p>
            <a:pPr algn="ctr"/>
            <a:r>
              <a:rPr lang="en-US" dirty="0">
                <a:latin typeface="Arial" panose="020B0604020202020204" pitchFamily="34" charset="0"/>
                <a:ea typeface="Yu Gothic" panose="020B0400000000000000" pitchFamily="34" charset="-128"/>
                <a:cs typeface="Arial" panose="020B0604020202020204" pitchFamily="34" charset="0"/>
              </a:rPr>
              <a:t>Exosome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3666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with her eyes closed&#10;&#10;AI-generated content may be incorrect.">
            <a:extLst>
              <a:ext uri="{FF2B5EF4-FFF2-40B4-BE49-F238E27FC236}">
                <a16:creationId xmlns:a16="http://schemas.microsoft.com/office/drawing/2014/main" id="{5B72F538-9AFE-4C50-0332-259F745E859C}"/>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a:fillRect/>
          </a:stretch>
        </p:blipFill>
        <p:spPr>
          <a:xfrm>
            <a:off x="0" y="0"/>
            <a:ext cx="12192000" cy="6858000"/>
          </a:xfrm>
          <a:prstGeom prst="rect">
            <a:avLst/>
          </a:prstGeom>
        </p:spPr>
      </p:pic>
      <p:pic>
        <p:nvPicPr>
          <p:cNvPr id="11" name="Picture 10" descr="A green and black logo&#10;&#10;AI-generated content may be incorrect.">
            <a:extLst>
              <a:ext uri="{FF2B5EF4-FFF2-40B4-BE49-F238E27FC236}">
                <a16:creationId xmlns:a16="http://schemas.microsoft.com/office/drawing/2014/main" id="{EE685057-C1DF-9221-6A02-E2C36ACC2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3" y="103311"/>
            <a:ext cx="498717" cy="561474"/>
          </a:xfrm>
          <a:prstGeom prst="rect">
            <a:avLst/>
          </a:prstGeom>
        </p:spPr>
      </p:pic>
    </p:spTree>
    <p:extLst>
      <p:ext uri="{BB962C8B-B14F-4D97-AF65-F5344CB8AC3E}">
        <p14:creationId xmlns:p14="http://schemas.microsoft.com/office/powerpoint/2010/main" val="2469261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1198</TotalTime>
  <Words>1557</Words>
  <Application>Microsoft Office PowerPoint</Application>
  <PresentationFormat>Widescreen</PresentationFormat>
  <Paragraphs>155</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Aptos Display</vt:lpstr>
      <vt:lpstr>Arial</vt:lpstr>
      <vt:lpstr>Montserrat</vt:lpstr>
      <vt:lpstr>Wingdings</vt:lpstr>
      <vt:lpstr>Office Theme</vt:lpstr>
      <vt:lpstr>Làn sóng thay đổi xu hướng làm đẹp tại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NMN</vt:lpstr>
      <vt:lpstr>Vì sao NMN gây sốt?</vt:lpstr>
      <vt:lpstr>PowerPoint Presentation</vt:lpstr>
      <vt:lpstr>PowerPoint Presentation</vt:lpstr>
      <vt:lpstr>PowerPoint Presentation</vt:lpstr>
      <vt:lpstr>PowerPoint Presentation</vt:lpstr>
      <vt:lpstr>PowerPoint Presentation</vt:lpstr>
      <vt:lpstr>PowerPoint Presentation</vt:lpstr>
      <vt:lpstr>Sản phẩm NMN của Nichiei Bussan</vt:lpstr>
      <vt:lpstr>PowerPoint Presentation</vt:lpstr>
      <vt:lpstr>PowerPoint Presentation</vt:lpstr>
      <vt:lpstr>Liều lượng sử dụng NMN để thấy hiệu quả</vt:lpstr>
      <vt:lpstr>Liều lượng an toàn của NMN uống</vt:lpstr>
      <vt:lpstr>Dạng uống</vt:lpstr>
      <vt:lpstr>PowerPoint Presentation</vt:lpstr>
      <vt:lpstr>Dạng bôi</vt:lpstr>
      <vt:lpstr>PowerPoint Presentation</vt:lpstr>
      <vt:lpstr>PowerPoint Presentation</vt:lpstr>
      <vt:lpstr>2 loại NMN truyền</vt:lpstr>
      <vt:lpstr>Chứng nhận nhà máy sản xuất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Tam Nguyen Cuu Thu</dc:creator>
  <cp:lastModifiedBy>Tam Nguyen Cuu Thu</cp:lastModifiedBy>
  <cp:revision>20</cp:revision>
  <dcterms:created xsi:type="dcterms:W3CDTF">2025-07-29T06:08:47Z</dcterms:created>
  <dcterms:modified xsi:type="dcterms:W3CDTF">2025-07-30T02:07:42Z</dcterms:modified>
</cp:coreProperties>
</file>