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7.jpg" ContentType="image/jpg"/>
  <Override PartName="/ppt/media/image19.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8" r:id="rId4"/>
    <p:sldId id="267" r:id="rId5"/>
    <p:sldId id="260" r:id="rId6"/>
    <p:sldId id="277" r:id="rId7"/>
    <p:sldId id="265" r:id="rId8"/>
    <p:sldId id="276" r:id="rId9"/>
    <p:sldId id="257" r:id="rId10"/>
    <p:sldId id="278" r:id="rId11"/>
    <p:sldId id="270" r:id="rId12"/>
    <p:sldId id="271" r:id="rId13"/>
    <p:sldId id="272" r:id="rId14"/>
    <p:sldId id="273" r:id="rId15"/>
    <p:sldId id="274" r:id="rId16"/>
    <p:sldId id="275" r:id="rId17"/>
    <p:sldId id="262" r:id="rId18"/>
    <p:sldId id="279" r:id="rId19"/>
    <p:sldId id="269" r:id="rId20"/>
    <p:sldId id="280" r:id="rId21"/>
    <p:sldId id="282" r:id="rId22"/>
    <p:sldId id="281" r:id="rId23"/>
    <p:sldId id="283" r:id="rId24"/>
    <p:sldId id="284" r:id="rId25"/>
    <p:sldId id="285" r:id="rId26"/>
    <p:sldId id="286" r:id="rId27"/>
    <p:sldId id="287" r:id="rId28"/>
    <p:sldId id="288" r:id="rId29"/>
    <p:sldId id="289" r:id="rId30"/>
    <p:sldId id="290" r:id="rId31"/>
    <p:sldId id="264" r:id="rId32"/>
    <p:sldId id="261" r:id="rId33"/>
    <p:sldId id="29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BFBFB"/>
    <a:srgbClr val="FCFBFF"/>
    <a:srgbClr val="FDFDFF"/>
    <a:srgbClr val="BA9544"/>
    <a:srgbClr val="EFE7D5"/>
    <a:srgbClr val="F0E9D8"/>
    <a:srgbClr val="D0B77E"/>
    <a:srgbClr val="D2BA84"/>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30E8A-4372-1499-8D66-27695C7E0D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CC5944-4F1C-7315-C8D5-C14E7B2068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685258-592B-D8C2-6305-5B4D3E9B501A}"/>
              </a:ext>
            </a:extLst>
          </p:cNvPr>
          <p:cNvSpPr>
            <a:spLocks noGrp="1"/>
          </p:cNvSpPr>
          <p:nvPr>
            <p:ph type="dt" sz="half" idx="10"/>
          </p:nvPr>
        </p:nvSpPr>
        <p:spPr/>
        <p:txBody>
          <a:bodyPr/>
          <a:lstStyle/>
          <a:p>
            <a:fld id="{84F101BC-C26B-463A-97DA-E124D03378D0}" type="datetimeFigureOut">
              <a:rPr lang="en-US" smtClean="0"/>
              <a:t>7/25/2025</a:t>
            </a:fld>
            <a:endParaRPr lang="en-US"/>
          </a:p>
        </p:txBody>
      </p:sp>
      <p:sp>
        <p:nvSpPr>
          <p:cNvPr id="5" name="Footer Placeholder 4">
            <a:extLst>
              <a:ext uri="{FF2B5EF4-FFF2-40B4-BE49-F238E27FC236}">
                <a16:creationId xmlns:a16="http://schemas.microsoft.com/office/drawing/2014/main" id="{87C54F24-403E-6B35-C930-C0F9CB19B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94C49F-622D-0D3E-4CA2-6A36CA0390F2}"/>
              </a:ext>
            </a:extLst>
          </p:cNvPr>
          <p:cNvSpPr>
            <a:spLocks noGrp="1"/>
          </p:cNvSpPr>
          <p:nvPr>
            <p:ph type="sldNum" sz="quarter" idx="12"/>
          </p:nvPr>
        </p:nvSpPr>
        <p:spPr/>
        <p:txBody>
          <a:bodyPr/>
          <a:lstStyle/>
          <a:p>
            <a:fld id="{D4ABE707-1BCA-4552-92C7-B4B69EC755A7}" type="slidenum">
              <a:rPr lang="en-US" smtClean="0"/>
              <a:t>‹#›</a:t>
            </a:fld>
            <a:endParaRPr lang="en-US"/>
          </a:p>
        </p:txBody>
      </p:sp>
    </p:spTree>
    <p:extLst>
      <p:ext uri="{BB962C8B-B14F-4D97-AF65-F5344CB8AC3E}">
        <p14:creationId xmlns:p14="http://schemas.microsoft.com/office/powerpoint/2010/main" val="7658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9DB5-5353-F610-1969-E64A8CFC9E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8EF2C0-4116-3FCE-EBBE-FFBCE4D071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872E56-F0CC-A30E-02F1-9C2B7E2BBCFA}"/>
              </a:ext>
            </a:extLst>
          </p:cNvPr>
          <p:cNvSpPr>
            <a:spLocks noGrp="1"/>
          </p:cNvSpPr>
          <p:nvPr>
            <p:ph type="dt" sz="half" idx="10"/>
          </p:nvPr>
        </p:nvSpPr>
        <p:spPr/>
        <p:txBody>
          <a:bodyPr/>
          <a:lstStyle/>
          <a:p>
            <a:fld id="{84F101BC-C26B-463A-97DA-E124D03378D0}" type="datetimeFigureOut">
              <a:rPr lang="en-US" smtClean="0"/>
              <a:t>7/25/2025</a:t>
            </a:fld>
            <a:endParaRPr lang="en-US"/>
          </a:p>
        </p:txBody>
      </p:sp>
      <p:sp>
        <p:nvSpPr>
          <p:cNvPr id="5" name="Footer Placeholder 4">
            <a:extLst>
              <a:ext uri="{FF2B5EF4-FFF2-40B4-BE49-F238E27FC236}">
                <a16:creationId xmlns:a16="http://schemas.microsoft.com/office/drawing/2014/main" id="{92FBEF05-98F1-9BC8-D0B9-34228575F2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649A3-4E3F-226B-E08C-90D954B073EA}"/>
              </a:ext>
            </a:extLst>
          </p:cNvPr>
          <p:cNvSpPr>
            <a:spLocks noGrp="1"/>
          </p:cNvSpPr>
          <p:nvPr>
            <p:ph type="sldNum" sz="quarter" idx="12"/>
          </p:nvPr>
        </p:nvSpPr>
        <p:spPr/>
        <p:txBody>
          <a:bodyPr/>
          <a:lstStyle/>
          <a:p>
            <a:fld id="{D4ABE707-1BCA-4552-92C7-B4B69EC755A7}" type="slidenum">
              <a:rPr lang="en-US" smtClean="0"/>
              <a:t>‹#›</a:t>
            </a:fld>
            <a:endParaRPr lang="en-US"/>
          </a:p>
        </p:txBody>
      </p:sp>
    </p:spTree>
    <p:extLst>
      <p:ext uri="{BB962C8B-B14F-4D97-AF65-F5344CB8AC3E}">
        <p14:creationId xmlns:p14="http://schemas.microsoft.com/office/powerpoint/2010/main" val="3794230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8E1041-2676-66D5-F89F-7EEB085F4B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EA39F1-4C4D-494B-8006-BC8A77370B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6E44E-8B0D-3F6D-0EE5-4A4888AC3C77}"/>
              </a:ext>
            </a:extLst>
          </p:cNvPr>
          <p:cNvSpPr>
            <a:spLocks noGrp="1"/>
          </p:cNvSpPr>
          <p:nvPr>
            <p:ph type="dt" sz="half" idx="10"/>
          </p:nvPr>
        </p:nvSpPr>
        <p:spPr/>
        <p:txBody>
          <a:bodyPr/>
          <a:lstStyle/>
          <a:p>
            <a:fld id="{84F101BC-C26B-463A-97DA-E124D03378D0}" type="datetimeFigureOut">
              <a:rPr lang="en-US" smtClean="0"/>
              <a:t>7/25/2025</a:t>
            </a:fld>
            <a:endParaRPr lang="en-US"/>
          </a:p>
        </p:txBody>
      </p:sp>
      <p:sp>
        <p:nvSpPr>
          <p:cNvPr id="5" name="Footer Placeholder 4">
            <a:extLst>
              <a:ext uri="{FF2B5EF4-FFF2-40B4-BE49-F238E27FC236}">
                <a16:creationId xmlns:a16="http://schemas.microsoft.com/office/drawing/2014/main" id="{A9DD725B-D1A2-3C4B-BA84-93BAFDE87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A0171-C9FD-C9B8-F23C-9A94C6AABBF3}"/>
              </a:ext>
            </a:extLst>
          </p:cNvPr>
          <p:cNvSpPr>
            <a:spLocks noGrp="1"/>
          </p:cNvSpPr>
          <p:nvPr>
            <p:ph type="sldNum" sz="quarter" idx="12"/>
          </p:nvPr>
        </p:nvSpPr>
        <p:spPr/>
        <p:txBody>
          <a:bodyPr/>
          <a:lstStyle/>
          <a:p>
            <a:fld id="{D4ABE707-1BCA-4552-92C7-B4B69EC755A7}" type="slidenum">
              <a:rPr lang="en-US" smtClean="0"/>
              <a:t>‹#›</a:t>
            </a:fld>
            <a:endParaRPr lang="en-US"/>
          </a:p>
        </p:txBody>
      </p:sp>
    </p:spTree>
    <p:extLst>
      <p:ext uri="{BB962C8B-B14F-4D97-AF65-F5344CB8AC3E}">
        <p14:creationId xmlns:p14="http://schemas.microsoft.com/office/powerpoint/2010/main" val="1260297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033B1-E46D-BB1F-FE24-8A99582CD0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8F01AC-061E-39D3-2632-2E4E3D16E9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2770E8-6010-6C74-4EED-2672FDF634C6}"/>
              </a:ext>
            </a:extLst>
          </p:cNvPr>
          <p:cNvSpPr>
            <a:spLocks noGrp="1"/>
          </p:cNvSpPr>
          <p:nvPr>
            <p:ph type="dt" sz="half" idx="10"/>
          </p:nvPr>
        </p:nvSpPr>
        <p:spPr/>
        <p:txBody>
          <a:bodyPr/>
          <a:lstStyle/>
          <a:p>
            <a:fld id="{84F101BC-C26B-463A-97DA-E124D03378D0}" type="datetimeFigureOut">
              <a:rPr lang="en-US" smtClean="0"/>
              <a:t>7/25/2025</a:t>
            </a:fld>
            <a:endParaRPr lang="en-US"/>
          </a:p>
        </p:txBody>
      </p:sp>
      <p:sp>
        <p:nvSpPr>
          <p:cNvPr id="5" name="Footer Placeholder 4">
            <a:extLst>
              <a:ext uri="{FF2B5EF4-FFF2-40B4-BE49-F238E27FC236}">
                <a16:creationId xmlns:a16="http://schemas.microsoft.com/office/drawing/2014/main" id="{537CC4ED-B62D-14B4-F90D-4BF2AD6D95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A12A57-ABCB-A98D-05F3-45D16ED3B1B1}"/>
              </a:ext>
            </a:extLst>
          </p:cNvPr>
          <p:cNvSpPr>
            <a:spLocks noGrp="1"/>
          </p:cNvSpPr>
          <p:nvPr>
            <p:ph type="sldNum" sz="quarter" idx="12"/>
          </p:nvPr>
        </p:nvSpPr>
        <p:spPr/>
        <p:txBody>
          <a:bodyPr/>
          <a:lstStyle/>
          <a:p>
            <a:fld id="{D4ABE707-1BCA-4552-92C7-B4B69EC755A7}" type="slidenum">
              <a:rPr lang="en-US" smtClean="0"/>
              <a:t>‹#›</a:t>
            </a:fld>
            <a:endParaRPr lang="en-US"/>
          </a:p>
        </p:txBody>
      </p:sp>
    </p:spTree>
    <p:extLst>
      <p:ext uri="{BB962C8B-B14F-4D97-AF65-F5344CB8AC3E}">
        <p14:creationId xmlns:p14="http://schemas.microsoft.com/office/powerpoint/2010/main" val="8396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860EC-9C14-4327-410B-CCD2340ED1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63500B-43E1-FF1C-5518-C73AE8E053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5F5BFE-BE45-23A4-C15A-43AC5A9073FF}"/>
              </a:ext>
            </a:extLst>
          </p:cNvPr>
          <p:cNvSpPr>
            <a:spLocks noGrp="1"/>
          </p:cNvSpPr>
          <p:nvPr>
            <p:ph type="dt" sz="half" idx="10"/>
          </p:nvPr>
        </p:nvSpPr>
        <p:spPr/>
        <p:txBody>
          <a:bodyPr/>
          <a:lstStyle/>
          <a:p>
            <a:fld id="{84F101BC-C26B-463A-97DA-E124D03378D0}" type="datetimeFigureOut">
              <a:rPr lang="en-US" smtClean="0"/>
              <a:t>7/25/2025</a:t>
            </a:fld>
            <a:endParaRPr lang="en-US"/>
          </a:p>
        </p:txBody>
      </p:sp>
      <p:sp>
        <p:nvSpPr>
          <p:cNvPr id="5" name="Footer Placeholder 4">
            <a:extLst>
              <a:ext uri="{FF2B5EF4-FFF2-40B4-BE49-F238E27FC236}">
                <a16:creationId xmlns:a16="http://schemas.microsoft.com/office/drawing/2014/main" id="{CC36F15A-8D17-A046-028B-19A9FE55E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CA4D46-91AC-789D-8E8B-7F7B306B9EAB}"/>
              </a:ext>
            </a:extLst>
          </p:cNvPr>
          <p:cNvSpPr>
            <a:spLocks noGrp="1"/>
          </p:cNvSpPr>
          <p:nvPr>
            <p:ph type="sldNum" sz="quarter" idx="12"/>
          </p:nvPr>
        </p:nvSpPr>
        <p:spPr/>
        <p:txBody>
          <a:bodyPr/>
          <a:lstStyle/>
          <a:p>
            <a:fld id="{D4ABE707-1BCA-4552-92C7-B4B69EC755A7}" type="slidenum">
              <a:rPr lang="en-US" smtClean="0"/>
              <a:t>‹#›</a:t>
            </a:fld>
            <a:endParaRPr lang="en-US"/>
          </a:p>
        </p:txBody>
      </p:sp>
    </p:spTree>
    <p:extLst>
      <p:ext uri="{BB962C8B-B14F-4D97-AF65-F5344CB8AC3E}">
        <p14:creationId xmlns:p14="http://schemas.microsoft.com/office/powerpoint/2010/main" val="4179305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9884-1F06-8CAD-D0E1-113CBD39E2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D3D538-2E58-7FCF-4CC2-36FA969070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DB7D78-8B4B-A4B8-FACF-1D75D6BFD9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E17AAE-5702-FE70-F86A-8B41E55C9609}"/>
              </a:ext>
            </a:extLst>
          </p:cNvPr>
          <p:cNvSpPr>
            <a:spLocks noGrp="1"/>
          </p:cNvSpPr>
          <p:nvPr>
            <p:ph type="dt" sz="half" idx="10"/>
          </p:nvPr>
        </p:nvSpPr>
        <p:spPr/>
        <p:txBody>
          <a:bodyPr/>
          <a:lstStyle/>
          <a:p>
            <a:fld id="{84F101BC-C26B-463A-97DA-E124D03378D0}" type="datetimeFigureOut">
              <a:rPr lang="en-US" smtClean="0"/>
              <a:t>7/25/2025</a:t>
            </a:fld>
            <a:endParaRPr lang="en-US"/>
          </a:p>
        </p:txBody>
      </p:sp>
      <p:sp>
        <p:nvSpPr>
          <p:cNvPr id="6" name="Footer Placeholder 5">
            <a:extLst>
              <a:ext uri="{FF2B5EF4-FFF2-40B4-BE49-F238E27FC236}">
                <a16:creationId xmlns:a16="http://schemas.microsoft.com/office/drawing/2014/main" id="{E6A1BD03-64E9-440F-150B-A88056C771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15B41C-C18A-213A-5307-08E18256CC59}"/>
              </a:ext>
            </a:extLst>
          </p:cNvPr>
          <p:cNvSpPr>
            <a:spLocks noGrp="1"/>
          </p:cNvSpPr>
          <p:nvPr>
            <p:ph type="sldNum" sz="quarter" idx="12"/>
          </p:nvPr>
        </p:nvSpPr>
        <p:spPr/>
        <p:txBody>
          <a:bodyPr/>
          <a:lstStyle/>
          <a:p>
            <a:fld id="{D4ABE707-1BCA-4552-92C7-B4B69EC755A7}" type="slidenum">
              <a:rPr lang="en-US" smtClean="0"/>
              <a:t>‹#›</a:t>
            </a:fld>
            <a:endParaRPr lang="en-US"/>
          </a:p>
        </p:txBody>
      </p:sp>
    </p:spTree>
    <p:extLst>
      <p:ext uri="{BB962C8B-B14F-4D97-AF65-F5344CB8AC3E}">
        <p14:creationId xmlns:p14="http://schemas.microsoft.com/office/powerpoint/2010/main" val="4144266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2DB1-FA15-3590-154F-2F828CC678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C4AF15-CA07-3D98-060B-7262A3A3EB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B48207-6714-FDFF-A642-83D6D9B9EE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F4E898-350C-7279-13AA-952A6A0D14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D2A39F-3255-E4A5-1989-8A23EF82D9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D4EEFB-DBA6-C17A-3FE4-80D5B2DF4F98}"/>
              </a:ext>
            </a:extLst>
          </p:cNvPr>
          <p:cNvSpPr>
            <a:spLocks noGrp="1"/>
          </p:cNvSpPr>
          <p:nvPr>
            <p:ph type="dt" sz="half" idx="10"/>
          </p:nvPr>
        </p:nvSpPr>
        <p:spPr/>
        <p:txBody>
          <a:bodyPr/>
          <a:lstStyle/>
          <a:p>
            <a:fld id="{84F101BC-C26B-463A-97DA-E124D03378D0}" type="datetimeFigureOut">
              <a:rPr lang="en-US" smtClean="0"/>
              <a:t>7/25/2025</a:t>
            </a:fld>
            <a:endParaRPr lang="en-US"/>
          </a:p>
        </p:txBody>
      </p:sp>
      <p:sp>
        <p:nvSpPr>
          <p:cNvPr id="8" name="Footer Placeholder 7">
            <a:extLst>
              <a:ext uri="{FF2B5EF4-FFF2-40B4-BE49-F238E27FC236}">
                <a16:creationId xmlns:a16="http://schemas.microsoft.com/office/drawing/2014/main" id="{20B17849-0F7E-CB83-8D8F-CCDED4FA71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3385F7-D521-0360-21ED-616EA1DACF0F}"/>
              </a:ext>
            </a:extLst>
          </p:cNvPr>
          <p:cNvSpPr>
            <a:spLocks noGrp="1"/>
          </p:cNvSpPr>
          <p:nvPr>
            <p:ph type="sldNum" sz="quarter" idx="12"/>
          </p:nvPr>
        </p:nvSpPr>
        <p:spPr/>
        <p:txBody>
          <a:bodyPr/>
          <a:lstStyle/>
          <a:p>
            <a:fld id="{D4ABE707-1BCA-4552-92C7-B4B69EC755A7}" type="slidenum">
              <a:rPr lang="en-US" smtClean="0"/>
              <a:t>‹#›</a:t>
            </a:fld>
            <a:endParaRPr lang="en-US"/>
          </a:p>
        </p:txBody>
      </p:sp>
    </p:spTree>
    <p:extLst>
      <p:ext uri="{BB962C8B-B14F-4D97-AF65-F5344CB8AC3E}">
        <p14:creationId xmlns:p14="http://schemas.microsoft.com/office/powerpoint/2010/main" val="65082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04BA2-5C35-C257-18DB-6284448245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B32ADC-E95B-0D07-671F-3E7C90329375}"/>
              </a:ext>
            </a:extLst>
          </p:cNvPr>
          <p:cNvSpPr>
            <a:spLocks noGrp="1"/>
          </p:cNvSpPr>
          <p:nvPr>
            <p:ph type="dt" sz="half" idx="10"/>
          </p:nvPr>
        </p:nvSpPr>
        <p:spPr/>
        <p:txBody>
          <a:bodyPr/>
          <a:lstStyle/>
          <a:p>
            <a:fld id="{84F101BC-C26B-463A-97DA-E124D03378D0}" type="datetimeFigureOut">
              <a:rPr lang="en-US" smtClean="0"/>
              <a:t>7/25/2025</a:t>
            </a:fld>
            <a:endParaRPr lang="en-US"/>
          </a:p>
        </p:txBody>
      </p:sp>
      <p:sp>
        <p:nvSpPr>
          <p:cNvPr id="4" name="Footer Placeholder 3">
            <a:extLst>
              <a:ext uri="{FF2B5EF4-FFF2-40B4-BE49-F238E27FC236}">
                <a16:creationId xmlns:a16="http://schemas.microsoft.com/office/drawing/2014/main" id="{AD9A7C9A-5C8D-F720-F04E-9141D4B9F1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044340-262B-6594-6476-51E13A92201F}"/>
              </a:ext>
            </a:extLst>
          </p:cNvPr>
          <p:cNvSpPr>
            <a:spLocks noGrp="1"/>
          </p:cNvSpPr>
          <p:nvPr>
            <p:ph type="sldNum" sz="quarter" idx="12"/>
          </p:nvPr>
        </p:nvSpPr>
        <p:spPr/>
        <p:txBody>
          <a:bodyPr/>
          <a:lstStyle/>
          <a:p>
            <a:fld id="{D4ABE707-1BCA-4552-92C7-B4B69EC755A7}" type="slidenum">
              <a:rPr lang="en-US" smtClean="0"/>
              <a:t>‹#›</a:t>
            </a:fld>
            <a:endParaRPr lang="en-US"/>
          </a:p>
        </p:txBody>
      </p:sp>
    </p:spTree>
    <p:extLst>
      <p:ext uri="{BB962C8B-B14F-4D97-AF65-F5344CB8AC3E}">
        <p14:creationId xmlns:p14="http://schemas.microsoft.com/office/powerpoint/2010/main" val="2561696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B28E8B-D80F-1FFF-F002-39A230EC9EF0}"/>
              </a:ext>
            </a:extLst>
          </p:cNvPr>
          <p:cNvSpPr>
            <a:spLocks noGrp="1"/>
          </p:cNvSpPr>
          <p:nvPr>
            <p:ph type="dt" sz="half" idx="10"/>
          </p:nvPr>
        </p:nvSpPr>
        <p:spPr/>
        <p:txBody>
          <a:bodyPr/>
          <a:lstStyle/>
          <a:p>
            <a:fld id="{84F101BC-C26B-463A-97DA-E124D03378D0}" type="datetimeFigureOut">
              <a:rPr lang="en-US" smtClean="0"/>
              <a:t>7/25/2025</a:t>
            </a:fld>
            <a:endParaRPr lang="en-US"/>
          </a:p>
        </p:txBody>
      </p:sp>
      <p:sp>
        <p:nvSpPr>
          <p:cNvPr id="3" name="Footer Placeholder 2">
            <a:extLst>
              <a:ext uri="{FF2B5EF4-FFF2-40B4-BE49-F238E27FC236}">
                <a16:creationId xmlns:a16="http://schemas.microsoft.com/office/drawing/2014/main" id="{B79E0A24-0771-5F37-F848-D9CDD3B710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4F0CBD-92EE-8680-9588-4391979AB183}"/>
              </a:ext>
            </a:extLst>
          </p:cNvPr>
          <p:cNvSpPr>
            <a:spLocks noGrp="1"/>
          </p:cNvSpPr>
          <p:nvPr>
            <p:ph type="sldNum" sz="quarter" idx="12"/>
          </p:nvPr>
        </p:nvSpPr>
        <p:spPr/>
        <p:txBody>
          <a:bodyPr/>
          <a:lstStyle/>
          <a:p>
            <a:fld id="{D4ABE707-1BCA-4552-92C7-B4B69EC755A7}" type="slidenum">
              <a:rPr lang="en-US" smtClean="0"/>
              <a:t>‹#›</a:t>
            </a:fld>
            <a:endParaRPr lang="en-US"/>
          </a:p>
        </p:txBody>
      </p:sp>
    </p:spTree>
    <p:extLst>
      <p:ext uri="{BB962C8B-B14F-4D97-AF65-F5344CB8AC3E}">
        <p14:creationId xmlns:p14="http://schemas.microsoft.com/office/powerpoint/2010/main" val="2135122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A34A8-2CC3-B12D-4A0A-8D18AB34B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FF43F9-B3A7-1965-7690-3B6B7A5B63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35B764-BBDB-3795-70B3-E293516B85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FEFFE8-04AC-5DC4-E15C-6D606025982C}"/>
              </a:ext>
            </a:extLst>
          </p:cNvPr>
          <p:cNvSpPr>
            <a:spLocks noGrp="1"/>
          </p:cNvSpPr>
          <p:nvPr>
            <p:ph type="dt" sz="half" idx="10"/>
          </p:nvPr>
        </p:nvSpPr>
        <p:spPr/>
        <p:txBody>
          <a:bodyPr/>
          <a:lstStyle/>
          <a:p>
            <a:fld id="{84F101BC-C26B-463A-97DA-E124D03378D0}" type="datetimeFigureOut">
              <a:rPr lang="en-US" smtClean="0"/>
              <a:t>7/25/2025</a:t>
            </a:fld>
            <a:endParaRPr lang="en-US"/>
          </a:p>
        </p:txBody>
      </p:sp>
      <p:sp>
        <p:nvSpPr>
          <p:cNvPr id="6" name="Footer Placeholder 5">
            <a:extLst>
              <a:ext uri="{FF2B5EF4-FFF2-40B4-BE49-F238E27FC236}">
                <a16:creationId xmlns:a16="http://schemas.microsoft.com/office/drawing/2014/main" id="{3A513640-C82A-2360-66A7-30037238C2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AD52FC-B8F7-CEE6-81A2-858E401CB405}"/>
              </a:ext>
            </a:extLst>
          </p:cNvPr>
          <p:cNvSpPr>
            <a:spLocks noGrp="1"/>
          </p:cNvSpPr>
          <p:nvPr>
            <p:ph type="sldNum" sz="quarter" idx="12"/>
          </p:nvPr>
        </p:nvSpPr>
        <p:spPr/>
        <p:txBody>
          <a:bodyPr/>
          <a:lstStyle/>
          <a:p>
            <a:fld id="{D4ABE707-1BCA-4552-92C7-B4B69EC755A7}" type="slidenum">
              <a:rPr lang="en-US" smtClean="0"/>
              <a:t>‹#›</a:t>
            </a:fld>
            <a:endParaRPr lang="en-US"/>
          </a:p>
        </p:txBody>
      </p:sp>
    </p:spTree>
    <p:extLst>
      <p:ext uri="{BB962C8B-B14F-4D97-AF65-F5344CB8AC3E}">
        <p14:creationId xmlns:p14="http://schemas.microsoft.com/office/powerpoint/2010/main" val="268833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6DED8-DD74-1003-81A5-4C73E470E1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0A01BB-9E74-417C-E795-8FDCD47F2E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0E82BE-CC5A-FF6C-48DD-677C7AEABA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C380B1-E7E5-3080-5BD0-D3FC3D57337B}"/>
              </a:ext>
            </a:extLst>
          </p:cNvPr>
          <p:cNvSpPr>
            <a:spLocks noGrp="1"/>
          </p:cNvSpPr>
          <p:nvPr>
            <p:ph type="dt" sz="half" idx="10"/>
          </p:nvPr>
        </p:nvSpPr>
        <p:spPr/>
        <p:txBody>
          <a:bodyPr/>
          <a:lstStyle/>
          <a:p>
            <a:fld id="{84F101BC-C26B-463A-97DA-E124D03378D0}" type="datetimeFigureOut">
              <a:rPr lang="en-US" smtClean="0"/>
              <a:t>7/25/2025</a:t>
            </a:fld>
            <a:endParaRPr lang="en-US"/>
          </a:p>
        </p:txBody>
      </p:sp>
      <p:sp>
        <p:nvSpPr>
          <p:cNvPr id="6" name="Footer Placeholder 5">
            <a:extLst>
              <a:ext uri="{FF2B5EF4-FFF2-40B4-BE49-F238E27FC236}">
                <a16:creationId xmlns:a16="http://schemas.microsoft.com/office/drawing/2014/main" id="{FFFEB534-4222-3E88-762E-C960E15CF9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45E4C4-8F72-A2F2-E189-5A7C25ACB48F}"/>
              </a:ext>
            </a:extLst>
          </p:cNvPr>
          <p:cNvSpPr>
            <a:spLocks noGrp="1"/>
          </p:cNvSpPr>
          <p:nvPr>
            <p:ph type="sldNum" sz="quarter" idx="12"/>
          </p:nvPr>
        </p:nvSpPr>
        <p:spPr/>
        <p:txBody>
          <a:bodyPr/>
          <a:lstStyle/>
          <a:p>
            <a:fld id="{D4ABE707-1BCA-4552-92C7-B4B69EC755A7}" type="slidenum">
              <a:rPr lang="en-US" smtClean="0"/>
              <a:t>‹#›</a:t>
            </a:fld>
            <a:endParaRPr lang="en-US"/>
          </a:p>
        </p:txBody>
      </p:sp>
    </p:spTree>
    <p:extLst>
      <p:ext uri="{BB962C8B-B14F-4D97-AF65-F5344CB8AC3E}">
        <p14:creationId xmlns:p14="http://schemas.microsoft.com/office/powerpoint/2010/main" val="536514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494F7E-6BFC-5425-2594-B4888D774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92D656-EA8D-1C49-F771-5FE7E62184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E16B65-F66F-FD31-980A-41A3F076B0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F101BC-C26B-463A-97DA-E124D03378D0}" type="datetimeFigureOut">
              <a:rPr lang="en-US" smtClean="0"/>
              <a:t>7/25/2025</a:t>
            </a:fld>
            <a:endParaRPr lang="en-US"/>
          </a:p>
        </p:txBody>
      </p:sp>
      <p:sp>
        <p:nvSpPr>
          <p:cNvPr id="5" name="Footer Placeholder 4">
            <a:extLst>
              <a:ext uri="{FF2B5EF4-FFF2-40B4-BE49-F238E27FC236}">
                <a16:creationId xmlns:a16="http://schemas.microsoft.com/office/drawing/2014/main" id="{470F6CD3-F747-3576-1B42-7859C7210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912907C-FDD3-6053-367A-93C19A57D5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ABE707-1BCA-4552-92C7-B4B69EC755A7}" type="slidenum">
              <a:rPr lang="en-US" smtClean="0"/>
              <a:t>‹#›</a:t>
            </a:fld>
            <a:endParaRPr lang="en-US"/>
          </a:p>
        </p:txBody>
      </p:sp>
    </p:spTree>
    <p:extLst>
      <p:ext uri="{BB962C8B-B14F-4D97-AF65-F5344CB8AC3E}">
        <p14:creationId xmlns:p14="http://schemas.microsoft.com/office/powerpoint/2010/main" val="3709690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F65F7-A2F8-66B6-FCE4-643BE6635C67}"/>
              </a:ext>
            </a:extLst>
          </p:cNvPr>
          <p:cNvSpPr>
            <a:spLocks noGrp="1"/>
          </p:cNvSpPr>
          <p:nvPr>
            <p:ph type="ctrTitle"/>
          </p:nvPr>
        </p:nvSpPr>
        <p:spPr/>
        <p:txBody>
          <a:bodyPr>
            <a:normAutofit/>
          </a:bodyPr>
          <a:lstStyle/>
          <a:p>
            <a:r>
              <a:rPr lang="en-US" sz="4500" b="1" dirty="0">
                <a:latin typeface="Montserrat" panose="00000500000000000000" pitchFamily="2" charset="0"/>
              </a:rPr>
              <a:t>Liệu </a:t>
            </a:r>
            <a:r>
              <a:rPr lang="en-US" sz="4500" b="1" dirty="0" err="1">
                <a:latin typeface="Montserrat" panose="00000500000000000000" pitchFamily="2" charset="0"/>
              </a:rPr>
              <a:t>pháp</a:t>
            </a:r>
            <a:r>
              <a:rPr lang="en-US" sz="4500" b="1" dirty="0">
                <a:latin typeface="Montserrat" panose="00000500000000000000" pitchFamily="2" charset="0"/>
              </a:rPr>
              <a:t> </a:t>
            </a:r>
            <a:r>
              <a:rPr lang="en-US" sz="4500" b="1" dirty="0" err="1">
                <a:latin typeface="Montserrat" panose="00000500000000000000" pitchFamily="2" charset="0"/>
              </a:rPr>
              <a:t>truyền</a:t>
            </a:r>
            <a:r>
              <a:rPr lang="en-US" sz="4500" b="1" dirty="0">
                <a:latin typeface="Montserrat" panose="00000500000000000000" pitchFamily="2" charset="0"/>
              </a:rPr>
              <a:t> </a:t>
            </a:r>
            <a:r>
              <a:rPr lang="en-US" sz="4500" b="1" dirty="0" err="1">
                <a:latin typeface="Montserrat" panose="00000500000000000000" pitchFamily="2" charset="0"/>
              </a:rPr>
              <a:t>tĩnh</a:t>
            </a:r>
            <a:r>
              <a:rPr lang="en-US" sz="4500" b="1" dirty="0">
                <a:latin typeface="Montserrat" panose="00000500000000000000" pitchFamily="2" charset="0"/>
              </a:rPr>
              <a:t> </a:t>
            </a:r>
            <a:r>
              <a:rPr lang="en-US" sz="4500" b="1" dirty="0" err="1">
                <a:latin typeface="Montserrat" panose="00000500000000000000" pitchFamily="2" charset="0"/>
              </a:rPr>
              <a:t>mạch</a:t>
            </a:r>
            <a:endParaRPr lang="en-US" sz="4500" b="1" dirty="0">
              <a:latin typeface="Montserrat" panose="00000500000000000000" pitchFamily="2" charset="0"/>
            </a:endParaRPr>
          </a:p>
        </p:txBody>
      </p:sp>
      <p:sp>
        <p:nvSpPr>
          <p:cNvPr id="3" name="Subtitle 2">
            <a:extLst>
              <a:ext uri="{FF2B5EF4-FFF2-40B4-BE49-F238E27FC236}">
                <a16:creationId xmlns:a16="http://schemas.microsoft.com/office/drawing/2014/main" id="{96201435-E669-C588-A472-4A7D72B92444}"/>
              </a:ext>
            </a:extLst>
          </p:cNvPr>
          <p:cNvSpPr>
            <a:spLocks noGrp="1"/>
          </p:cNvSpPr>
          <p:nvPr>
            <p:ph type="subTitle" idx="1"/>
          </p:nvPr>
        </p:nvSpPr>
        <p:spPr/>
        <p:txBody>
          <a:bodyPr/>
          <a:lstStyle/>
          <a:p>
            <a:r>
              <a:rPr lang="en-US" b="1" dirty="0">
                <a:latin typeface="Montserrat" panose="00000500000000000000" pitchFamily="2" charset="0"/>
              </a:rPr>
              <a:t>CHÌA KHÓA CHỐNG LÃO HOÁ MỚI TỪ NHẬT BẢN</a:t>
            </a:r>
          </a:p>
        </p:txBody>
      </p:sp>
      <p:pic>
        <p:nvPicPr>
          <p:cNvPr id="5" name="Picture 4" descr="A black and gold logo&#10;&#10;AI-generated content may be incorrect.">
            <a:extLst>
              <a:ext uri="{FF2B5EF4-FFF2-40B4-BE49-F238E27FC236}">
                <a16:creationId xmlns:a16="http://schemas.microsoft.com/office/drawing/2014/main" id="{BE1C34B7-3E98-031E-DB20-CC8FE70FF8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5984" y="277419"/>
            <a:ext cx="1159076" cy="844944"/>
          </a:xfrm>
          <a:prstGeom prst="rect">
            <a:avLst/>
          </a:prstGeom>
        </p:spPr>
      </p:pic>
      <p:pic>
        <p:nvPicPr>
          <p:cNvPr id="7" name="Picture 6" descr="A green and black logo&#10;&#10;AI-generated content may be incorrect.">
            <a:extLst>
              <a:ext uri="{FF2B5EF4-FFF2-40B4-BE49-F238E27FC236}">
                <a16:creationId xmlns:a16="http://schemas.microsoft.com/office/drawing/2014/main" id="{C59A6E82-DC06-D3C7-9B1B-6C221F6335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5515" y="277419"/>
            <a:ext cx="750503" cy="844944"/>
          </a:xfrm>
          <a:prstGeom prst="rect">
            <a:avLst/>
          </a:prstGeom>
        </p:spPr>
      </p:pic>
    </p:spTree>
    <p:extLst>
      <p:ext uri="{BB962C8B-B14F-4D97-AF65-F5344CB8AC3E}">
        <p14:creationId xmlns:p14="http://schemas.microsoft.com/office/powerpoint/2010/main" val="868374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DFF"/>
        </a:solidFill>
        <a:effectLst/>
      </p:bgPr>
    </p:bg>
    <p:spTree>
      <p:nvGrpSpPr>
        <p:cNvPr id="1" name="">
          <a:extLst>
            <a:ext uri="{FF2B5EF4-FFF2-40B4-BE49-F238E27FC236}">
              <a16:creationId xmlns:a16="http://schemas.microsoft.com/office/drawing/2014/main" id="{4591DED5-9AEE-3A87-FFBA-D806E42CB688}"/>
            </a:ext>
          </a:extLst>
        </p:cNvPr>
        <p:cNvGrpSpPr/>
        <p:nvPr/>
      </p:nvGrpSpPr>
      <p:grpSpPr>
        <a:xfrm>
          <a:off x="0" y="0"/>
          <a:ext cx="0" cy="0"/>
          <a:chOff x="0" y="0"/>
          <a:chExt cx="0" cy="0"/>
        </a:xfrm>
      </p:grpSpPr>
      <p:pic>
        <p:nvPicPr>
          <p:cNvPr id="7" name="Picture 6" descr="A close-up of a person&#10;&#10;AI-generated content may be incorrect.">
            <a:extLst>
              <a:ext uri="{FF2B5EF4-FFF2-40B4-BE49-F238E27FC236}">
                <a16:creationId xmlns:a16="http://schemas.microsoft.com/office/drawing/2014/main" id="{0DF79825-1566-4F6B-0CDF-780CB9903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960" y="0"/>
            <a:ext cx="4892040" cy="6858000"/>
          </a:xfrm>
          <a:prstGeom prst="rect">
            <a:avLst/>
          </a:prstGeom>
        </p:spPr>
      </p:pic>
      <p:sp>
        <p:nvSpPr>
          <p:cNvPr id="3" name="TextBox 2">
            <a:extLst>
              <a:ext uri="{FF2B5EF4-FFF2-40B4-BE49-F238E27FC236}">
                <a16:creationId xmlns:a16="http://schemas.microsoft.com/office/drawing/2014/main" id="{6F4A4DE0-3072-7695-42AE-2357236006E2}"/>
              </a:ext>
            </a:extLst>
          </p:cNvPr>
          <p:cNvSpPr txBox="1"/>
          <p:nvPr/>
        </p:nvSpPr>
        <p:spPr>
          <a:xfrm>
            <a:off x="1576340" y="2844560"/>
            <a:ext cx="5636479" cy="707886"/>
          </a:xfrm>
          <a:prstGeom prst="rect">
            <a:avLst/>
          </a:prstGeom>
          <a:noFill/>
        </p:spPr>
        <p:txBody>
          <a:bodyPr wrap="none" rtlCol="0">
            <a:spAutoFit/>
          </a:bodyPr>
          <a:lstStyle/>
          <a:p>
            <a:pPr marL="685800" indent="-685800">
              <a:buFont typeface="Wingdings" panose="05000000000000000000" pitchFamily="2" charset="2"/>
              <a:buChar char="Ø"/>
            </a:pPr>
            <a:r>
              <a:rPr lang="en-US" sz="4000" b="1" dirty="0" err="1">
                <a:latin typeface="Montserrat" panose="00000500000000000000" pitchFamily="2" charset="0"/>
              </a:rPr>
              <a:t>Truyền</a:t>
            </a:r>
            <a:r>
              <a:rPr lang="en-US" sz="4000" b="1" dirty="0">
                <a:latin typeface="Montserrat" panose="00000500000000000000" pitchFamily="2" charset="0"/>
              </a:rPr>
              <a:t> EXOSOME</a:t>
            </a:r>
          </a:p>
        </p:txBody>
      </p:sp>
      <p:sp>
        <p:nvSpPr>
          <p:cNvPr id="8" name="TextBox 7">
            <a:extLst>
              <a:ext uri="{FF2B5EF4-FFF2-40B4-BE49-F238E27FC236}">
                <a16:creationId xmlns:a16="http://schemas.microsoft.com/office/drawing/2014/main" id="{EF9B50A3-6359-C452-B928-4B9EA45DDBF7}"/>
              </a:ext>
            </a:extLst>
          </p:cNvPr>
          <p:cNvSpPr txBox="1"/>
          <p:nvPr/>
        </p:nvSpPr>
        <p:spPr>
          <a:xfrm>
            <a:off x="1576340" y="3800985"/>
            <a:ext cx="4482317" cy="369332"/>
          </a:xfrm>
          <a:prstGeom prst="rect">
            <a:avLst/>
          </a:prstGeom>
          <a:noFill/>
        </p:spPr>
        <p:txBody>
          <a:bodyPr wrap="none" rtlCol="0">
            <a:spAutoFit/>
          </a:bodyPr>
          <a:lstStyle/>
          <a:p>
            <a:pPr marL="285750" indent="-285750">
              <a:buFont typeface="Arial" panose="020B0604020202020204" pitchFamily="34" charset="0"/>
              <a:buChar char="•"/>
            </a:pPr>
            <a:r>
              <a:rPr lang="en-US" b="1" dirty="0" err="1">
                <a:latin typeface="Montserrat" panose="00000500000000000000" pitchFamily="2" charset="0"/>
              </a:rPr>
              <a:t>Truyền</a:t>
            </a:r>
            <a:r>
              <a:rPr lang="en-US" b="1" dirty="0">
                <a:latin typeface="Montserrat" panose="00000500000000000000" pitchFamily="2" charset="0"/>
              </a:rPr>
              <a:t> </a:t>
            </a:r>
            <a:r>
              <a:rPr lang="en-US" b="1" dirty="0" err="1">
                <a:latin typeface="Montserrat" panose="00000500000000000000" pitchFamily="2" charset="0"/>
              </a:rPr>
              <a:t>kết</a:t>
            </a:r>
            <a:r>
              <a:rPr lang="en-US" b="1" dirty="0">
                <a:latin typeface="Montserrat" panose="00000500000000000000" pitchFamily="2" charset="0"/>
              </a:rPr>
              <a:t> </a:t>
            </a:r>
            <a:r>
              <a:rPr lang="en-US" b="1" dirty="0" err="1">
                <a:latin typeface="Montserrat" panose="00000500000000000000" pitchFamily="2" charset="0"/>
              </a:rPr>
              <a:t>hợp</a:t>
            </a:r>
            <a:r>
              <a:rPr lang="en-US" b="1" dirty="0">
                <a:latin typeface="Montserrat" panose="00000500000000000000" pitchFamily="2" charset="0"/>
              </a:rPr>
              <a:t> NMN + EXOSOME</a:t>
            </a:r>
          </a:p>
        </p:txBody>
      </p:sp>
      <p:sp>
        <p:nvSpPr>
          <p:cNvPr id="9" name="TextBox 8">
            <a:extLst>
              <a:ext uri="{FF2B5EF4-FFF2-40B4-BE49-F238E27FC236}">
                <a16:creationId xmlns:a16="http://schemas.microsoft.com/office/drawing/2014/main" id="{8AAAA0CE-22C5-1AC8-E9DA-BCEFF7ED9AC5}"/>
              </a:ext>
            </a:extLst>
          </p:cNvPr>
          <p:cNvSpPr txBox="1"/>
          <p:nvPr/>
        </p:nvSpPr>
        <p:spPr>
          <a:xfrm>
            <a:off x="1576340" y="2226689"/>
            <a:ext cx="1976823" cy="369332"/>
          </a:xfrm>
          <a:prstGeom prst="rect">
            <a:avLst/>
          </a:prstGeom>
          <a:noFill/>
        </p:spPr>
        <p:txBody>
          <a:bodyPr wrap="none" rtlCol="0">
            <a:spAutoFit/>
          </a:bodyPr>
          <a:lstStyle/>
          <a:p>
            <a:pPr marL="285750" indent="-285750">
              <a:buFont typeface="Arial" panose="020B0604020202020204" pitchFamily="34" charset="0"/>
              <a:buChar char="•"/>
            </a:pPr>
            <a:r>
              <a:rPr lang="en-US" b="1" dirty="0" err="1">
                <a:latin typeface="Montserrat" panose="00000500000000000000" pitchFamily="2" charset="0"/>
              </a:rPr>
              <a:t>Truyền</a:t>
            </a:r>
            <a:r>
              <a:rPr lang="en-US" b="1" dirty="0">
                <a:latin typeface="Montserrat" panose="00000500000000000000" pitchFamily="2" charset="0"/>
              </a:rPr>
              <a:t> NMN</a:t>
            </a:r>
          </a:p>
        </p:txBody>
      </p:sp>
      <p:pic>
        <p:nvPicPr>
          <p:cNvPr id="15" name="Picture 14" descr="A black background with yellow text&#10;&#10;AI-generated content may be incorrect.">
            <a:extLst>
              <a:ext uri="{FF2B5EF4-FFF2-40B4-BE49-F238E27FC236}">
                <a16:creationId xmlns:a16="http://schemas.microsoft.com/office/drawing/2014/main" id="{94FB4DD4-B268-1213-30E3-CACD07D82790}"/>
              </a:ext>
            </a:extLst>
          </p:cNvPr>
          <p:cNvPicPr>
            <a:picLocks noChangeAspect="1"/>
          </p:cNvPicPr>
          <p:nvPr/>
        </p:nvPicPr>
        <p:blipFill>
          <a:blip r:embed="rId3"/>
          <a:stretch>
            <a:fillRect/>
          </a:stretch>
        </p:blipFill>
        <p:spPr>
          <a:xfrm>
            <a:off x="104470" y="114491"/>
            <a:ext cx="795134" cy="206342"/>
          </a:xfrm>
          <a:prstGeom prst="rect">
            <a:avLst/>
          </a:prstGeom>
        </p:spPr>
      </p:pic>
    </p:spTree>
    <p:extLst>
      <p:ext uri="{BB962C8B-B14F-4D97-AF65-F5344CB8AC3E}">
        <p14:creationId xmlns:p14="http://schemas.microsoft.com/office/powerpoint/2010/main" val="3206448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12888-883D-725B-69AB-EFD4FD7B6907}"/>
              </a:ext>
            </a:extLst>
          </p:cNvPr>
          <p:cNvSpPr>
            <a:spLocks noGrp="1"/>
          </p:cNvSpPr>
          <p:nvPr>
            <p:ph type="title"/>
          </p:nvPr>
        </p:nvSpPr>
        <p:spPr>
          <a:xfrm>
            <a:off x="6457952" y="612013"/>
            <a:ext cx="4895848" cy="741299"/>
          </a:xfrm>
        </p:spPr>
        <p:txBody>
          <a:bodyPr>
            <a:normAutofit/>
          </a:bodyPr>
          <a:lstStyle/>
          <a:p>
            <a:pPr algn="r"/>
            <a:r>
              <a:rPr lang="en-US" sz="3200" b="1" dirty="0">
                <a:solidFill>
                  <a:srgbClr val="BA9544"/>
                </a:solidFill>
                <a:latin typeface="Montserrat" panose="00000500000000000000" pitchFamily="2" charset="0"/>
              </a:rPr>
              <a:t>Exosome </a:t>
            </a:r>
            <a:r>
              <a:rPr lang="en-US" sz="3200" b="1" dirty="0" err="1">
                <a:solidFill>
                  <a:srgbClr val="BA9544"/>
                </a:solidFill>
                <a:latin typeface="Montserrat" panose="00000500000000000000" pitchFamily="2" charset="0"/>
              </a:rPr>
              <a:t>là</a:t>
            </a:r>
            <a:r>
              <a:rPr lang="en-US" sz="3200" b="1" dirty="0">
                <a:solidFill>
                  <a:srgbClr val="BA9544"/>
                </a:solidFill>
                <a:latin typeface="Montserrat" panose="00000500000000000000" pitchFamily="2" charset="0"/>
              </a:rPr>
              <a:t> </a:t>
            </a:r>
            <a:r>
              <a:rPr lang="en-US" sz="3200" b="1" dirty="0" err="1">
                <a:solidFill>
                  <a:srgbClr val="BA9544"/>
                </a:solidFill>
                <a:latin typeface="Montserrat" panose="00000500000000000000" pitchFamily="2" charset="0"/>
              </a:rPr>
              <a:t>gì</a:t>
            </a:r>
            <a:r>
              <a:rPr lang="en-US" sz="3200" b="1" dirty="0">
                <a:solidFill>
                  <a:srgbClr val="BA9544"/>
                </a:solidFill>
                <a:latin typeface="Montserrat" panose="00000500000000000000" pitchFamily="2" charset="0"/>
              </a:rPr>
              <a:t>?</a:t>
            </a:r>
          </a:p>
        </p:txBody>
      </p:sp>
      <p:sp>
        <p:nvSpPr>
          <p:cNvPr id="3" name="Content Placeholder 2">
            <a:extLst>
              <a:ext uri="{FF2B5EF4-FFF2-40B4-BE49-F238E27FC236}">
                <a16:creationId xmlns:a16="http://schemas.microsoft.com/office/drawing/2014/main" id="{DB84165D-B277-6071-B460-867BC7F64DAB}"/>
              </a:ext>
            </a:extLst>
          </p:cNvPr>
          <p:cNvSpPr>
            <a:spLocks noGrp="1"/>
          </p:cNvSpPr>
          <p:nvPr>
            <p:ph idx="1"/>
          </p:nvPr>
        </p:nvSpPr>
        <p:spPr>
          <a:xfrm>
            <a:off x="6096000" y="1469010"/>
            <a:ext cx="5257800" cy="4630038"/>
          </a:xfrm>
        </p:spPr>
        <p:txBody>
          <a:bodyPr>
            <a:noAutofit/>
          </a:bodyPr>
          <a:lstStyle/>
          <a:p>
            <a:r>
              <a:rPr lang="vi-VN" sz="1600" dirty="0">
                <a:latin typeface="Montserrat" panose="00000500000000000000" pitchFamily="2" charset="0"/>
              </a:rPr>
              <a:t>Exosome là những </a:t>
            </a:r>
            <a:r>
              <a:rPr lang="en-US" sz="1600" b="1" dirty="0">
                <a:latin typeface="Montserrat" panose="00000500000000000000" pitchFamily="2" charset="0"/>
              </a:rPr>
              <a:t>“</a:t>
            </a:r>
            <a:r>
              <a:rPr lang="vi-VN" sz="1600" b="1" dirty="0">
                <a:latin typeface="Montserrat" panose="00000500000000000000" pitchFamily="2" charset="0"/>
              </a:rPr>
              <a:t>túi nano</a:t>
            </a:r>
            <a:r>
              <a:rPr lang="en-US" sz="1600" b="1" dirty="0">
                <a:latin typeface="Montserrat" panose="00000500000000000000" pitchFamily="2" charset="0"/>
              </a:rPr>
              <a:t>”</a:t>
            </a:r>
            <a:r>
              <a:rPr lang="vi-VN" sz="1600" b="1" dirty="0">
                <a:latin typeface="Montserrat" panose="00000500000000000000" pitchFamily="2" charset="0"/>
              </a:rPr>
              <a:t> được tiết ra từ tế bào</a:t>
            </a:r>
            <a:r>
              <a:rPr lang="en-US" sz="1600" b="1" dirty="0">
                <a:latin typeface="Montserrat" panose="00000500000000000000" pitchFamily="2" charset="0"/>
              </a:rPr>
              <a:t> </a:t>
            </a:r>
            <a:r>
              <a:rPr lang="en-US" sz="1600" dirty="0" err="1">
                <a:latin typeface="Montserrat" panose="00000500000000000000" pitchFamily="2" charset="0"/>
              </a:rPr>
              <a:t>với</a:t>
            </a:r>
            <a:r>
              <a:rPr lang="en-US" sz="1600" dirty="0">
                <a:latin typeface="Montserrat" panose="00000500000000000000" pitchFamily="2" charset="0"/>
              </a:rPr>
              <a:t> </a:t>
            </a:r>
            <a:r>
              <a:rPr lang="en-US" sz="1600" dirty="0" err="1">
                <a:latin typeface="Montserrat" panose="00000500000000000000" pitchFamily="2" charset="0"/>
              </a:rPr>
              <a:t>kích</a:t>
            </a:r>
            <a:r>
              <a:rPr lang="en-US" sz="1600" dirty="0">
                <a:latin typeface="Montserrat" panose="00000500000000000000" pitchFamily="2" charset="0"/>
              </a:rPr>
              <a:t> </a:t>
            </a:r>
            <a:r>
              <a:rPr lang="en-US" sz="1600" dirty="0" err="1">
                <a:latin typeface="Montserrat" panose="00000500000000000000" pitchFamily="2" charset="0"/>
              </a:rPr>
              <a:t>thước</a:t>
            </a:r>
            <a:r>
              <a:rPr lang="en-US" sz="1600" dirty="0">
                <a:latin typeface="Montserrat" panose="00000500000000000000" pitchFamily="2" charset="0"/>
              </a:rPr>
              <a:t> </a:t>
            </a:r>
            <a:r>
              <a:rPr lang="en-US" sz="1600" dirty="0" err="1">
                <a:latin typeface="Montserrat" panose="00000500000000000000" pitchFamily="2" charset="0"/>
              </a:rPr>
              <a:t>chỉ</a:t>
            </a:r>
            <a:r>
              <a:rPr lang="en-US" sz="1600" dirty="0">
                <a:latin typeface="Montserrat" panose="00000500000000000000" pitchFamily="2" charset="0"/>
              </a:rPr>
              <a:t> </a:t>
            </a:r>
            <a:r>
              <a:rPr lang="vi-VN" sz="1600" dirty="0">
                <a:latin typeface="Montserrat" panose="00000500000000000000" pitchFamily="2" charset="0"/>
              </a:rPr>
              <a:t>30-150 nanomet, mang theo nhiều protein, DNA và RNA và các yếu tố tăng trưởng.</a:t>
            </a:r>
            <a:endParaRPr lang="en-US" sz="1600" dirty="0">
              <a:latin typeface="Montserrat" panose="00000500000000000000" pitchFamily="2" charset="0"/>
            </a:endParaRPr>
          </a:p>
          <a:p>
            <a:r>
              <a:rPr lang="vi-VN" sz="1600" dirty="0">
                <a:latin typeface="Montserrat" panose="00000500000000000000" pitchFamily="2" charset="0"/>
              </a:rPr>
              <a:t>Chúng hoạt động như những </a:t>
            </a:r>
            <a:r>
              <a:rPr lang="en-US" sz="1600" dirty="0">
                <a:latin typeface="Montserrat" panose="00000500000000000000" pitchFamily="2" charset="0"/>
              </a:rPr>
              <a:t>“</a:t>
            </a:r>
            <a:r>
              <a:rPr lang="vi-VN" sz="1600" dirty="0">
                <a:latin typeface="Montserrat" panose="00000500000000000000" pitchFamily="2" charset="0"/>
              </a:rPr>
              <a:t>sứ giả</a:t>
            </a:r>
            <a:r>
              <a:rPr lang="en-US" sz="1600" dirty="0">
                <a:latin typeface="Montserrat" panose="00000500000000000000" pitchFamily="2" charset="0"/>
              </a:rPr>
              <a:t>”</a:t>
            </a:r>
            <a:r>
              <a:rPr lang="vi-VN" sz="1600" dirty="0">
                <a:latin typeface="Montserrat" panose="00000500000000000000" pitchFamily="2" charset="0"/>
              </a:rPr>
              <a:t> </a:t>
            </a:r>
            <a:r>
              <a:rPr lang="vi-VN" sz="1600" b="1" dirty="0">
                <a:latin typeface="Montserrat" panose="00000500000000000000" pitchFamily="2" charset="0"/>
              </a:rPr>
              <a:t>truyền tín hiệu giữa các tế bào</a:t>
            </a:r>
            <a:r>
              <a:rPr lang="vi-VN" sz="1600" dirty="0">
                <a:latin typeface="Montserrat" panose="00000500000000000000" pitchFamily="2" charset="0"/>
              </a:rPr>
              <a:t>, giúp điều hòa các chức năng tế bào, sửa chữa và tái tạo mô. </a:t>
            </a:r>
            <a:endParaRPr lang="en-US" sz="1600" dirty="0">
              <a:latin typeface="Montserrat" panose="00000500000000000000" pitchFamily="2" charset="0"/>
            </a:endParaRPr>
          </a:p>
          <a:p>
            <a:r>
              <a:rPr lang="vi-VN" sz="1600" dirty="0">
                <a:latin typeface="Montserrat" panose="00000500000000000000" pitchFamily="2" charset="0"/>
              </a:rPr>
              <a:t>Những tác động được mong đợi từ Exosome</a:t>
            </a:r>
            <a:r>
              <a:rPr lang="en-US" sz="1600" dirty="0">
                <a:latin typeface="Montserrat" panose="00000500000000000000" pitchFamily="2" charset="0"/>
              </a:rPr>
              <a:t>:</a:t>
            </a:r>
            <a:endParaRPr lang="vi-VN" sz="1600" dirty="0">
              <a:latin typeface="Montserrat" panose="00000500000000000000" pitchFamily="2" charset="0"/>
            </a:endParaRPr>
          </a:p>
          <a:p>
            <a:pPr>
              <a:buFont typeface="Wingdings" panose="05000000000000000000" pitchFamily="2" charset="2"/>
              <a:buChar char="Ø"/>
            </a:pPr>
            <a:r>
              <a:rPr lang="vi-VN" sz="1600" dirty="0">
                <a:latin typeface="Montserrat" panose="00000500000000000000" pitchFamily="2" charset="0"/>
              </a:rPr>
              <a:t>Tái tạo da</a:t>
            </a:r>
          </a:p>
          <a:p>
            <a:pPr>
              <a:buFont typeface="Wingdings" panose="05000000000000000000" pitchFamily="2" charset="2"/>
              <a:buChar char="Ø"/>
            </a:pPr>
            <a:r>
              <a:rPr lang="en-US" sz="1600" dirty="0">
                <a:latin typeface="Montserrat" panose="00000500000000000000" pitchFamily="2" charset="0"/>
              </a:rPr>
              <a:t>T</a:t>
            </a:r>
            <a:r>
              <a:rPr lang="vi-VN" sz="1600" dirty="0">
                <a:latin typeface="Montserrat" panose="00000500000000000000" pitchFamily="2" charset="0"/>
              </a:rPr>
              <a:t>húc đẩy chữa lành vết thương</a:t>
            </a:r>
          </a:p>
          <a:p>
            <a:pPr>
              <a:buFont typeface="Wingdings" panose="05000000000000000000" pitchFamily="2" charset="2"/>
              <a:buChar char="Ø"/>
            </a:pPr>
            <a:r>
              <a:rPr lang="vi-VN" sz="1600" dirty="0">
                <a:latin typeface="Montserrat" panose="00000500000000000000" pitchFamily="2" charset="0"/>
              </a:rPr>
              <a:t>Cải thiện các bệnh khác nhau</a:t>
            </a:r>
          </a:p>
          <a:p>
            <a:pPr>
              <a:buFont typeface="Wingdings" panose="05000000000000000000" pitchFamily="2" charset="2"/>
              <a:buChar char="Ø"/>
            </a:pPr>
            <a:r>
              <a:rPr lang="en-US" sz="1600" dirty="0">
                <a:latin typeface="Montserrat" panose="00000500000000000000" pitchFamily="2" charset="0"/>
              </a:rPr>
              <a:t>P</a:t>
            </a:r>
            <a:r>
              <a:rPr lang="vi-VN" sz="1600" dirty="0">
                <a:latin typeface="Montserrat" panose="00000500000000000000" pitchFamily="2" charset="0"/>
              </a:rPr>
              <a:t>hục hồi mệt mỏi</a:t>
            </a:r>
          </a:p>
          <a:p>
            <a:pPr>
              <a:buFont typeface="Wingdings" panose="05000000000000000000" pitchFamily="2" charset="2"/>
              <a:buChar char="Ø"/>
            </a:pPr>
            <a:r>
              <a:rPr lang="vi-VN" sz="1600" dirty="0">
                <a:latin typeface="Montserrat" panose="00000500000000000000" pitchFamily="2" charset="0"/>
              </a:rPr>
              <a:t>Chống lão hóa</a:t>
            </a:r>
          </a:p>
          <a:p>
            <a:pPr>
              <a:buFont typeface="Wingdings" panose="05000000000000000000" pitchFamily="2" charset="2"/>
              <a:buChar char="Ø"/>
            </a:pPr>
            <a:r>
              <a:rPr lang="vi-VN" sz="1600" dirty="0">
                <a:latin typeface="Montserrat" panose="00000500000000000000" pitchFamily="2" charset="0"/>
              </a:rPr>
              <a:t>Cải thiện rối loạn chức năng gan</a:t>
            </a:r>
          </a:p>
          <a:p>
            <a:pPr>
              <a:buFont typeface="Wingdings" panose="05000000000000000000" pitchFamily="2" charset="2"/>
              <a:buChar char="Ø"/>
            </a:pPr>
            <a:r>
              <a:rPr lang="vi-VN" sz="1600" dirty="0">
                <a:latin typeface="Montserrat" panose="00000500000000000000" pitchFamily="2" charset="0"/>
              </a:rPr>
              <a:t>Cải thiện chứng mất ngủ và trầm cảm</a:t>
            </a:r>
          </a:p>
        </p:txBody>
      </p:sp>
      <p:pic>
        <p:nvPicPr>
          <p:cNvPr id="9" name="Picture 8" descr="Diagram of a diagram showing the process of release&#10;&#10;AI-generated content may be incorrect.">
            <a:extLst>
              <a:ext uri="{FF2B5EF4-FFF2-40B4-BE49-F238E27FC236}">
                <a16:creationId xmlns:a16="http://schemas.microsoft.com/office/drawing/2014/main" id="{8F33B3F4-EB74-19FC-A291-06E45B8F0F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7543"/>
            <a:ext cx="5276088" cy="3622914"/>
          </a:xfrm>
          <a:prstGeom prst="rect">
            <a:avLst/>
          </a:prstGeom>
        </p:spPr>
      </p:pic>
      <p:pic>
        <p:nvPicPr>
          <p:cNvPr id="4" name="Picture 3" descr="A black background with yellow text&#10;&#10;AI-generated content may be incorrect.">
            <a:extLst>
              <a:ext uri="{FF2B5EF4-FFF2-40B4-BE49-F238E27FC236}">
                <a16:creationId xmlns:a16="http://schemas.microsoft.com/office/drawing/2014/main" id="{AADF9900-DD6D-696F-DD05-70588E50B48D}"/>
              </a:ext>
            </a:extLst>
          </p:cNvPr>
          <p:cNvPicPr>
            <a:picLocks noChangeAspect="1"/>
          </p:cNvPicPr>
          <p:nvPr/>
        </p:nvPicPr>
        <p:blipFill>
          <a:blip r:embed="rId3"/>
          <a:stretch>
            <a:fillRect/>
          </a:stretch>
        </p:blipFill>
        <p:spPr>
          <a:xfrm>
            <a:off x="104470" y="114491"/>
            <a:ext cx="795134" cy="206342"/>
          </a:xfrm>
          <a:prstGeom prst="rect">
            <a:avLst/>
          </a:prstGeom>
        </p:spPr>
      </p:pic>
    </p:spTree>
    <p:extLst>
      <p:ext uri="{BB962C8B-B14F-4D97-AF65-F5344CB8AC3E}">
        <p14:creationId xmlns:p14="http://schemas.microsoft.com/office/powerpoint/2010/main" val="1676931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0B24D-8426-0885-CA1C-27EFC10F01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8B6B90-EC07-D519-6D35-D35DFADFF5D5}"/>
              </a:ext>
            </a:extLst>
          </p:cNvPr>
          <p:cNvSpPr>
            <a:spLocks noGrp="1"/>
          </p:cNvSpPr>
          <p:nvPr>
            <p:ph type="title"/>
          </p:nvPr>
        </p:nvSpPr>
        <p:spPr>
          <a:xfrm>
            <a:off x="5513832" y="612013"/>
            <a:ext cx="5839968" cy="741299"/>
          </a:xfrm>
        </p:spPr>
        <p:txBody>
          <a:bodyPr>
            <a:normAutofit fontScale="90000"/>
          </a:bodyPr>
          <a:lstStyle/>
          <a:p>
            <a:pPr algn="r"/>
            <a:r>
              <a:rPr lang="en-US" sz="3200" b="1" dirty="0">
                <a:solidFill>
                  <a:srgbClr val="BA9544"/>
                </a:solidFill>
                <a:latin typeface="Montserrat" panose="00000500000000000000" pitchFamily="2" charset="0"/>
              </a:rPr>
              <a:t>(</a:t>
            </a:r>
            <a:r>
              <a:rPr lang="en-US" sz="3200" b="1" dirty="0" err="1">
                <a:solidFill>
                  <a:srgbClr val="BA9544"/>
                </a:solidFill>
                <a:latin typeface="Montserrat" panose="00000500000000000000" pitchFamily="2" charset="0"/>
              </a:rPr>
              <a:t>Tiếng</a:t>
            </a:r>
            <a:r>
              <a:rPr lang="en-US" sz="3200" b="1" dirty="0">
                <a:solidFill>
                  <a:srgbClr val="BA9544"/>
                </a:solidFill>
                <a:latin typeface="Montserrat" panose="00000500000000000000" pitchFamily="2" charset="0"/>
              </a:rPr>
              <a:t> Nhật) Exosome </a:t>
            </a:r>
            <a:r>
              <a:rPr lang="en-US" sz="3200" b="1" dirty="0" err="1">
                <a:solidFill>
                  <a:srgbClr val="BA9544"/>
                </a:solidFill>
                <a:latin typeface="Montserrat" panose="00000500000000000000" pitchFamily="2" charset="0"/>
              </a:rPr>
              <a:t>là</a:t>
            </a:r>
            <a:r>
              <a:rPr lang="en-US" sz="3200" b="1" dirty="0">
                <a:solidFill>
                  <a:srgbClr val="BA9544"/>
                </a:solidFill>
                <a:latin typeface="Montserrat" panose="00000500000000000000" pitchFamily="2" charset="0"/>
              </a:rPr>
              <a:t> </a:t>
            </a:r>
            <a:r>
              <a:rPr lang="en-US" sz="3200" b="1" dirty="0" err="1">
                <a:solidFill>
                  <a:srgbClr val="BA9544"/>
                </a:solidFill>
                <a:latin typeface="Montserrat" panose="00000500000000000000" pitchFamily="2" charset="0"/>
              </a:rPr>
              <a:t>gì</a:t>
            </a:r>
            <a:r>
              <a:rPr lang="en-US" sz="3200" b="1" dirty="0">
                <a:solidFill>
                  <a:srgbClr val="BA9544"/>
                </a:solidFill>
                <a:latin typeface="Montserrat" panose="00000500000000000000" pitchFamily="2" charset="0"/>
              </a:rPr>
              <a:t>?</a:t>
            </a:r>
          </a:p>
        </p:txBody>
      </p:sp>
      <p:sp>
        <p:nvSpPr>
          <p:cNvPr id="3" name="Content Placeholder 2">
            <a:extLst>
              <a:ext uri="{FF2B5EF4-FFF2-40B4-BE49-F238E27FC236}">
                <a16:creationId xmlns:a16="http://schemas.microsoft.com/office/drawing/2014/main" id="{54F13BD5-F3B5-EA12-E66F-331FB20E78C0}"/>
              </a:ext>
            </a:extLst>
          </p:cNvPr>
          <p:cNvSpPr>
            <a:spLocks noGrp="1"/>
          </p:cNvSpPr>
          <p:nvPr>
            <p:ph idx="1"/>
          </p:nvPr>
        </p:nvSpPr>
        <p:spPr>
          <a:xfrm>
            <a:off x="6096000" y="1469010"/>
            <a:ext cx="5257800" cy="4630038"/>
          </a:xfrm>
        </p:spPr>
        <p:txBody>
          <a:bodyPr>
            <a:noAutofit/>
          </a:bodyPr>
          <a:lstStyle/>
          <a:p>
            <a:r>
              <a:rPr lang="en-US" sz="1600" dirty="0">
                <a:latin typeface="Montserrat" panose="00000500000000000000" pitchFamily="2" charset="0"/>
              </a:rPr>
              <a:t>ABC</a:t>
            </a:r>
            <a:endParaRPr lang="vi-VN" sz="1600" dirty="0">
              <a:latin typeface="Montserrat" panose="00000500000000000000" pitchFamily="2" charset="0"/>
            </a:endParaRPr>
          </a:p>
        </p:txBody>
      </p:sp>
      <p:pic>
        <p:nvPicPr>
          <p:cNvPr id="9" name="Picture 8" descr="Diagram of a diagram showing the process of release&#10;&#10;AI-generated content may be incorrect.">
            <a:extLst>
              <a:ext uri="{FF2B5EF4-FFF2-40B4-BE49-F238E27FC236}">
                <a16:creationId xmlns:a16="http://schemas.microsoft.com/office/drawing/2014/main" id="{D6314FD4-AFA7-B816-BF61-E9F05E52B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7543"/>
            <a:ext cx="5276088" cy="3622914"/>
          </a:xfrm>
          <a:prstGeom prst="rect">
            <a:avLst/>
          </a:prstGeom>
        </p:spPr>
      </p:pic>
      <p:pic>
        <p:nvPicPr>
          <p:cNvPr id="4" name="Picture 3" descr="A black background with yellow text&#10;&#10;AI-generated content may be incorrect.">
            <a:extLst>
              <a:ext uri="{FF2B5EF4-FFF2-40B4-BE49-F238E27FC236}">
                <a16:creationId xmlns:a16="http://schemas.microsoft.com/office/drawing/2014/main" id="{AD03B9B9-361B-00E1-7B79-AE4979A90521}"/>
              </a:ext>
            </a:extLst>
          </p:cNvPr>
          <p:cNvPicPr>
            <a:picLocks noChangeAspect="1"/>
          </p:cNvPicPr>
          <p:nvPr/>
        </p:nvPicPr>
        <p:blipFill>
          <a:blip r:embed="rId3"/>
          <a:stretch>
            <a:fillRect/>
          </a:stretch>
        </p:blipFill>
        <p:spPr>
          <a:xfrm>
            <a:off x="104470" y="114491"/>
            <a:ext cx="795134" cy="206342"/>
          </a:xfrm>
          <a:prstGeom prst="rect">
            <a:avLst/>
          </a:prstGeom>
        </p:spPr>
      </p:pic>
    </p:spTree>
    <p:extLst>
      <p:ext uri="{BB962C8B-B14F-4D97-AF65-F5344CB8AC3E}">
        <p14:creationId xmlns:p14="http://schemas.microsoft.com/office/powerpoint/2010/main" val="697903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C8D54A-0103-88F2-B79C-EA89782A481C}"/>
              </a:ext>
            </a:extLst>
          </p:cNvPr>
          <p:cNvSpPr>
            <a:spLocks noGrp="1"/>
          </p:cNvSpPr>
          <p:nvPr>
            <p:ph idx="1"/>
          </p:nvPr>
        </p:nvSpPr>
        <p:spPr>
          <a:xfrm>
            <a:off x="390144" y="583628"/>
            <a:ext cx="4867656" cy="5690743"/>
          </a:xfrm>
        </p:spPr>
        <p:txBody>
          <a:bodyPr>
            <a:normAutofit/>
          </a:bodyPr>
          <a:lstStyle/>
          <a:p>
            <a:r>
              <a:rPr lang="vi-VN" sz="1600" dirty="0">
                <a:latin typeface="Montserrat" panose="00000500000000000000" pitchFamily="2" charset="0"/>
              </a:rPr>
              <a:t>Khi chúng ta già đi, </a:t>
            </a:r>
            <a:r>
              <a:rPr lang="en-US" sz="1600" dirty="0" err="1">
                <a:latin typeface="Montserrat" panose="00000500000000000000" pitchFamily="2" charset="0"/>
              </a:rPr>
              <a:t>nếp</a:t>
            </a:r>
            <a:r>
              <a:rPr lang="en-US" sz="1600" dirty="0">
                <a:latin typeface="Montserrat" panose="00000500000000000000" pitchFamily="2" charset="0"/>
              </a:rPr>
              <a:t> </a:t>
            </a:r>
            <a:r>
              <a:rPr lang="vi-VN" sz="1600" dirty="0">
                <a:latin typeface="Montserrat" panose="00000500000000000000" pitchFamily="2" charset="0"/>
              </a:rPr>
              <a:t>nhăn, đốm nâu, thị lực kém, cơ bắp yếu và miễn dịch suy giảm là những lo ngại </a:t>
            </a:r>
            <a:r>
              <a:rPr lang="en-US" sz="1600" dirty="0" err="1">
                <a:latin typeface="Montserrat" panose="00000500000000000000" pitchFamily="2" charset="0"/>
              </a:rPr>
              <a:t>không</a:t>
            </a:r>
            <a:r>
              <a:rPr lang="en-US" sz="1600" dirty="0">
                <a:latin typeface="Montserrat" panose="00000500000000000000" pitchFamily="2" charset="0"/>
              </a:rPr>
              <a:t> </a:t>
            </a:r>
            <a:r>
              <a:rPr lang="en-US" sz="1600" dirty="0" err="1">
                <a:latin typeface="Montserrat" panose="00000500000000000000" pitchFamily="2" charset="0"/>
              </a:rPr>
              <a:t>thể</a:t>
            </a:r>
            <a:r>
              <a:rPr lang="en-US" sz="1600" dirty="0">
                <a:latin typeface="Montserrat" panose="00000500000000000000" pitchFamily="2" charset="0"/>
              </a:rPr>
              <a:t> </a:t>
            </a:r>
            <a:r>
              <a:rPr lang="en-US" sz="1600" dirty="0" err="1">
                <a:latin typeface="Montserrat" panose="00000500000000000000" pitchFamily="2" charset="0"/>
              </a:rPr>
              <a:t>tránh</a:t>
            </a:r>
            <a:r>
              <a:rPr lang="en-US" sz="1600" dirty="0">
                <a:latin typeface="Montserrat" panose="00000500000000000000" pitchFamily="2" charset="0"/>
              </a:rPr>
              <a:t> </a:t>
            </a:r>
            <a:r>
              <a:rPr lang="en-US" sz="1600" dirty="0" err="1">
                <a:latin typeface="Montserrat" panose="00000500000000000000" pitchFamily="2" charset="0"/>
              </a:rPr>
              <a:t>khỏi</a:t>
            </a:r>
            <a:r>
              <a:rPr lang="en-US" sz="1600" dirty="0">
                <a:latin typeface="Montserrat" panose="00000500000000000000" pitchFamily="2" charset="0"/>
              </a:rPr>
              <a:t>. </a:t>
            </a:r>
            <a:r>
              <a:rPr lang="en-US" sz="1600" dirty="0">
                <a:latin typeface="Montserrat" panose="00000500000000000000" pitchFamily="2" charset="0"/>
                <a:sym typeface="Wingdings" panose="05000000000000000000" pitchFamily="2" charset="2"/>
              </a:rPr>
              <a:t> </a:t>
            </a:r>
            <a:r>
              <a:rPr lang="vi-VN" sz="1600" dirty="0">
                <a:latin typeface="Montserrat" panose="00000500000000000000" pitchFamily="2" charset="0"/>
              </a:rPr>
              <a:t>Exosome có thể can thiệp hiệu quả vào những vấn đề này.</a:t>
            </a:r>
            <a:endParaRPr lang="en-US" sz="1600" dirty="0">
              <a:latin typeface="Montserrat" panose="00000500000000000000" pitchFamily="2" charset="0"/>
            </a:endParaRPr>
          </a:p>
          <a:p>
            <a:r>
              <a:rPr lang="vi-VN" sz="1600" dirty="0">
                <a:latin typeface="Montserrat" panose="00000500000000000000" pitchFamily="2" charset="0"/>
              </a:rPr>
              <a:t>Exosome được chiết xuất từ phần dịch nuôi cấy phía trên tế bào gốc trung mô (là phần chất lỏng không chứa tế bào nhưng chứa nhiều phân tử quan trọng). Tế bào gốc trung mô thường được lấy từ các nguồn như </a:t>
            </a:r>
            <a:r>
              <a:rPr lang="vi-VN" sz="1600" b="1" dirty="0">
                <a:latin typeface="Montserrat" panose="00000500000000000000" pitchFamily="2" charset="0"/>
              </a:rPr>
              <a:t>tủy răng, dây rốn, mô mỡ hoặc tủy xương </a:t>
            </a:r>
            <a:r>
              <a:rPr lang="vi-VN" sz="1600" dirty="0">
                <a:latin typeface="Montserrat" panose="00000500000000000000" pitchFamily="2" charset="0"/>
              </a:rPr>
              <a:t>– vốn là những mô có khả năng tái tạo tốt trong cơ thể người. </a:t>
            </a:r>
            <a:endParaRPr lang="en-US" sz="1600" dirty="0">
              <a:latin typeface="Montserrat" panose="00000500000000000000" pitchFamily="2" charset="0"/>
            </a:endParaRPr>
          </a:p>
          <a:p>
            <a:r>
              <a:rPr lang="vi-VN" sz="1600" dirty="0">
                <a:latin typeface="Montserrat" panose="00000500000000000000" pitchFamily="2" charset="0"/>
              </a:rPr>
              <a:t>Exosome ngày càng được ưa chuộng nhờ tính </a:t>
            </a:r>
            <a:r>
              <a:rPr lang="vi-VN" sz="1600" b="1" dirty="0">
                <a:latin typeface="Montserrat" panose="00000500000000000000" pitchFamily="2" charset="0"/>
              </a:rPr>
              <a:t>không xâm lấn</a:t>
            </a:r>
            <a:r>
              <a:rPr lang="vi-VN" sz="1600" dirty="0">
                <a:latin typeface="Montserrat" panose="00000500000000000000" pitchFamily="2" charset="0"/>
              </a:rPr>
              <a:t>. Thay vì sử dụng trực tiếp tế bào từ người cho, phương pháp này chỉ dùng </a:t>
            </a:r>
            <a:r>
              <a:rPr lang="vi-VN" sz="1600" b="1" dirty="0">
                <a:latin typeface="Montserrat" panose="00000500000000000000" pitchFamily="2" charset="0"/>
              </a:rPr>
              <a:t>dịch tiết trong quá trình nuôi cấy </a:t>
            </a:r>
            <a:r>
              <a:rPr lang="vi-VN" sz="1600" dirty="0">
                <a:latin typeface="Montserrat" panose="00000500000000000000" pitchFamily="2" charset="0"/>
              </a:rPr>
              <a:t>– chứa nhiều yếu tố tăng trưởng và vật chất di truyền, giúp </a:t>
            </a:r>
            <a:r>
              <a:rPr lang="vi-VN" sz="1600" b="1" dirty="0">
                <a:latin typeface="Montserrat" panose="00000500000000000000" pitchFamily="2" charset="0"/>
              </a:rPr>
              <a:t>giảm nguy cơ thải ghép</a:t>
            </a:r>
            <a:r>
              <a:rPr lang="en-US" sz="1600" b="1" dirty="0">
                <a:latin typeface="Montserrat" panose="00000500000000000000" pitchFamily="2" charset="0"/>
              </a:rPr>
              <a:t> </a:t>
            </a:r>
            <a:r>
              <a:rPr lang="en-US" sz="1600" dirty="0" err="1">
                <a:latin typeface="Montserrat" panose="00000500000000000000" pitchFamily="2" charset="0"/>
              </a:rPr>
              <a:t>của</a:t>
            </a:r>
            <a:r>
              <a:rPr lang="en-US" sz="1600" dirty="0">
                <a:latin typeface="Montserrat" panose="00000500000000000000" pitchFamily="2" charset="0"/>
              </a:rPr>
              <a:t> </a:t>
            </a:r>
            <a:r>
              <a:rPr lang="en-US" sz="1600" dirty="0" err="1">
                <a:latin typeface="Montserrat" panose="00000500000000000000" pitchFamily="2" charset="0"/>
              </a:rPr>
              <a:t>cơ</a:t>
            </a:r>
            <a:r>
              <a:rPr lang="en-US" sz="1600" dirty="0">
                <a:latin typeface="Montserrat" panose="00000500000000000000" pitchFamily="2" charset="0"/>
              </a:rPr>
              <a:t> </a:t>
            </a:r>
            <a:r>
              <a:rPr lang="en-US" sz="1600" dirty="0" err="1">
                <a:latin typeface="Montserrat" panose="00000500000000000000" pitchFamily="2" charset="0"/>
              </a:rPr>
              <a:t>thể</a:t>
            </a:r>
            <a:r>
              <a:rPr lang="en-US" sz="1600" dirty="0">
                <a:latin typeface="Montserrat" panose="00000500000000000000" pitchFamily="2" charset="0"/>
              </a:rPr>
              <a:t> </a:t>
            </a:r>
            <a:r>
              <a:rPr lang="en-US" sz="1600" dirty="0" err="1">
                <a:latin typeface="Montserrat" panose="00000500000000000000" pitchFamily="2" charset="0"/>
              </a:rPr>
              <a:t>người</a:t>
            </a:r>
            <a:r>
              <a:rPr lang="en-US" sz="1600" dirty="0">
                <a:latin typeface="Montserrat" panose="00000500000000000000" pitchFamily="2" charset="0"/>
              </a:rPr>
              <a:t> </a:t>
            </a:r>
            <a:r>
              <a:rPr lang="en-US" sz="1600" dirty="0" err="1">
                <a:latin typeface="Montserrat" panose="00000500000000000000" pitchFamily="2" charset="0"/>
              </a:rPr>
              <a:t>nhận</a:t>
            </a:r>
            <a:r>
              <a:rPr lang="vi-VN" sz="1600" dirty="0">
                <a:latin typeface="Montserrat" panose="00000500000000000000" pitchFamily="2" charset="0"/>
              </a:rPr>
              <a:t>. Đặc biệt, Exosome có hàm lượng yếu tố tăng trưởng cao gấp 3 lần so với tế bào gốc trưởng thành, từ đó nâng cao khả năng phục hồi và tái tạo tế bào</a:t>
            </a:r>
            <a:r>
              <a:rPr lang="en-US" sz="1600" dirty="0">
                <a:latin typeface="Montserrat" panose="00000500000000000000" pitchFamily="2" charset="0"/>
              </a:rPr>
              <a:t> </a:t>
            </a:r>
            <a:r>
              <a:rPr lang="en-US" sz="1600" dirty="0" err="1">
                <a:latin typeface="Montserrat" panose="00000500000000000000" pitchFamily="2" charset="0"/>
              </a:rPr>
              <a:t>hơn</a:t>
            </a:r>
            <a:r>
              <a:rPr lang="vi-VN" sz="1600" dirty="0">
                <a:latin typeface="Montserrat" panose="00000500000000000000" pitchFamily="2" charset="0"/>
              </a:rPr>
              <a:t>.</a:t>
            </a:r>
            <a:endParaRPr lang="en-US" sz="1600" dirty="0">
              <a:latin typeface="Montserrat" panose="00000500000000000000" pitchFamily="2" charset="0"/>
            </a:endParaRPr>
          </a:p>
        </p:txBody>
      </p:sp>
      <p:sp>
        <p:nvSpPr>
          <p:cNvPr id="5" name="Content Placeholder 2">
            <a:extLst>
              <a:ext uri="{FF2B5EF4-FFF2-40B4-BE49-F238E27FC236}">
                <a16:creationId xmlns:a16="http://schemas.microsoft.com/office/drawing/2014/main" id="{BD1E93CC-AFFF-6454-3ECC-A20D8BA02860}"/>
              </a:ext>
            </a:extLst>
          </p:cNvPr>
          <p:cNvSpPr txBox="1">
            <a:spLocks/>
          </p:cNvSpPr>
          <p:nvPr/>
        </p:nvSpPr>
        <p:spPr>
          <a:xfrm>
            <a:off x="6934200" y="583628"/>
            <a:ext cx="4867656" cy="5690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Montserrat" panose="00000500000000000000" pitchFamily="2" charset="0"/>
              </a:rPr>
              <a:t>(</a:t>
            </a:r>
            <a:r>
              <a:rPr lang="en-US" sz="1600" dirty="0" err="1">
                <a:latin typeface="Montserrat" panose="00000500000000000000" pitchFamily="2" charset="0"/>
              </a:rPr>
              <a:t>Tiếng</a:t>
            </a:r>
            <a:r>
              <a:rPr lang="en-US" sz="1600" dirty="0">
                <a:latin typeface="Montserrat" panose="00000500000000000000" pitchFamily="2" charset="0"/>
              </a:rPr>
              <a:t> Nhật)</a:t>
            </a:r>
          </a:p>
        </p:txBody>
      </p:sp>
      <p:pic>
        <p:nvPicPr>
          <p:cNvPr id="2" name="Picture 1" descr="A black background with yellow text&#10;&#10;AI-generated content may be incorrect.">
            <a:extLst>
              <a:ext uri="{FF2B5EF4-FFF2-40B4-BE49-F238E27FC236}">
                <a16:creationId xmlns:a16="http://schemas.microsoft.com/office/drawing/2014/main" id="{F3C2F378-57C3-865F-FA8F-6B20A3B0818A}"/>
              </a:ext>
            </a:extLst>
          </p:cNvPr>
          <p:cNvPicPr>
            <a:picLocks noChangeAspect="1"/>
          </p:cNvPicPr>
          <p:nvPr/>
        </p:nvPicPr>
        <p:blipFill>
          <a:blip r:embed="rId2"/>
          <a:stretch>
            <a:fillRect/>
          </a:stretch>
        </p:blipFill>
        <p:spPr>
          <a:xfrm>
            <a:off x="104470" y="114491"/>
            <a:ext cx="795134" cy="206342"/>
          </a:xfrm>
          <a:prstGeom prst="rect">
            <a:avLst/>
          </a:prstGeom>
        </p:spPr>
      </p:pic>
    </p:spTree>
    <p:extLst>
      <p:ext uri="{BB962C8B-B14F-4D97-AF65-F5344CB8AC3E}">
        <p14:creationId xmlns:p14="http://schemas.microsoft.com/office/powerpoint/2010/main" val="1635845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CFB81-9A3F-CD74-4F9C-445BCA0AAD94}"/>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4CE2E9B-7650-6112-94E1-E578B8A21A22}"/>
              </a:ext>
            </a:extLst>
          </p:cNvPr>
          <p:cNvSpPr>
            <a:spLocks noGrp="1"/>
          </p:cNvSpPr>
          <p:nvPr>
            <p:ph idx="1"/>
          </p:nvPr>
        </p:nvSpPr>
        <p:spPr>
          <a:xfrm>
            <a:off x="838200" y="1825625"/>
            <a:ext cx="4200144" cy="4191127"/>
          </a:xfrm>
        </p:spPr>
        <p:txBody>
          <a:bodyPr>
            <a:noAutofit/>
          </a:bodyPr>
          <a:lstStyle/>
          <a:p>
            <a:pPr marL="0" indent="0">
              <a:buNone/>
            </a:pPr>
            <a:r>
              <a:rPr lang="vi-VN" sz="1400" dirty="0">
                <a:latin typeface="Montserrat" panose="00000500000000000000" pitchFamily="2" charset="0"/>
              </a:rPr>
              <a:t>Sử dụng </a:t>
            </a:r>
            <a:r>
              <a:rPr lang="en-US" sz="1400" dirty="0">
                <a:latin typeface="Montserrat" panose="00000500000000000000" pitchFamily="2" charset="0"/>
              </a:rPr>
              <a:t>E</a:t>
            </a:r>
            <a:r>
              <a:rPr lang="vi-VN" sz="1400" dirty="0">
                <a:latin typeface="Montserrat" panose="00000500000000000000" pitchFamily="2" charset="0"/>
              </a:rPr>
              <a:t>xosome </a:t>
            </a:r>
            <a:r>
              <a:rPr lang="vi-VN" sz="1400" b="1" dirty="0">
                <a:latin typeface="Montserrat" panose="00000500000000000000" pitchFamily="2" charset="0"/>
              </a:rPr>
              <a:t>máu cuống rốn </a:t>
            </a:r>
            <a:r>
              <a:rPr lang="vi-VN" sz="1400" dirty="0">
                <a:latin typeface="Montserrat" panose="00000500000000000000" pitchFamily="2" charset="0"/>
              </a:rPr>
              <a:t>“có độ tinh khiết cao”</a:t>
            </a:r>
            <a:r>
              <a:rPr lang="en-US" sz="1400" dirty="0">
                <a:latin typeface="Montserrat" panose="00000500000000000000" pitchFamily="2" charset="0"/>
              </a:rPr>
              <a:t>:</a:t>
            </a:r>
            <a:endParaRPr lang="vi-VN" sz="1400" dirty="0">
              <a:latin typeface="Montserrat" panose="00000500000000000000" pitchFamily="2" charset="0"/>
            </a:endParaRPr>
          </a:p>
          <a:p>
            <a:r>
              <a:rPr lang="vi-VN" sz="1400" dirty="0">
                <a:latin typeface="Montserrat" panose="00000500000000000000" pitchFamily="2" charset="0"/>
              </a:rPr>
              <a:t>Máu cuống rốn chứa các tế bào gốc mới sinh, non và hoạt động, sản sinh ra nhiều yếu tố tăng trưởng hơn tế bào gốc trưởng thành nên có tác dụng chống lão hóa và điều hòa miễn dịch mạnh mẽ.</a:t>
            </a:r>
          </a:p>
          <a:p>
            <a:r>
              <a:rPr lang="vi-VN" sz="1400" dirty="0">
                <a:latin typeface="Montserrat" panose="00000500000000000000" pitchFamily="2" charset="0"/>
              </a:rPr>
              <a:t>Exosome được chiết xuất từ máu cuống rốn có </a:t>
            </a:r>
            <a:r>
              <a:rPr lang="vi-VN" sz="1400" b="1" dirty="0">
                <a:latin typeface="Montserrat" panose="00000500000000000000" pitchFamily="2" charset="0"/>
              </a:rPr>
              <a:t>độ tinh khiết vượt trội</a:t>
            </a:r>
            <a:r>
              <a:rPr lang="vi-VN" sz="1400" dirty="0">
                <a:latin typeface="Montserrat" panose="00000500000000000000" pitchFamily="2" charset="0"/>
              </a:rPr>
              <a:t>, chứa hoạt chất sinh học nhiều hơn khoảng 14 lần so với </a:t>
            </a:r>
            <a:r>
              <a:rPr lang="en-US" sz="1400" dirty="0">
                <a:latin typeface="Montserrat" panose="00000500000000000000" pitchFamily="2" charset="0"/>
              </a:rPr>
              <a:t>E</a:t>
            </a:r>
            <a:r>
              <a:rPr lang="vi-VN" sz="1400" dirty="0">
                <a:latin typeface="Montserrat" panose="00000500000000000000" pitchFamily="2" charset="0"/>
              </a:rPr>
              <a:t>xosome từ mỡ hoặc tủy xương. Đặc biệt, loại </a:t>
            </a:r>
            <a:r>
              <a:rPr lang="en-US" sz="1400" dirty="0">
                <a:latin typeface="Montserrat" panose="00000500000000000000" pitchFamily="2" charset="0"/>
              </a:rPr>
              <a:t>E</a:t>
            </a:r>
            <a:r>
              <a:rPr lang="vi-VN" sz="1400" dirty="0">
                <a:latin typeface="Montserrat" panose="00000500000000000000" pitchFamily="2" charset="0"/>
              </a:rPr>
              <a:t>xosome này còn giàu </a:t>
            </a:r>
            <a:r>
              <a:rPr lang="vi-VN" sz="1400" b="1" u="sng" dirty="0">
                <a:highlight>
                  <a:srgbClr val="FFFF00"/>
                </a:highlight>
                <a:latin typeface="Montserrat" panose="00000500000000000000" pitchFamily="2" charset="0"/>
              </a:rPr>
              <a:t>GDF11</a:t>
            </a:r>
            <a:r>
              <a:rPr lang="vi-VN" sz="1400" dirty="0">
                <a:latin typeface="Montserrat" panose="00000500000000000000" pitchFamily="2" charset="0"/>
              </a:rPr>
              <a:t> – protein trẻ hóa nổi tiếng, với hàm lượng cao gấp 60 lần so với trong dung dịch nuôi cấy thông thường. Nhờ vậy, </a:t>
            </a:r>
            <a:r>
              <a:rPr lang="en-US" sz="1400" dirty="0">
                <a:latin typeface="Montserrat" panose="00000500000000000000" pitchFamily="2" charset="0"/>
              </a:rPr>
              <a:t>E</a:t>
            </a:r>
            <a:r>
              <a:rPr lang="vi-VN" sz="1400" dirty="0">
                <a:latin typeface="Montserrat" panose="00000500000000000000" pitchFamily="2" charset="0"/>
              </a:rPr>
              <a:t>xosome từ máu cuống rốn được xem là lựa chọn lý tưởng trong liệu trình chống lão hóa, tái tạo da và phục hồi cơ thể toàn diện.</a:t>
            </a:r>
          </a:p>
        </p:txBody>
      </p:sp>
      <p:pic>
        <p:nvPicPr>
          <p:cNvPr id="8" name="図 1">
            <a:extLst>
              <a:ext uri="{FF2B5EF4-FFF2-40B4-BE49-F238E27FC236}">
                <a16:creationId xmlns:a16="http://schemas.microsoft.com/office/drawing/2014/main" id="{EDF48A93-6CB5-D15E-5423-9539459A035A}"/>
              </a:ext>
            </a:extLst>
          </p:cNvPr>
          <p:cNvPicPr>
            <a:picLocks noChangeAspect="1"/>
          </p:cNvPicPr>
          <p:nvPr/>
        </p:nvPicPr>
        <p:blipFill>
          <a:blip r:embed="rId2">
            <a:alphaModFix/>
          </a:blip>
          <a:srcRect l="16898" r="16434"/>
          <a:stretch>
            <a:fillRect/>
          </a:stretch>
        </p:blipFill>
        <p:spPr>
          <a:xfrm>
            <a:off x="5299616" y="2329160"/>
            <a:ext cx="1592768" cy="2389144"/>
          </a:xfrm>
          <a:prstGeom prst="rect">
            <a:avLst/>
          </a:prstGeom>
        </p:spPr>
      </p:pic>
      <p:sp>
        <p:nvSpPr>
          <p:cNvPr id="9" name="Title 1">
            <a:extLst>
              <a:ext uri="{FF2B5EF4-FFF2-40B4-BE49-F238E27FC236}">
                <a16:creationId xmlns:a16="http://schemas.microsoft.com/office/drawing/2014/main" id="{030AB53E-9B24-861D-9AAB-AE93489F0DB9}"/>
              </a:ext>
            </a:extLst>
          </p:cNvPr>
          <p:cNvSpPr txBox="1">
            <a:spLocks/>
          </p:cNvSpPr>
          <p:nvPr/>
        </p:nvSpPr>
        <p:spPr>
          <a:xfrm>
            <a:off x="6787896" y="365125"/>
            <a:ext cx="4565904"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900" b="1" dirty="0">
                <a:solidFill>
                  <a:srgbClr val="BA9544"/>
                </a:solidFill>
                <a:latin typeface="Montserrat" panose="00000500000000000000" pitchFamily="2" charset="0"/>
              </a:rPr>
              <a:t>(</a:t>
            </a:r>
            <a:r>
              <a:rPr lang="en-US" sz="2900" b="1" dirty="0" err="1">
                <a:solidFill>
                  <a:srgbClr val="BA9544"/>
                </a:solidFill>
                <a:latin typeface="Montserrat" panose="00000500000000000000" pitchFamily="2" charset="0"/>
              </a:rPr>
              <a:t>Tiếng</a:t>
            </a:r>
            <a:r>
              <a:rPr lang="en-US" sz="2900" b="1" dirty="0">
                <a:solidFill>
                  <a:srgbClr val="BA9544"/>
                </a:solidFill>
                <a:latin typeface="Montserrat" panose="00000500000000000000" pitchFamily="2" charset="0"/>
              </a:rPr>
              <a:t> Nhật)</a:t>
            </a:r>
          </a:p>
        </p:txBody>
      </p:sp>
      <p:sp>
        <p:nvSpPr>
          <p:cNvPr id="12" name="Content Placeholder 3">
            <a:extLst>
              <a:ext uri="{FF2B5EF4-FFF2-40B4-BE49-F238E27FC236}">
                <a16:creationId xmlns:a16="http://schemas.microsoft.com/office/drawing/2014/main" id="{DC5E7490-4F49-B463-45C2-81FA9BA6C24F}"/>
              </a:ext>
            </a:extLst>
          </p:cNvPr>
          <p:cNvSpPr txBox="1">
            <a:spLocks/>
          </p:cNvSpPr>
          <p:nvPr/>
        </p:nvSpPr>
        <p:spPr>
          <a:xfrm>
            <a:off x="7153656" y="1825624"/>
            <a:ext cx="4200144" cy="41911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400" dirty="0">
                <a:latin typeface="Montserrat" panose="00000500000000000000" pitchFamily="2" charset="0"/>
              </a:rPr>
              <a:t>ABC</a:t>
            </a:r>
            <a:endParaRPr lang="vi-VN" sz="1400" dirty="0">
              <a:latin typeface="Montserrat" panose="00000500000000000000" pitchFamily="2" charset="0"/>
            </a:endParaRPr>
          </a:p>
        </p:txBody>
      </p:sp>
      <p:sp>
        <p:nvSpPr>
          <p:cNvPr id="10" name="Title 1">
            <a:extLst>
              <a:ext uri="{FF2B5EF4-FFF2-40B4-BE49-F238E27FC236}">
                <a16:creationId xmlns:a16="http://schemas.microsoft.com/office/drawing/2014/main" id="{86BC27BA-BC29-8550-C27B-32A378376F90}"/>
              </a:ext>
            </a:extLst>
          </p:cNvPr>
          <p:cNvSpPr>
            <a:spLocks noGrp="1"/>
          </p:cNvSpPr>
          <p:nvPr>
            <p:ph type="title"/>
          </p:nvPr>
        </p:nvSpPr>
        <p:spPr>
          <a:xfrm>
            <a:off x="838200" y="365125"/>
            <a:ext cx="4849368" cy="1325563"/>
          </a:xfrm>
        </p:spPr>
        <p:txBody>
          <a:bodyPr>
            <a:normAutofit fontScale="90000"/>
          </a:bodyPr>
          <a:lstStyle/>
          <a:p>
            <a:r>
              <a:rPr lang="en-US" sz="3200" b="1" dirty="0">
                <a:solidFill>
                  <a:srgbClr val="BA9544"/>
                </a:solidFill>
                <a:latin typeface="Montserrat" panose="00000500000000000000" pitchFamily="2" charset="0"/>
              </a:rPr>
              <a:t>Exosome </a:t>
            </a:r>
            <a:r>
              <a:rPr lang="en-US" sz="3200" b="1" dirty="0" err="1">
                <a:solidFill>
                  <a:srgbClr val="BA9544"/>
                </a:solidFill>
                <a:latin typeface="Montserrat" panose="00000500000000000000" pitchFamily="2" charset="0"/>
              </a:rPr>
              <a:t>có</a:t>
            </a:r>
            <a:r>
              <a:rPr lang="en-US" sz="3200" b="1" dirty="0">
                <a:solidFill>
                  <a:srgbClr val="BA9544"/>
                </a:solidFill>
                <a:latin typeface="Montserrat" panose="00000500000000000000" pitchFamily="2" charset="0"/>
              </a:rPr>
              <a:t> </a:t>
            </a:r>
            <a:r>
              <a:rPr lang="en-US" sz="3200" b="1" dirty="0" err="1">
                <a:solidFill>
                  <a:srgbClr val="BA9544"/>
                </a:solidFill>
                <a:latin typeface="Montserrat" panose="00000500000000000000" pitchFamily="2" charset="0"/>
              </a:rPr>
              <a:t>trong</a:t>
            </a:r>
            <a:r>
              <a:rPr lang="en-US" sz="3200" b="1" dirty="0">
                <a:solidFill>
                  <a:srgbClr val="BA9544"/>
                </a:solidFill>
                <a:latin typeface="Montserrat" panose="00000500000000000000" pitchFamily="2" charset="0"/>
              </a:rPr>
              <a:t> </a:t>
            </a:r>
            <a:r>
              <a:rPr lang="en-US" sz="3200" b="1" dirty="0" err="1">
                <a:solidFill>
                  <a:srgbClr val="BA9544"/>
                </a:solidFill>
                <a:latin typeface="Montserrat" panose="00000500000000000000" pitchFamily="2" charset="0"/>
              </a:rPr>
              <a:t>sản</a:t>
            </a:r>
            <a:r>
              <a:rPr lang="en-US" sz="3200" b="1" dirty="0">
                <a:solidFill>
                  <a:srgbClr val="BA9544"/>
                </a:solidFill>
                <a:latin typeface="Montserrat" panose="00000500000000000000" pitchFamily="2" charset="0"/>
              </a:rPr>
              <a:t> </a:t>
            </a:r>
            <a:r>
              <a:rPr lang="en-US" sz="3200" b="1" dirty="0" err="1">
                <a:solidFill>
                  <a:srgbClr val="BA9544"/>
                </a:solidFill>
                <a:latin typeface="Montserrat" panose="00000500000000000000" pitchFamily="2" charset="0"/>
              </a:rPr>
              <a:t>phẩm</a:t>
            </a:r>
            <a:r>
              <a:rPr lang="en-US" sz="3200" b="1" dirty="0">
                <a:solidFill>
                  <a:srgbClr val="BA9544"/>
                </a:solidFill>
                <a:latin typeface="Montserrat" panose="00000500000000000000" pitchFamily="2" charset="0"/>
              </a:rPr>
              <a:t> Nichiei Exosome</a:t>
            </a:r>
          </a:p>
        </p:txBody>
      </p:sp>
      <p:pic>
        <p:nvPicPr>
          <p:cNvPr id="11" name="Picture 10" descr="A black background with yellow text&#10;&#10;AI-generated content may be incorrect.">
            <a:extLst>
              <a:ext uri="{FF2B5EF4-FFF2-40B4-BE49-F238E27FC236}">
                <a16:creationId xmlns:a16="http://schemas.microsoft.com/office/drawing/2014/main" id="{D655CA5F-C001-6153-9FA2-6D313E6B3AD1}"/>
              </a:ext>
            </a:extLst>
          </p:cNvPr>
          <p:cNvPicPr>
            <a:picLocks noChangeAspect="1"/>
          </p:cNvPicPr>
          <p:nvPr/>
        </p:nvPicPr>
        <p:blipFill>
          <a:blip r:embed="rId3"/>
          <a:stretch>
            <a:fillRect/>
          </a:stretch>
        </p:blipFill>
        <p:spPr>
          <a:xfrm>
            <a:off x="104470" y="114491"/>
            <a:ext cx="795134" cy="206342"/>
          </a:xfrm>
          <a:prstGeom prst="rect">
            <a:avLst/>
          </a:prstGeom>
        </p:spPr>
      </p:pic>
    </p:spTree>
    <p:extLst>
      <p:ext uri="{BB962C8B-B14F-4D97-AF65-F5344CB8AC3E}">
        <p14:creationId xmlns:p14="http://schemas.microsoft.com/office/powerpoint/2010/main" val="1939473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27684-8C75-584D-E516-475239F5D824}"/>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0B178F4-8E1E-F3C1-72F1-655E355E2CD4}"/>
              </a:ext>
            </a:extLst>
          </p:cNvPr>
          <p:cNvSpPr>
            <a:spLocks noGrp="1"/>
          </p:cNvSpPr>
          <p:nvPr>
            <p:ph idx="1"/>
          </p:nvPr>
        </p:nvSpPr>
        <p:spPr>
          <a:xfrm>
            <a:off x="838200" y="1825625"/>
            <a:ext cx="4200144" cy="4191127"/>
          </a:xfrm>
        </p:spPr>
        <p:txBody>
          <a:bodyPr>
            <a:noAutofit/>
          </a:bodyPr>
          <a:lstStyle/>
          <a:p>
            <a:pPr marL="0" indent="0">
              <a:buNone/>
            </a:pPr>
            <a:r>
              <a:rPr lang="vi-VN" sz="1400" b="1" dirty="0">
                <a:latin typeface="Montserrat" panose="00000500000000000000" pitchFamily="2" charset="0"/>
              </a:rPr>
              <a:t>Sử dụng 99% </a:t>
            </a:r>
            <a:r>
              <a:rPr lang="en-US" sz="1400" b="1" dirty="0">
                <a:latin typeface="Montserrat" panose="00000500000000000000" pitchFamily="2" charset="0"/>
              </a:rPr>
              <a:t>E</a:t>
            </a:r>
            <a:r>
              <a:rPr lang="vi-VN" sz="1400" b="1" dirty="0">
                <a:latin typeface="Montserrat" panose="00000500000000000000" pitchFamily="2" charset="0"/>
              </a:rPr>
              <a:t>xosome nguyên chất</a:t>
            </a:r>
          </a:p>
          <a:p>
            <a:pPr marL="0" indent="0">
              <a:buNone/>
            </a:pPr>
            <a:r>
              <a:rPr lang="vi-VN" sz="1400" dirty="0">
                <a:latin typeface="Montserrat" panose="00000500000000000000" pitchFamily="2" charset="0"/>
              </a:rPr>
              <a:t>Các </a:t>
            </a:r>
            <a:r>
              <a:rPr lang="en-US" sz="1400" dirty="0">
                <a:latin typeface="Montserrat" panose="00000500000000000000" pitchFamily="2" charset="0"/>
              </a:rPr>
              <a:t>E</a:t>
            </a:r>
            <a:r>
              <a:rPr lang="vi-VN" sz="1400" dirty="0">
                <a:latin typeface="Montserrat" panose="00000500000000000000" pitchFamily="2" charset="0"/>
              </a:rPr>
              <a:t>xosome có độ tinh khiết trên 99% được chiết xuất bằng công nghệ thu thập độc đáo sử dụng nuôi cấy thuần khiết mà không trộn lẫn bất kỳ nguyên liệu thô nào khác. Các hạt exosome đồng nhất tối đa hóa các thành phần hoạt động. Một lọ (500mg) chứa khoảng 7</a:t>
            </a:r>
            <a:r>
              <a:rPr lang="en-US" sz="1400" dirty="0">
                <a:latin typeface="Montserrat" panose="00000500000000000000" pitchFamily="2" charset="0"/>
              </a:rPr>
              <a:t>.</a:t>
            </a:r>
            <a:r>
              <a:rPr lang="vi-VN" sz="1400" dirty="0">
                <a:latin typeface="Montserrat" panose="00000500000000000000" pitchFamily="2" charset="0"/>
              </a:rPr>
              <a:t>58 tỷ </a:t>
            </a:r>
            <a:r>
              <a:rPr lang="en-US" sz="1400" dirty="0">
                <a:latin typeface="Montserrat" panose="00000500000000000000" pitchFamily="2" charset="0"/>
              </a:rPr>
              <a:t>E</a:t>
            </a:r>
            <a:r>
              <a:rPr lang="vi-VN" sz="1400" dirty="0">
                <a:latin typeface="Montserrat" panose="00000500000000000000" pitchFamily="2" charset="0"/>
              </a:rPr>
              <a:t>xosome.</a:t>
            </a:r>
            <a:endParaRPr lang="en-US" sz="1400" dirty="0">
              <a:latin typeface="Montserrat" panose="00000500000000000000" pitchFamily="2" charset="0"/>
            </a:endParaRPr>
          </a:p>
          <a:p>
            <a:pPr marL="0" indent="0">
              <a:buNone/>
            </a:pPr>
            <a:endParaRPr lang="vi-VN" sz="1400" dirty="0">
              <a:latin typeface="Montserrat" panose="00000500000000000000" pitchFamily="2" charset="0"/>
            </a:endParaRPr>
          </a:p>
          <a:p>
            <a:pPr marL="0" indent="0">
              <a:buNone/>
            </a:pPr>
            <a:r>
              <a:rPr lang="vi-VN" sz="1400" b="1" dirty="0">
                <a:latin typeface="Montserrat" panose="00000500000000000000" pitchFamily="2" charset="0"/>
              </a:rPr>
              <a:t>Xử lý đông khô bằng công nghệ độc đáo</a:t>
            </a:r>
          </a:p>
          <a:p>
            <a:pPr marL="0" indent="0">
              <a:buNone/>
            </a:pPr>
            <a:r>
              <a:rPr lang="vi-VN" sz="1400" dirty="0">
                <a:latin typeface="Montserrat" panose="00000500000000000000" pitchFamily="2" charset="0"/>
              </a:rPr>
              <a:t>Bằng cách loại bỏ độ ẩm ở mức tối đa có thể, các sản phẩm có độ tươi và độ tinh khiết cao</a:t>
            </a:r>
            <a:r>
              <a:rPr lang="en-US" sz="1400" dirty="0">
                <a:latin typeface="Montserrat" panose="00000500000000000000" pitchFamily="2" charset="0"/>
              </a:rPr>
              <a:t> </a:t>
            </a:r>
            <a:r>
              <a:rPr lang="en-US" sz="1400" dirty="0" err="1">
                <a:latin typeface="Montserrat" panose="00000500000000000000" pitchFamily="2" charset="0"/>
              </a:rPr>
              <a:t>được</a:t>
            </a:r>
            <a:r>
              <a:rPr lang="en-US" sz="1400" dirty="0">
                <a:latin typeface="Montserrat" panose="00000500000000000000" pitchFamily="2" charset="0"/>
              </a:rPr>
              <a:t> </a:t>
            </a:r>
            <a:r>
              <a:rPr lang="en-US" sz="1400" dirty="0" err="1">
                <a:latin typeface="Montserrat" panose="00000500000000000000" pitchFamily="2" charset="0"/>
              </a:rPr>
              <a:t>ổn</a:t>
            </a:r>
            <a:r>
              <a:rPr lang="en-US" sz="1400" dirty="0">
                <a:latin typeface="Montserrat" panose="00000500000000000000" pitchFamily="2" charset="0"/>
              </a:rPr>
              <a:t> </a:t>
            </a:r>
            <a:r>
              <a:rPr lang="en-US" sz="1400" dirty="0" err="1">
                <a:latin typeface="Montserrat" panose="00000500000000000000" pitchFamily="2" charset="0"/>
              </a:rPr>
              <a:t>định</a:t>
            </a:r>
            <a:r>
              <a:rPr lang="en-US" sz="1400" dirty="0">
                <a:latin typeface="Montserrat" panose="00000500000000000000" pitchFamily="2" charset="0"/>
              </a:rPr>
              <a:t> </a:t>
            </a:r>
            <a:r>
              <a:rPr lang="en-US" sz="1400" dirty="0" err="1">
                <a:latin typeface="Montserrat" panose="00000500000000000000" pitchFamily="2" charset="0"/>
              </a:rPr>
              <a:t>về</a:t>
            </a:r>
            <a:r>
              <a:rPr lang="en-US" sz="1400" dirty="0">
                <a:latin typeface="Montserrat" panose="00000500000000000000" pitchFamily="2" charset="0"/>
              </a:rPr>
              <a:t> </a:t>
            </a:r>
            <a:r>
              <a:rPr lang="en-US" sz="1400" dirty="0" err="1">
                <a:latin typeface="Montserrat" panose="00000500000000000000" pitchFamily="2" charset="0"/>
              </a:rPr>
              <a:t>mặt</a:t>
            </a:r>
            <a:r>
              <a:rPr lang="en-US" sz="1400" dirty="0">
                <a:latin typeface="Montserrat" panose="00000500000000000000" pitchFamily="2" charset="0"/>
              </a:rPr>
              <a:t> </a:t>
            </a:r>
            <a:r>
              <a:rPr lang="en-US" sz="1400" dirty="0" err="1">
                <a:latin typeface="Montserrat" panose="00000500000000000000" pitchFamily="2" charset="0"/>
              </a:rPr>
              <a:t>chất</a:t>
            </a:r>
            <a:r>
              <a:rPr lang="en-US" sz="1400" dirty="0">
                <a:latin typeface="Montserrat" panose="00000500000000000000" pitchFamily="2" charset="0"/>
              </a:rPr>
              <a:t> </a:t>
            </a:r>
            <a:r>
              <a:rPr lang="en-US" sz="1400" dirty="0" err="1">
                <a:latin typeface="Montserrat" panose="00000500000000000000" pitchFamily="2" charset="0"/>
              </a:rPr>
              <a:t>lượng</a:t>
            </a:r>
            <a:r>
              <a:rPr lang="vi-VN" sz="1400" dirty="0">
                <a:latin typeface="Montserrat" panose="00000500000000000000" pitchFamily="2" charset="0"/>
              </a:rPr>
              <a:t>, giảm thiểu những thay đổi do nhiệt, có thể được xử lý trong môi trường lên đến 40°C và đạt được khả năng phục hồi cao.</a:t>
            </a:r>
          </a:p>
        </p:txBody>
      </p:sp>
      <p:sp>
        <p:nvSpPr>
          <p:cNvPr id="6" name="Title 1">
            <a:extLst>
              <a:ext uri="{FF2B5EF4-FFF2-40B4-BE49-F238E27FC236}">
                <a16:creationId xmlns:a16="http://schemas.microsoft.com/office/drawing/2014/main" id="{95672FA1-98D8-0761-BA7B-0692C886C611}"/>
              </a:ext>
            </a:extLst>
          </p:cNvPr>
          <p:cNvSpPr>
            <a:spLocks noGrp="1"/>
          </p:cNvSpPr>
          <p:nvPr>
            <p:ph type="title"/>
          </p:nvPr>
        </p:nvSpPr>
        <p:spPr>
          <a:xfrm>
            <a:off x="838200" y="365125"/>
            <a:ext cx="4849368" cy="1325563"/>
          </a:xfrm>
        </p:spPr>
        <p:txBody>
          <a:bodyPr>
            <a:normAutofit fontScale="90000"/>
          </a:bodyPr>
          <a:lstStyle/>
          <a:p>
            <a:r>
              <a:rPr lang="en-US" sz="3200" b="1" dirty="0">
                <a:solidFill>
                  <a:srgbClr val="BA9544"/>
                </a:solidFill>
                <a:latin typeface="Montserrat" panose="00000500000000000000" pitchFamily="2" charset="0"/>
              </a:rPr>
              <a:t>Exosome </a:t>
            </a:r>
            <a:r>
              <a:rPr lang="en-US" sz="3200" b="1" dirty="0" err="1">
                <a:solidFill>
                  <a:srgbClr val="BA9544"/>
                </a:solidFill>
                <a:latin typeface="Montserrat" panose="00000500000000000000" pitchFamily="2" charset="0"/>
              </a:rPr>
              <a:t>có</a:t>
            </a:r>
            <a:r>
              <a:rPr lang="en-US" sz="3200" b="1" dirty="0">
                <a:solidFill>
                  <a:srgbClr val="BA9544"/>
                </a:solidFill>
                <a:latin typeface="Montserrat" panose="00000500000000000000" pitchFamily="2" charset="0"/>
              </a:rPr>
              <a:t> </a:t>
            </a:r>
            <a:r>
              <a:rPr lang="en-US" sz="3200" b="1" dirty="0" err="1">
                <a:solidFill>
                  <a:srgbClr val="BA9544"/>
                </a:solidFill>
                <a:latin typeface="Montserrat" panose="00000500000000000000" pitchFamily="2" charset="0"/>
              </a:rPr>
              <a:t>trong</a:t>
            </a:r>
            <a:r>
              <a:rPr lang="en-US" sz="3200" b="1" dirty="0">
                <a:solidFill>
                  <a:srgbClr val="BA9544"/>
                </a:solidFill>
                <a:latin typeface="Montserrat" panose="00000500000000000000" pitchFamily="2" charset="0"/>
              </a:rPr>
              <a:t> </a:t>
            </a:r>
            <a:r>
              <a:rPr lang="en-US" sz="3200" b="1" dirty="0" err="1">
                <a:solidFill>
                  <a:srgbClr val="BA9544"/>
                </a:solidFill>
                <a:latin typeface="Montserrat" panose="00000500000000000000" pitchFamily="2" charset="0"/>
              </a:rPr>
              <a:t>sản</a:t>
            </a:r>
            <a:r>
              <a:rPr lang="en-US" sz="3200" b="1" dirty="0">
                <a:solidFill>
                  <a:srgbClr val="BA9544"/>
                </a:solidFill>
                <a:latin typeface="Montserrat" panose="00000500000000000000" pitchFamily="2" charset="0"/>
              </a:rPr>
              <a:t> </a:t>
            </a:r>
            <a:r>
              <a:rPr lang="en-US" sz="3200" b="1" dirty="0" err="1">
                <a:solidFill>
                  <a:srgbClr val="BA9544"/>
                </a:solidFill>
                <a:latin typeface="Montserrat" panose="00000500000000000000" pitchFamily="2" charset="0"/>
              </a:rPr>
              <a:t>phẩm</a:t>
            </a:r>
            <a:r>
              <a:rPr lang="en-US" sz="3200" b="1" dirty="0">
                <a:solidFill>
                  <a:srgbClr val="BA9544"/>
                </a:solidFill>
                <a:latin typeface="Montserrat" panose="00000500000000000000" pitchFamily="2" charset="0"/>
              </a:rPr>
              <a:t> Nichiei Exosome</a:t>
            </a:r>
          </a:p>
        </p:txBody>
      </p:sp>
      <p:pic>
        <p:nvPicPr>
          <p:cNvPr id="8" name="図 1">
            <a:extLst>
              <a:ext uri="{FF2B5EF4-FFF2-40B4-BE49-F238E27FC236}">
                <a16:creationId xmlns:a16="http://schemas.microsoft.com/office/drawing/2014/main" id="{191A9C26-C11A-F0AF-24E7-23C5340F82E4}"/>
              </a:ext>
            </a:extLst>
          </p:cNvPr>
          <p:cNvPicPr>
            <a:picLocks noChangeAspect="1"/>
          </p:cNvPicPr>
          <p:nvPr/>
        </p:nvPicPr>
        <p:blipFill>
          <a:blip r:embed="rId2">
            <a:alphaModFix/>
          </a:blip>
          <a:srcRect l="16898" r="16434"/>
          <a:stretch>
            <a:fillRect/>
          </a:stretch>
        </p:blipFill>
        <p:spPr>
          <a:xfrm>
            <a:off x="5299616" y="2329160"/>
            <a:ext cx="1592768" cy="2389144"/>
          </a:xfrm>
          <a:prstGeom prst="rect">
            <a:avLst/>
          </a:prstGeom>
        </p:spPr>
      </p:pic>
      <p:sp>
        <p:nvSpPr>
          <p:cNvPr id="9" name="Title 1">
            <a:extLst>
              <a:ext uri="{FF2B5EF4-FFF2-40B4-BE49-F238E27FC236}">
                <a16:creationId xmlns:a16="http://schemas.microsoft.com/office/drawing/2014/main" id="{7B53F7DC-2788-8F84-2DF7-F26EC2751ECF}"/>
              </a:ext>
            </a:extLst>
          </p:cNvPr>
          <p:cNvSpPr txBox="1">
            <a:spLocks/>
          </p:cNvSpPr>
          <p:nvPr/>
        </p:nvSpPr>
        <p:spPr>
          <a:xfrm>
            <a:off x="6504432" y="365125"/>
            <a:ext cx="484936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900" b="1" dirty="0">
                <a:solidFill>
                  <a:srgbClr val="BA9544"/>
                </a:solidFill>
                <a:latin typeface="Montserrat" panose="00000500000000000000" pitchFamily="2" charset="0"/>
              </a:rPr>
              <a:t>(</a:t>
            </a:r>
            <a:r>
              <a:rPr lang="en-US" sz="2900" b="1" dirty="0" err="1">
                <a:solidFill>
                  <a:srgbClr val="BA9544"/>
                </a:solidFill>
                <a:latin typeface="Montserrat" panose="00000500000000000000" pitchFamily="2" charset="0"/>
              </a:rPr>
              <a:t>Tiếng</a:t>
            </a:r>
            <a:r>
              <a:rPr lang="en-US" sz="2900" b="1" dirty="0">
                <a:solidFill>
                  <a:srgbClr val="BA9544"/>
                </a:solidFill>
                <a:latin typeface="Montserrat" panose="00000500000000000000" pitchFamily="2" charset="0"/>
              </a:rPr>
              <a:t> Nhật)</a:t>
            </a:r>
          </a:p>
        </p:txBody>
      </p:sp>
      <p:sp>
        <p:nvSpPr>
          <p:cNvPr id="12" name="Content Placeholder 3">
            <a:extLst>
              <a:ext uri="{FF2B5EF4-FFF2-40B4-BE49-F238E27FC236}">
                <a16:creationId xmlns:a16="http://schemas.microsoft.com/office/drawing/2014/main" id="{82F10AD9-2360-18E0-4A37-803235977DAE}"/>
              </a:ext>
            </a:extLst>
          </p:cNvPr>
          <p:cNvSpPr txBox="1">
            <a:spLocks/>
          </p:cNvSpPr>
          <p:nvPr/>
        </p:nvSpPr>
        <p:spPr>
          <a:xfrm>
            <a:off x="7153656" y="1825624"/>
            <a:ext cx="4200144" cy="41911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400" dirty="0">
                <a:latin typeface="Montserrat" panose="00000500000000000000" pitchFamily="2" charset="0"/>
              </a:rPr>
              <a:t>ABC</a:t>
            </a:r>
            <a:endParaRPr lang="vi-VN" sz="1400" dirty="0">
              <a:latin typeface="Montserrat" panose="00000500000000000000" pitchFamily="2" charset="0"/>
            </a:endParaRPr>
          </a:p>
        </p:txBody>
      </p:sp>
      <p:pic>
        <p:nvPicPr>
          <p:cNvPr id="2" name="Picture 1" descr="A black background with yellow text&#10;&#10;AI-generated content may be incorrect.">
            <a:extLst>
              <a:ext uri="{FF2B5EF4-FFF2-40B4-BE49-F238E27FC236}">
                <a16:creationId xmlns:a16="http://schemas.microsoft.com/office/drawing/2014/main" id="{0FBD3205-C065-F7BA-EE18-C761D43C04AD}"/>
              </a:ext>
            </a:extLst>
          </p:cNvPr>
          <p:cNvPicPr>
            <a:picLocks noChangeAspect="1"/>
          </p:cNvPicPr>
          <p:nvPr/>
        </p:nvPicPr>
        <p:blipFill>
          <a:blip r:embed="rId3"/>
          <a:stretch>
            <a:fillRect/>
          </a:stretch>
        </p:blipFill>
        <p:spPr>
          <a:xfrm>
            <a:off x="104470" y="114491"/>
            <a:ext cx="795134" cy="206342"/>
          </a:xfrm>
          <a:prstGeom prst="rect">
            <a:avLst/>
          </a:prstGeom>
        </p:spPr>
      </p:pic>
    </p:spTree>
    <p:extLst>
      <p:ext uri="{BB962C8B-B14F-4D97-AF65-F5344CB8AC3E}">
        <p14:creationId xmlns:p14="http://schemas.microsoft.com/office/powerpoint/2010/main" val="3038324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A36E4-F376-D631-B0BB-E59474DAF707}"/>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78CBE89-9A50-F9FD-84A5-09C25FCAB9DC}"/>
              </a:ext>
            </a:extLst>
          </p:cNvPr>
          <p:cNvSpPr>
            <a:spLocks noGrp="1"/>
          </p:cNvSpPr>
          <p:nvPr>
            <p:ph idx="1"/>
          </p:nvPr>
        </p:nvSpPr>
        <p:spPr>
          <a:xfrm>
            <a:off x="838200" y="1825626"/>
            <a:ext cx="4200144" cy="795604"/>
          </a:xfrm>
        </p:spPr>
        <p:txBody>
          <a:bodyPr>
            <a:noAutofit/>
          </a:bodyPr>
          <a:lstStyle/>
          <a:p>
            <a:pPr marL="0" indent="0">
              <a:buNone/>
            </a:pPr>
            <a:r>
              <a:rPr lang="en-US" sz="1600" b="1" dirty="0" err="1">
                <a:latin typeface="Montserrat" panose="00000500000000000000" pitchFamily="2" charset="0"/>
              </a:rPr>
              <a:t>Được</a:t>
            </a:r>
            <a:r>
              <a:rPr lang="en-US" sz="1600" b="1" dirty="0">
                <a:latin typeface="Montserrat" panose="00000500000000000000" pitchFamily="2" charset="0"/>
              </a:rPr>
              <a:t> </a:t>
            </a:r>
            <a:r>
              <a:rPr lang="en-US" sz="1600" b="1" dirty="0" err="1">
                <a:latin typeface="Montserrat" panose="00000500000000000000" pitchFamily="2" charset="0"/>
              </a:rPr>
              <a:t>kiểm</a:t>
            </a:r>
            <a:r>
              <a:rPr lang="en-US" sz="1600" b="1" dirty="0">
                <a:latin typeface="Montserrat" panose="00000500000000000000" pitchFamily="2" charset="0"/>
              </a:rPr>
              <a:t> </a:t>
            </a:r>
            <a:r>
              <a:rPr lang="en-US" sz="1600" b="1" dirty="0" err="1">
                <a:latin typeface="Montserrat" panose="00000500000000000000" pitchFamily="2" charset="0"/>
              </a:rPr>
              <a:t>tra</a:t>
            </a:r>
            <a:r>
              <a:rPr lang="en-US" sz="1600" b="1" dirty="0">
                <a:latin typeface="Montserrat" panose="00000500000000000000" pitchFamily="2" charset="0"/>
              </a:rPr>
              <a:t> </a:t>
            </a:r>
            <a:r>
              <a:rPr lang="en-US" sz="1600" b="1" dirty="0" err="1">
                <a:latin typeface="Montserrat" panose="00000500000000000000" pitchFamily="2" charset="0"/>
              </a:rPr>
              <a:t>nghiêm</a:t>
            </a:r>
            <a:r>
              <a:rPr lang="en-US" sz="1600" b="1" dirty="0">
                <a:latin typeface="Montserrat" panose="00000500000000000000" pitchFamily="2" charset="0"/>
              </a:rPr>
              <a:t> </a:t>
            </a:r>
            <a:r>
              <a:rPr lang="en-US" sz="1600" b="1" dirty="0" err="1">
                <a:latin typeface="Montserrat" panose="00000500000000000000" pitchFamily="2" charset="0"/>
              </a:rPr>
              <a:t>ngặt</a:t>
            </a:r>
            <a:r>
              <a:rPr lang="en-US" sz="1600" b="1" dirty="0">
                <a:latin typeface="Montserrat" panose="00000500000000000000" pitchFamily="2" charset="0"/>
              </a:rPr>
              <a:t> </a:t>
            </a:r>
            <a:r>
              <a:rPr lang="en-US" sz="1600" b="1" dirty="0" err="1">
                <a:latin typeface="Montserrat" panose="00000500000000000000" pitchFamily="2" charset="0"/>
              </a:rPr>
              <a:t>về</a:t>
            </a:r>
            <a:r>
              <a:rPr lang="en-US" sz="1600" b="1" dirty="0">
                <a:latin typeface="Montserrat" panose="00000500000000000000" pitchFamily="2" charset="0"/>
              </a:rPr>
              <a:t> </a:t>
            </a:r>
            <a:r>
              <a:rPr lang="en-US" sz="1600" b="1" dirty="0" err="1">
                <a:latin typeface="Montserrat" panose="00000500000000000000" pitchFamily="2" charset="0"/>
              </a:rPr>
              <a:t>nguồn</a:t>
            </a:r>
            <a:r>
              <a:rPr lang="en-US" sz="1600" b="1" dirty="0">
                <a:latin typeface="Montserrat" panose="00000500000000000000" pitchFamily="2" charset="0"/>
              </a:rPr>
              <a:t> </a:t>
            </a:r>
            <a:r>
              <a:rPr lang="en-US" sz="1600" b="1" dirty="0" err="1">
                <a:latin typeface="Montserrat" panose="00000500000000000000" pitchFamily="2" charset="0"/>
              </a:rPr>
              <a:t>gốc</a:t>
            </a:r>
            <a:r>
              <a:rPr lang="en-US" sz="1600" b="1" dirty="0">
                <a:latin typeface="Montserrat" panose="00000500000000000000" pitchFamily="2" charset="0"/>
              </a:rPr>
              <a:t> </a:t>
            </a:r>
            <a:r>
              <a:rPr lang="en-US" sz="1600" b="1" dirty="0" err="1">
                <a:latin typeface="Montserrat" panose="00000500000000000000" pitchFamily="2" charset="0"/>
              </a:rPr>
              <a:t>và</a:t>
            </a:r>
            <a:r>
              <a:rPr lang="en-US" sz="1600" b="1" dirty="0">
                <a:latin typeface="Montserrat" panose="00000500000000000000" pitchFamily="2" charset="0"/>
              </a:rPr>
              <a:t> </a:t>
            </a:r>
            <a:r>
              <a:rPr lang="en-US" sz="1600" b="1" dirty="0" err="1">
                <a:latin typeface="Montserrat" panose="00000500000000000000" pitchFamily="2" charset="0"/>
              </a:rPr>
              <a:t>thực</a:t>
            </a:r>
            <a:r>
              <a:rPr lang="en-US" sz="1600" b="1" dirty="0">
                <a:latin typeface="Montserrat" panose="00000500000000000000" pitchFamily="2" charset="0"/>
              </a:rPr>
              <a:t> </a:t>
            </a:r>
            <a:r>
              <a:rPr lang="en-US" sz="1600" b="1" dirty="0" err="1">
                <a:latin typeface="Montserrat" panose="00000500000000000000" pitchFamily="2" charset="0"/>
              </a:rPr>
              <a:t>hiện</a:t>
            </a:r>
            <a:r>
              <a:rPr lang="en-US" sz="1600" b="1" dirty="0">
                <a:latin typeface="Montserrat" panose="00000500000000000000" pitchFamily="2" charset="0"/>
              </a:rPr>
              <a:t> </a:t>
            </a:r>
            <a:r>
              <a:rPr lang="en-US" sz="1600" b="1" dirty="0" err="1">
                <a:latin typeface="Montserrat" panose="00000500000000000000" pitchFamily="2" charset="0"/>
              </a:rPr>
              <a:t>các</a:t>
            </a:r>
            <a:r>
              <a:rPr lang="en-US" sz="1600" b="1" dirty="0">
                <a:latin typeface="Montserrat" panose="00000500000000000000" pitchFamily="2" charset="0"/>
              </a:rPr>
              <a:t> </a:t>
            </a:r>
            <a:r>
              <a:rPr lang="en-US" sz="1600" b="1" dirty="0" err="1">
                <a:latin typeface="Montserrat" panose="00000500000000000000" pitchFamily="2" charset="0"/>
              </a:rPr>
              <a:t>xét</a:t>
            </a:r>
            <a:r>
              <a:rPr lang="en-US" sz="1600" b="1" dirty="0">
                <a:latin typeface="Montserrat" panose="00000500000000000000" pitchFamily="2" charset="0"/>
              </a:rPr>
              <a:t> </a:t>
            </a:r>
            <a:r>
              <a:rPr lang="en-US" sz="1600" b="1" dirty="0" err="1">
                <a:latin typeface="Montserrat" panose="00000500000000000000" pitchFamily="2" charset="0"/>
              </a:rPr>
              <a:t>nghiệm</a:t>
            </a:r>
            <a:r>
              <a:rPr lang="en-US" sz="1600" b="1" dirty="0">
                <a:latin typeface="Montserrat" panose="00000500000000000000" pitchFamily="2" charset="0"/>
              </a:rPr>
              <a:t> </a:t>
            </a:r>
            <a:r>
              <a:rPr lang="en-US" sz="1600" b="1" dirty="0" err="1">
                <a:latin typeface="Montserrat" panose="00000500000000000000" pitchFamily="2" charset="0"/>
              </a:rPr>
              <a:t>liên</a:t>
            </a:r>
            <a:r>
              <a:rPr lang="en-US" sz="1600" b="1" dirty="0">
                <a:latin typeface="Montserrat" panose="00000500000000000000" pitchFamily="2" charset="0"/>
              </a:rPr>
              <a:t> </a:t>
            </a:r>
            <a:r>
              <a:rPr lang="en-US" sz="1600" b="1" dirty="0" err="1">
                <a:latin typeface="Montserrat" panose="00000500000000000000" pitchFamily="2" charset="0"/>
              </a:rPr>
              <a:t>quan</a:t>
            </a:r>
            <a:r>
              <a:rPr lang="en-US" sz="1600" b="1" dirty="0">
                <a:latin typeface="Montserrat" panose="00000500000000000000" pitchFamily="2" charset="0"/>
              </a:rPr>
              <a:t> </a:t>
            </a:r>
            <a:r>
              <a:rPr lang="en-US" sz="1600" b="1" dirty="0" err="1">
                <a:latin typeface="Montserrat" panose="00000500000000000000" pitchFamily="2" charset="0"/>
              </a:rPr>
              <a:t>bệnh</a:t>
            </a:r>
            <a:r>
              <a:rPr lang="en-US" sz="1600" b="1" dirty="0">
                <a:latin typeface="Montserrat" panose="00000500000000000000" pitchFamily="2" charset="0"/>
              </a:rPr>
              <a:t> </a:t>
            </a:r>
            <a:r>
              <a:rPr lang="en-US" sz="1600" b="1" dirty="0" err="1">
                <a:latin typeface="Montserrat" panose="00000500000000000000" pitchFamily="2" charset="0"/>
              </a:rPr>
              <a:t>truyền</a:t>
            </a:r>
            <a:r>
              <a:rPr lang="en-US" sz="1600" b="1" dirty="0">
                <a:latin typeface="Montserrat" panose="00000500000000000000" pitchFamily="2" charset="0"/>
              </a:rPr>
              <a:t> </a:t>
            </a:r>
            <a:r>
              <a:rPr lang="en-US" sz="1600" b="1" dirty="0" err="1">
                <a:latin typeface="Montserrat" panose="00000500000000000000" pitchFamily="2" charset="0"/>
              </a:rPr>
              <a:t>nhiễm</a:t>
            </a:r>
            <a:r>
              <a:rPr lang="en-US" sz="1600" b="1" dirty="0">
                <a:latin typeface="Montserrat" panose="00000500000000000000" pitchFamily="2" charset="0"/>
              </a:rPr>
              <a:t>.</a:t>
            </a:r>
            <a:endParaRPr lang="vi-VN" sz="1600" b="1" dirty="0">
              <a:latin typeface="Montserrat" panose="00000500000000000000" pitchFamily="2" charset="0"/>
            </a:endParaRPr>
          </a:p>
        </p:txBody>
      </p:sp>
      <p:sp>
        <p:nvSpPr>
          <p:cNvPr id="6" name="Title 1">
            <a:extLst>
              <a:ext uri="{FF2B5EF4-FFF2-40B4-BE49-F238E27FC236}">
                <a16:creationId xmlns:a16="http://schemas.microsoft.com/office/drawing/2014/main" id="{74206B70-48E1-8688-C6BF-3323177330D9}"/>
              </a:ext>
            </a:extLst>
          </p:cNvPr>
          <p:cNvSpPr>
            <a:spLocks noGrp="1"/>
          </p:cNvSpPr>
          <p:nvPr>
            <p:ph type="title"/>
          </p:nvPr>
        </p:nvSpPr>
        <p:spPr>
          <a:xfrm>
            <a:off x="838200" y="365125"/>
            <a:ext cx="5257800" cy="1325563"/>
          </a:xfrm>
        </p:spPr>
        <p:txBody>
          <a:bodyPr>
            <a:normAutofit/>
          </a:bodyPr>
          <a:lstStyle/>
          <a:p>
            <a:r>
              <a:rPr lang="en-US" sz="3200" b="1" dirty="0">
                <a:solidFill>
                  <a:srgbClr val="BA9544"/>
                </a:solidFill>
                <a:latin typeface="Montserrat" panose="00000500000000000000" pitchFamily="2" charset="0"/>
              </a:rPr>
              <a:t>Exosome </a:t>
            </a:r>
            <a:r>
              <a:rPr lang="en-US" sz="3200" b="1" dirty="0" err="1">
                <a:solidFill>
                  <a:srgbClr val="BA9544"/>
                </a:solidFill>
                <a:latin typeface="Montserrat" panose="00000500000000000000" pitchFamily="2" charset="0"/>
              </a:rPr>
              <a:t>có</a:t>
            </a:r>
            <a:r>
              <a:rPr lang="en-US" sz="3200" b="1" dirty="0">
                <a:solidFill>
                  <a:srgbClr val="BA9544"/>
                </a:solidFill>
                <a:latin typeface="Montserrat" panose="00000500000000000000" pitchFamily="2" charset="0"/>
              </a:rPr>
              <a:t> </a:t>
            </a:r>
            <a:r>
              <a:rPr lang="en-US" sz="3200" b="1" dirty="0" err="1">
                <a:solidFill>
                  <a:srgbClr val="BA9544"/>
                </a:solidFill>
                <a:latin typeface="Montserrat" panose="00000500000000000000" pitchFamily="2" charset="0"/>
              </a:rPr>
              <a:t>trong</a:t>
            </a:r>
            <a:r>
              <a:rPr lang="en-US" sz="3200" b="1" dirty="0">
                <a:solidFill>
                  <a:srgbClr val="BA9544"/>
                </a:solidFill>
                <a:latin typeface="Montserrat" panose="00000500000000000000" pitchFamily="2" charset="0"/>
              </a:rPr>
              <a:t> </a:t>
            </a:r>
            <a:r>
              <a:rPr lang="en-US" sz="3200" b="1" dirty="0" err="1">
                <a:solidFill>
                  <a:srgbClr val="BA9544"/>
                </a:solidFill>
                <a:latin typeface="Montserrat" panose="00000500000000000000" pitchFamily="2" charset="0"/>
              </a:rPr>
              <a:t>sản</a:t>
            </a:r>
            <a:r>
              <a:rPr lang="en-US" sz="3200" b="1" dirty="0">
                <a:solidFill>
                  <a:srgbClr val="BA9544"/>
                </a:solidFill>
                <a:latin typeface="Montserrat" panose="00000500000000000000" pitchFamily="2" charset="0"/>
              </a:rPr>
              <a:t> </a:t>
            </a:r>
            <a:r>
              <a:rPr lang="en-US" sz="3200" b="1" dirty="0" err="1">
                <a:solidFill>
                  <a:srgbClr val="BA9544"/>
                </a:solidFill>
                <a:latin typeface="Montserrat" panose="00000500000000000000" pitchFamily="2" charset="0"/>
              </a:rPr>
              <a:t>phẩm</a:t>
            </a:r>
            <a:r>
              <a:rPr lang="en-US" sz="3200" b="1" dirty="0">
                <a:solidFill>
                  <a:srgbClr val="BA9544"/>
                </a:solidFill>
                <a:latin typeface="Montserrat" panose="00000500000000000000" pitchFamily="2" charset="0"/>
              </a:rPr>
              <a:t> Nichiei Exosome</a:t>
            </a:r>
          </a:p>
        </p:txBody>
      </p:sp>
      <p:sp>
        <p:nvSpPr>
          <p:cNvPr id="2" name="Title 1">
            <a:extLst>
              <a:ext uri="{FF2B5EF4-FFF2-40B4-BE49-F238E27FC236}">
                <a16:creationId xmlns:a16="http://schemas.microsoft.com/office/drawing/2014/main" id="{C809A5DA-A311-C138-FAEE-89AC377CEE77}"/>
              </a:ext>
            </a:extLst>
          </p:cNvPr>
          <p:cNvSpPr txBox="1">
            <a:spLocks/>
          </p:cNvSpPr>
          <p:nvPr/>
        </p:nvSpPr>
        <p:spPr>
          <a:xfrm>
            <a:off x="838200" y="2766218"/>
            <a:ext cx="52578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BA9544"/>
                </a:solidFill>
                <a:latin typeface="Montserrat" panose="00000500000000000000" pitchFamily="2" charset="0"/>
              </a:rPr>
              <a:t>(</a:t>
            </a:r>
            <a:r>
              <a:rPr lang="en-US" sz="3200" b="1" dirty="0" err="1">
                <a:solidFill>
                  <a:srgbClr val="BA9544"/>
                </a:solidFill>
                <a:latin typeface="Montserrat" panose="00000500000000000000" pitchFamily="2" charset="0"/>
              </a:rPr>
              <a:t>Tiếng</a:t>
            </a:r>
            <a:r>
              <a:rPr lang="en-US" sz="3200" b="1" dirty="0">
                <a:solidFill>
                  <a:srgbClr val="BA9544"/>
                </a:solidFill>
                <a:latin typeface="Montserrat" panose="00000500000000000000" pitchFamily="2" charset="0"/>
              </a:rPr>
              <a:t> Nhật)</a:t>
            </a:r>
          </a:p>
        </p:txBody>
      </p:sp>
      <p:pic>
        <p:nvPicPr>
          <p:cNvPr id="10" name="Picture 9">
            <a:extLst>
              <a:ext uri="{FF2B5EF4-FFF2-40B4-BE49-F238E27FC236}">
                <a16:creationId xmlns:a16="http://schemas.microsoft.com/office/drawing/2014/main" id="{BFEF4445-8281-4ACA-74D7-D9697AD6D139}"/>
              </a:ext>
            </a:extLst>
          </p:cNvPr>
          <p:cNvPicPr>
            <a:picLocks noChangeAspect="1"/>
          </p:cNvPicPr>
          <p:nvPr/>
        </p:nvPicPr>
        <p:blipFill>
          <a:blip r:embed="rId2"/>
          <a:srcRect t="10873"/>
          <a:stretch>
            <a:fillRect/>
          </a:stretch>
        </p:blipFill>
        <p:spPr>
          <a:xfrm>
            <a:off x="6413806" y="987066"/>
            <a:ext cx="4939994" cy="4883868"/>
          </a:xfrm>
          <a:prstGeom prst="rect">
            <a:avLst/>
          </a:prstGeom>
          <a:ln w="6350">
            <a:solidFill>
              <a:schemeClr val="tx1"/>
            </a:solidFill>
            <a:prstDash val="sysDot"/>
          </a:ln>
        </p:spPr>
      </p:pic>
      <p:sp>
        <p:nvSpPr>
          <p:cNvPr id="11" name="Content Placeholder 3">
            <a:extLst>
              <a:ext uri="{FF2B5EF4-FFF2-40B4-BE49-F238E27FC236}">
                <a16:creationId xmlns:a16="http://schemas.microsoft.com/office/drawing/2014/main" id="{845CBA3B-FF91-F7AA-D88E-1C2E9BEACBE7}"/>
              </a:ext>
            </a:extLst>
          </p:cNvPr>
          <p:cNvSpPr txBox="1">
            <a:spLocks/>
          </p:cNvSpPr>
          <p:nvPr/>
        </p:nvSpPr>
        <p:spPr>
          <a:xfrm>
            <a:off x="838200" y="4223211"/>
            <a:ext cx="4200144" cy="7956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latin typeface="Montserrat" panose="00000500000000000000" pitchFamily="2" charset="0"/>
              </a:rPr>
              <a:t>ABC</a:t>
            </a:r>
            <a:endParaRPr lang="vi-VN" sz="1400" b="1" dirty="0">
              <a:latin typeface="Montserrat" panose="00000500000000000000" pitchFamily="2" charset="0"/>
            </a:endParaRPr>
          </a:p>
        </p:txBody>
      </p:sp>
      <p:sp>
        <p:nvSpPr>
          <p:cNvPr id="13" name="テキスト ボックス 6">
            <a:extLst>
              <a:ext uri="{FF2B5EF4-FFF2-40B4-BE49-F238E27FC236}">
                <a16:creationId xmlns:a16="http://schemas.microsoft.com/office/drawing/2014/main" id="{AA6370D3-E91F-D39D-2A16-4F4E992C5A52}"/>
              </a:ext>
            </a:extLst>
          </p:cNvPr>
          <p:cNvSpPr txBox="1"/>
          <p:nvPr/>
        </p:nvSpPr>
        <p:spPr>
          <a:xfrm>
            <a:off x="6210635" y="5948968"/>
            <a:ext cx="5346335" cy="276999"/>
          </a:xfrm>
          <a:prstGeom prst="rect">
            <a:avLst/>
          </a:prstGeom>
          <a:noFill/>
        </p:spPr>
        <p:txBody>
          <a:bodyPr wrap="none" rtlCol="0">
            <a:spAutoFit/>
          </a:bodyPr>
          <a:lstStyle/>
          <a:p>
            <a:pPr algn="ctr"/>
            <a:r>
              <a:rPr kumimoji="1" lang="en-US" altLang="ja-JP" sz="1200" dirty="0" err="1">
                <a:latin typeface="Montserrat" panose="00000500000000000000" pitchFamily="2" charset="0"/>
                <a:cs typeface="Times New Roman" panose="02020603050405020304" pitchFamily="18" charset="0"/>
              </a:rPr>
              <a:t>Giấy</a:t>
            </a:r>
            <a:r>
              <a:rPr kumimoji="1" lang="en-US" altLang="ja-JP" sz="1200" dirty="0">
                <a:latin typeface="Montserrat" panose="00000500000000000000" pitchFamily="2" charset="0"/>
                <a:cs typeface="Times New Roman" panose="02020603050405020304" pitchFamily="18" charset="0"/>
              </a:rPr>
              <a:t> </a:t>
            </a:r>
            <a:r>
              <a:rPr kumimoji="1" lang="en-US" altLang="ja-JP" sz="1200" dirty="0" err="1">
                <a:latin typeface="Montserrat" panose="00000500000000000000" pitchFamily="2" charset="0"/>
                <a:cs typeface="Times New Roman" panose="02020603050405020304" pitchFamily="18" charset="0"/>
              </a:rPr>
              <a:t>xác</a:t>
            </a:r>
            <a:r>
              <a:rPr kumimoji="1" lang="en-US" altLang="ja-JP" sz="1200" dirty="0">
                <a:latin typeface="Montserrat" panose="00000500000000000000" pitchFamily="2" charset="0"/>
                <a:cs typeface="Times New Roman" panose="02020603050405020304" pitchFamily="18" charset="0"/>
              </a:rPr>
              <a:t> </a:t>
            </a:r>
            <a:r>
              <a:rPr kumimoji="1" lang="en-US" altLang="ja-JP" sz="1200" dirty="0" err="1">
                <a:latin typeface="Montserrat" panose="00000500000000000000" pitchFamily="2" charset="0"/>
                <a:cs typeface="Times New Roman" panose="02020603050405020304" pitchFamily="18" charset="0"/>
              </a:rPr>
              <a:t>nhận</a:t>
            </a:r>
            <a:r>
              <a:rPr kumimoji="1" lang="en-US" altLang="ja-JP" sz="1200" dirty="0">
                <a:latin typeface="Montserrat" panose="00000500000000000000" pitchFamily="2" charset="0"/>
                <a:cs typeface="Times New Roman" panose="02020603050405020304" pitchFamily="18" charset="0"/>
              </a:rPr>
              <a:t> Exosome </a:t>
            </a:r>
            <a:r>
              <a:rPr kumimoji="1" lang="en-US" altLang="ja-JP" sz="1200" dirty="0" err="1">
                <a:latin typeface="Montserrat" panose="00000500000000000000" pitchFamily="2" charset="0"/>
                <a:cs typeface="Times New Roman" panose="02020603050405020304" pitchFamily="18" charset="0"/>
              </a:rPr>
              <a:t>không</a:t>
            </a:r>
            <a:r>
              <a:rPr kumimoji="1" lang="en-US" altLang="ja-JP" sz="1200" dirty="0">
                <a:latin typeface="Montserrat" panose="00000500000000000000" pitchFamily="2" charset="0"/>
                <a:cs typeface="Times New Roman" panose="02020603050405020304" pitchFamily="18" charset="0"/>
              </a:rPr>
              <a:t> </a:t>
            </a:r>
            <a:r>
              <a:rPr kumimoji="1" lang="en-US" altLang="ja-JP" sz="1200" dirty="0" err="1">
                <a:latin typeface="Montserrat" panose="00000500000000000000" pitchFamily="2" charset="0"/>
                <a:cs typeface="Times New Roman" panose="02020603050405020304" pitchFamily="18" charset="0"/>
              </a:rPr>
              <a:t>chứa</a:t>
            </a:r>
            <a:r>
              <a:rPr kumimoji="1" lang="en-US" altLang="ja-JP" sz="1200" dirty="0">
                <a:latin typeface="Montserrat" panose="00000500000000000000" pitchFamily="2" charset="0"/>
                <a:cs typeface="Times New Roman" panose="02020603050405020304" pitchFamily="18" charset="0"/>
              </a:rPr>
              <a:t> </a:t>
            </a:r>
            <a:r>
              <a:rPr kumimoji="1" lang="en-US" altLang="ja-JP" sz="1200" dirty="0" err="1">
                <a:latin typeface="Montserrat" panose="00000500000000000000" pitchFamily="2" charset="0"/>
                <a:cs typeface="Times New Roman" panose="02020603050405020304" pitchFamily="18" charset="0"/>
              </a:rPr>
              <a:t>các</a:t>
            </a:r>
            <a:r>
              <a:rPr kumimoji="1" lang="en-US" altLang="ja-JP" sz="1200" dirty="0">
                <a:latin typeface="Montserrat" panose="00000500000000000000" pitchFamily="2" charset="0"/>
                <a:cs typeface="Times New Roman" panose="02020603050405020304" pitchFamily="18" charset="0"/>
              </a:rPr>
              <a:t> </a:t>
            </a:r>
            <a:r>
              <a:rPr kumimoji="1" lang="en-US" altLang="ja-JP" sz="1200" dirty="0" err="1">
                <a:latin typeface="Montserrat" panose="00000500000000000000" pitchFamily="2" charset="0"/>
                <a:cs typeface="Times New Roman" panose="02020603050405020304" pitchFamily="18" charset="0"/>
              </a:rPr>
              <a:t>yếu</a:t>
            </a:r>
            <a:r>
              <a:rPr kumimoji="1" lang="en-US" altLang="ja-JP" sz="1200" dirty="0">
                <a:latin typeface="Montserrat" panose="00000500000000000000" pitchFamily="2" charset="0"/>
                <a:cs typeface="Times New Roman" panose="02020603050405020304" pitchFamily="18" charset="0"/>
              </a:rPr>
              <a:t> </a:t>
            </a:r>
            <a:r>
              <a:rPr kumimoji="1" lang="en-US" altLang="ja-JP" sz="1200" dirty="0" err="1">
                <a:latin typeface="Montserrat" panose="00000500000000000000" pitchFamily="2" charset="0"/>
                <a:cs typeface="Times New Roman" panose="02020603050405020304" pitchFamily="18" charset="0"/>
              </a:rPr>
              <a:t>tố</a:t>
            </a:r>
            <a:r>
              <a:rPr kumimoji="1" lang="en-US" altLang="ja-JP" sz="1200" dirty="0">
                <a:latin typeface="Montserrat" panose="00000500000000000000" pitchFamily="2" charset="0"/>
                <a:cs typeface="Times New Roman" panose="02020603050405020304" pitchFamily="18" charset="0"/>
              </a:rPr>
              <a:t> </a:t>
            </a:r>
            <a:r>
              <a:rPr kumimoji="1" lang="en-US" altLang="ja-JP" sz="1200" dirty="0" err="1">
                <a:latin typeface="Montserrat" panose="00000500000000000000" pitchFamily="2" charset="0"/>
                <a:cs typeface="Times New Roman" panose="02020603050405020304" pitchFamily="18" charset="0"/>
              </a:rPr>
              <a:t>bệnh</a:t>
            </a:r>
            <a:r>
              <a:rPr kumimoji="1" lang="en-US" altLang="ja-JP" sz="1200" dirty="0">
                <a:latin typeface="Montserrat" panose="00000500000000000000" pitchFamily="2" charset="0"/>
                <a:cs typeface="Times New Roman" panose="02020603050405020304" pitchFamily="18" charset="0"/>
              </a:rPr>
              <a:t> </a:t>
            </a:r>
            <a:r>
              <a:rPr kumimoji="1" lang="en-US" altLang="ja-JP" sz="1200" dirty="0" err="1">
                <a:latin typeface="Montserrat" panose="00000500000000000000" pitchFamily="2" charset="0"/>
                <a:cs typeface="Times New Roman" panose="02020603050405020304" pitchFamily="18" charset="0"/>
              </a:rPr>
              <a:t>truyền</a:t>
            </a:r>
            <a:r>
              <a:rPr kumimoji="1" lang="en-US" altLang="ja-JP" sz="1200" dirty="0">
                <a:latin typeface="Montserrat" panose="00000500000000000000" pitchFamily="2" charset="0"/>
                <a:cs typeface="Times New Roman" panose="02020603050405020304" pitchFamily="18" charset="0"/>
              </a:rPr>
              <a:t> </a:t>
            </a:r>
            <a:r>
              <a:rPr kumimoji="1" lang="en-US" altLang="ja-JP" sz="1200" dirty="0" err="1">
                <a:latin typeface="Montserrat" panose="00000500000000000000" pitchFamily="2" charset="0"/>
                <a:cs typeface="Times New Roman" panose="02020603050405020304" pitchFamily="18" charset="0"/>
              </a:rPr>
              <a:t>nhiễm</a:t>
            </a:r>
            <a:endParaRPr kumimoji="1" lang="ja-JP" altLang="en-US" sz="1200" dirty="0">
              <a:latin typeface="Montserrat" panose="00000500000000000000" pitchFamily="2" charset="0"/>
              <a:cs typeface="Times New Roman" panose="02020603050405020304" pitchFamily="18" charset="0"/>
            </a:endParaRPr>
          </a:p>
        </p:txBody>
      </p:sp>
      <p:pic>
        <p:nvPicPr>
          <p:cNvPr id="8" name="図 1">
            <a:extLst>
              <a:ext uri="{FF2B5EF4-FFF2-40B4-BE49-F238E27FC236}">
                <a16:creationId xmlns:a16="http://schemas.microsoft.com/office/drawing/2014/main" id="{C4C346AE-AB17-56CB-2C5D-A01210A5A774}"/>
              </a:ext>
            </a:extLst>
          </p:cNvPr>
          <p:cNvPicPr>
            <a:picLocks noChangeAspect="1"/>
          </p:cNvPicPr>
          <p:nvPr/>
        </p:nvPicPr>
        <p:blipFill>
          <a:blip r:embed="rId3">
            <a:alphaModFix/>
          </a:blip>
          <a:srcRect l="16898" r="16434"/>
          <a:stretch>
            <a:fillRect/>
          </a:stretch>
        </p:blipFill>
        <p:spPr>
          <a:xfrm>
            <a:off x="10062335" y="3853894"/>
            <a:ext cx="975364" cy="1463041"/>
          </a:xfrm>
          <a:prstGeom prst="rect">
            <a:avLst/>
          </a:prstGeom>
        </p:spPr>
      </p:pic>
      <p:pic>
        <p:nvPicPr>
          <p:cNvPr id="14" name="Picture 13" descr="A black background with yellow text&#10;&#10;AI-generated content may be incorrect.">
            <a:extLst>
              <a:ext uri="{FF2B5EF4-FFF2-40B4-BE49-F238E27FC236}">
                <a16:creationId xmlns:a16="http://schemas.microsoft.com/office/drawing/2014/main" id="{A9762CDE-DCC8-33B6-A892-804A937FFE02}"/>
              </a:ext>
            </a:extLst>
          </p:cNvPr>
          <p:cNvPicPr>
            <a:picLocks noChangeAspect="1"/>
          </p:cNvPicPr>
          <p:nvPr/>
        </p:nvPicPr>
        <p:blipFill>
          <a:blip r:embed="rId4"/>
          <a:stretch>
            <a:fillRect/>
          </a:stretch>
        </p:blipFill>
        <p:spPr>
          <a:xfrm>
            <a:off x="104470" y="114491"/>
            <a:ext cx="795134" cy="206342"/>
          </a:xfrm>
          <a:prstGeom prst="rect">
            <a:avLst/>
          </a:prstGeom>
        </p:spPr>
      </p:pic>
    </p:spTree>
    <p:extLst>
      <p:ext uri="{BB962C8B-B14F-4D97-AF65-F5344CB8AC3E}">
        <p14:creationId xmlns:p14="http://schemas.microsoft.com/office/powerpoint/2010/main" val="99819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74B5C-0BEF-329F-32C8-D1AC4095213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6010D723-3F4E-6FC5-5729-15AA5533428E}"/>
              </a:ext>
            </a:extLst>
          </p:cNvPr>
          <p:cNvSpPr txBox="1"/>
          <p:nvPr/>
        </p:nvSpPr>
        <p:spPr>
          <a:xfrm>
            <a:off x="517242" y="1257012"/>
            <a:ext cx="4137054" cy="4616648"/>
          </a:xfrm>
          <a:prstGeom prst="rect">
            <a:avLst/>
          </a:prstGeom>
          <a:noFill/>
        </p:spPr>
        <p:txBody>
          <a:bodyPr wrap="square">
            <a:spAutoFit/>
          </a:bodyPr>
          <a:lstStyle/>
          <a:p>
            <a:pPr lvl="0" algn="just"/>
            <a:r>
              <a:rPr kumimoji="1" lang="vi-VN" altLang="ja-JP" sz="1400" b="1" u="sng" kern="100" dirty="0">
                <a:solidFill>
                  <a:srgbClr val="BA9544"/>
                </a:solidFill>
                <a:latin typeface="Montserrat" panose="00000500000000000000" pitchFamily="2" charset="0"/>
                <a:ea typeface="游明朝" panose="02020400000000000000" pitchFamily="18" charset="-128"/>
                <a:cs typeface="Times New Roman" panose="02020603050405020304" pitchFamily="18" charset="0"/>
              </a:rPr>
              <a:t>Hàm lượng &amp; thành phần trong 1 lọ</a:t>
            </a:r>
            <a:r>
              <a:rPr kumimoji="1" lang="en-US" altLang="ja-JP" sz="1400" b="1" u="sng" kern="100" dirty="0">
                <a:solidFill>
                  <a:srgbClr val="BA9544"/>
                </a:solidFill>
                <a:latin typeface="Montserrat" panose="00000500000000000000" pitchFamily="2" charset="0"/>
                <a:ea typeface="游明朝" panose="02020400000000000000" pitchFamily="18" charset="-128"/>
                <a:cs typeface="Times New Roman" panose="02020603050405020304" pitchFamily="18" charset="0"/>
              </a:rPr>
              <a:t>:</a:t>
            </a:r>
            <a:r>
              <a:rPr kumimoji="1" lang="vi-VN" altLang="ja-JP" sz="1400" b="1" u="sng" kern="100" dirty="0">
                <a:solidFill>
                  <a:srgbClr val="BA9544"/>
                </a:solidFill>
                <a:latin typeface="Montserrat" panose="00000500000000000000" pitchFamily="2" charset="0"/>
                <a:ea typeface="游明朝" panose="02020400000000000000" pitchFamily="18" charset="-128"/>
                <a:cs typeface="Times New Roman" panose="02020603050405020304" pitchFamily="18" charset="0"/>
              </a:rPr>
              <a:t> </a:t>
            </a:r>
          </a:p>
          <a:p>
            <a:pPr lvl="0" algn="just"/>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Exosome: 2000ml </a:t>
            </a:r>
            <a:r>
              <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a:t>
            </a:r>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chứa hơn 30 tỉ phân tử</a:t>
            </a:r>
            <a:r>
              <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a:t>
            </a:r>
          </a:p>
          <a:p>
            <a:pPr lvl="0" algn="just"/>
            <a:endPar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endParaRPr>
          </a:p>
          <a:p>
            <a:pPr lvl="0" algn="just"/>
            <a:r>
              <a:rPr kumimoji="1" lang="vi-VN" altLang="ja-JP" sz="1400" b="1" u="sng" kern="100" dirty="0">
                <a:solidFill>
                  <a:srgbClr val="BA9544"/>
                </a:solidFill>
                <a:latin typeface="Montserrat" panose="00000500000000000000" pitchFamily="2" charset="0"/>
                <a:ea typeface="游明朝" panose="02020400000000000000" pitchFamily="18" charset="-128"/>
                <a:cs typeface="Times New Roman" panose="02020603050405020304" pitchFamily="18" charset="0"/>
              </a:rPr>
              <a:t>Ưu điểm sản phẩm</a:t>
            </a:r>
            <a:r>
              <a:rPr kumimoji="1" lang="en-US" altLang="ja-JP" sz="1400" b="1" u="sng" kern="100" dirty="0">
                <a:solidFill>
                  <a:srgbClr val="BA9544"/>
                </a:solidFill>
                <a:latin typeface="Montserrat" panose="00000500000000000000" pitchFamily="2" charset="0"/>
                <a:ea typeface="游明朝" panose="02020400000000000000" pitchFamily="18" charset="-128"/>
                <a:cs typeface="Times New Roman" panose="02020603050405020304" pitchFamily="18" charset="0"/>
              </a:rPr>
              <a:t>:</a:t>
            </a:r>
            <a:endParaRPr kumimoji="1" lang="vi-VN" altLang="ja-JP" sz="1400" b="1" u="sng" kern="100" dirty="0">
              <a:solidFill>
                <a:srgbClr val="BA9544"/>
              </a:solidFill>
              <a:latin typeface="Montserrat" panose="00000500000000000000" pitchFamily="2" charset="0"/>
              <a:ea typeface="游明朝" panose="02020400000000000000" pitchFamily="18" charset="-128"/>
              <a:cs typeface="Times New Roman" panose="02020603050405020304" pitchFamily="18" charset="0"/>
            </a:endParaRPr>
          </a:p>
          <a:p>
            <a:pPr marL="285750" lvl="0" indent="-285750" algn="just">
              <a:buFontTx/>
              <a:buChar char="-"/>
            </a:pPr>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Exosome có mật độ phân tử đậm đặc lên đến hơn 30 tỉ</a:t>
            </a:r>
            <a:r>
              <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a:t>
            </a:r>
          </a:p>
          <a:p>
            <a:pPr marL="285750" lvl="0" indent="-285750" algn="just">
              <a:buFontTx/>
              <a:buChar char="-"/>
            </a:pPr>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Exosome được kiểm tra kỹ lưỡng</a:t>
            </a:r>
            <a:r>
              <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 </a:t>
            </a:r>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đảm bảo độ an toàn tinh khiết cao</a:t>
            </a:r>
            <a:r>
              <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a:t>
            </a:r>
          </a:p>
          <a:p>
            <a:pPr marL="285750" lvl="0" indent="-285750" algn="just">
              <a:buFontTx/>
              <a:buChar char="-"/>
            </a:pPr>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Hàm lượng tinh chất tăng trưởng GDF11 cao gấp 60 lần so với dung môi nuôi cấy tế bào gốc</a:t>
            </a:r>
            <a:r>
              <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a:t>
            </a:r>
          </a:p>
          <a:p>
            <a:pPr marL="285750" lvl="0" indent="-285750" algn="just">
              <a:buFontTx/>
              <a:buChar char="-"/>
            </a:pPr>
            <a:endPar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endParaRPr>
          </a:p>
          <a:p>
            <a:pPr lvl="0" algn="just"/>
            <a:r>
              <a:rPr kumimoji="1" lang="vi-VN" altLang="ja-JP" sz="1400" b="1" u="sng" dirty="0">
                <a:solidFill>
                  <a:srgbClr val="BA9544"/>
                </a:solidFill>
                <a:latin typeface="Montserrat" panose="00000500000000000000" pitchFamily="2" charset="0"/>
                <a:cs typeface="Times New Roman" panose="02020603050405020304" pitchFamily="18" charset="0"/>
              </a:rPr>
              <a:t>Cách d</a:t>
            </a:r>
            <a:r>
              <a:rPr kumimoji="1" lang="en-US" altLang="ja-JP" sz="1400" b="1" u="sng" dirty="0">
                <a:solidFill>
                  <a:srgbClr val="BA9544"/>
                </a:solidFill>
                <a:latin typeface="Montserrat" panose="00000500000000000000" pitchFamily="2" charset="0"/>
                <a:cs typeface="Times New Roman" panose="02020603050405020304" pitchFamily="18" charset="0"/>
              </a:rPr>
              <a:t>ù</a:t>
            </a:r>
            <a:r>
              <a:rPr kumimoji="1" lang="vi-VN" altLang="ja-JP" sz="1400" b="1" u="sng" dirty="0">
                <a:solidFill>
                  <a:srgbClr val="BA9544"/>
                </a:solidFill>
                <a:latin typeface="Montserrat" panose="00000500000000000000" pitchFamily="2" charset="0"/>
                <a:cs typeface="Times New Roman" panose="02020603050405020304" pitchFamily="18" charset="0"/>
              </a:rPr>
              <a:t>ng</a:t>
            </a:r>
            <a:r>
              <a:rPr kumimoji="1" lang="en-US" altLang="ja-JP" sz="1400" b="1" u="sng" dirty="0">
                <a:solidFill>
                  <a:srgbClr val="BA9544"/>
                </a:solidFill>
                <a:latin typeface="Montserrat" panose="00000500000000000000" pitchFamily="2" charset="0"/>
                <a:cs typeface="Times New Roman" panose="02020603050405020304" pitchFamily="18" charset="0"/>
              </a:rPr>
              <a:t>:</a:t>
            </a:r>
            <a:r>
              <a:rPr kumimoji="1" lang="vi-VN" altLang="ja-JP" sz="1400" b="1" u="sng" dirty="0">
                <a:solidFill>
                  <a:srgbClr val="BA9544"/>
                </a:solidFill>
                <a:latin typeface="Montserrat" panose="00000500000000000000" pitchFamily="2" charset="0"/>
                <a:cs typeface="Times New Roman" panose="02020603050405020304" pitchFamily="18" charset="0"/>
              </a:rPr>
              <a:t> </a:t>
            </a:r>
          </a:p>
          <a:p>
            <a:pPr lvl="0" algn="just"/>
            <a:r>
              <a:rPr kumimoji="1" lang="vi-VN" altLang="ja-JP" sz="1400" dirty="0">
                <a:solidFill>
                  <a:schemeClr val="tx2"/>
                </a:solidFill>
                <a:latin typeface="Montserrat" panose="00000500000000000000" pitchFamily="2" charset="0"/>
                <a:cs typeface="Times New Roman" panose="02020603050405020304" pitchFamily="18" charset="0"/>
              </a:rPr>
              <a:t>Pha 1 lọ với 100ml dung dịch nước muối truyền tĩnh mạch với tốc độ 40 giọt/phút</a:t>
            </a:r>
            <a:r>
              <a:rPr kumimoji="1" lang="en-US" altLang="ja-JP" sz="1400" dirty="0">
                <a:solidFill>
                  <a:schemeClr val="tx2"/>
                </a:solidFill>
                <a:latin typeface="Montserrat" panose="00000500000000000000" pitchFamily="2" charset="0"/>
                <a:cs typeface="Times New Roman" panose="02020603050405020304" pitchFamily="18" charset="0"/>
              </a:rPr>
              <a:t> </a:t>
            </a:r>
            <a:r>
              <a:rPr kumimoji="1" lang="en-US" altLang="ja-JP" sz="1400" dirty="0" err="1">
                <a:solidFill>
                  <a:schemeClr val="tx2"/>
                </a:solidFill>
                <a:latin typeface="Montserrat" panose="00000500000000000000" pitchFamily="2" charset="0"/>
                <a:cs typeface="Times New Roman" panose="02020603050405020304" pitchFamily="18" charset="0"/>
              </a:rPr>
              <a:t>và</a:t>
            </a:r>
            <a:r>
              <a:rPr kumimoji="1" lang="vi-VN" altLang="ja-JP" sz="1400" dirty="0">
                <a:solidFill>
                  <a:schemeClr val="tx2"/>
                </a:solidFill>
                <a:latin typeface="Montserrat" panose="00000500000000000000" pitchFamily="2" charset="0"/>
                <a:cs typeface="Times New Roman" panose="02020603050405020304" pitchFamily="18" charset="0"/>
              </a:rPr>
              <a:t> truyền trong 40-45 phút</a:t>
            </a:r>
            <a:r>
              <a:rPr kumimoji="1" lang="en-US" altLang="ja-JP" sz="1400" dirty="0">
                <a:solidFill>
                  <a:schemeClr val="tx2"/>
                </a:solidFill>
                <a:latin typeface="Montserrat" panose="00000500000000000000" pitchFamily="2" charset="0"/>
                <a:cs typeface="Times New Roman" panose="02020603050405020304" pitchFamily="18" charset="0"/>
              </a:rPr>
              <a:t>.</a:t>
            </a:r>
            <a:endParaRPr kumimoji="1" lang="vi-VN" altLang="ja-JP" sz="1400" dirty="0">
              <a:solidFill>
                <a:schemeClr val="tx2"/>
              </a:solidFill>
              <a:latin typeface="Montserrat" panose="00000500000000000000" pitchFamily="2" charset="0"/>
              <a:cs typeface="Times New Roman" panose="02020603050405020304" pitchFamily="18" charset="0"/>
            </a:endParaRPr>
          </a:p>
          <a:p>
            <a:pPr lvl="0" algn="just"/>
            <a:endParaRPr kumimoji="1" lang="en-US" altLang="ja-JP" sz="1400" dirty="0">
              <a:solidFill>
                <a:schemeClr val="tx2"/>
              </a:solidFill>
              <a:latin typeface="Montserrat" panose="00000500000000000000" pitchFamily="2" charset="0"/>
              <a:cs typeface="Times New Roman" panose="02020603050405020304" pitchFamily="18" charset="0"/>
            </a:endParaRPr>
          </a:p>
          <a:p>
            <a:pPr lvl="0" algn="just"/>
            <a:r>
              <a:rPr kumimoji="1" lang="vi-VN" altLang="ja-JP" sz="1400" b="1" u="sng" dirty="0">
                <a:solidFill>
                  <a:srgbClr val="BA9544"/>
                </a:solidFill>
                <a:latin typeface="Montserrat" panose="00000500000000000000" pitchFamily="2" charset="0"/>
                <a:cs typeface="Times New Roman" panose="02020603050405020304" pitchFamily="18" charset="0"/>
              </a:rPr>
              <a:t>Liệu trình:</a:t>
            </a:r>
          </a:p>
          <a:p>
            <a:pPr marL="285750" lvl="0" indent="-285750" algn="just">
              <a:buFontTx/>
              <a:buChar char="-"/>
            </a:pPr>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Người từ 30 </a:t>
            </a:r>
            <a:r>
              <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 </a:t>
            </a:r>
            <a:r>
              <a:rPr kumimoji="1" lang="en-US" altLang="ja-JP" sz="1400" kern="100" dirty="0" err="1">
                <a:solidFill>
                  <a:schemeClr val="tx2"/>
                </a:solidFill>
                <a:latin typeface="Montserrat" panose="00000500000000000000" pitchFamily="2" charset="0"/>
                <a:ea typeface="游明朝" panose="02020400000000000000" pitchFamily="18" charset="-128"/>
                <a:cs typeface="Times New Roman" panose="02020603050405020304" pitchFamily="18" charset="0"/>
              </a:rPr>
              <a:t>dưới</a:t>
            </a:r>
            <a:r>
              <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 </a:t>
            </a:r>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40 tuổi: 2 tháng 1 lần </a:t>
            </a:r>
            <a:endPar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endParaRPr>
          </a:p>
          <a:p>
            <a:pPr marL="285750" lvl="0" indent="-285750" algn="just">
              <a:buFontTx/>
              <a:buChar char="-"/>
            </a:pPr>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Người từ 40 </a:t>
            </a:r>
            <a:r>
              <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 </a:t>
            </a:r>
            <a:r>
              <a:rPr kumimoji="1" lang="en-US" altLang="ja-JP" sz="1400" kern="100" dirty="0" err="1">
                <a:solidFill>
                  <a:schemeClr val="tx2"/>
                </a:solidFill>
                <a:latin typeface="Montserrat" panose="00000500000000000000" pitchFamily="2" charset="0"/>
                <a:ea typeface="游明朝" panose="02020400000000000000" pitchFamily="18" charset="-128"/>
                <a:cs typeface="Times New Roman" panose="02020603050405020304" pitchFamily="18" charset="0"/>
              </a:rPr>
              <a:t>dưới</a:t>
            </a:r>
            <a:r>
              <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 </a:t>
            </a:r>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50 tuổi: 1 tháng 1 lần </a:t>
            </a:r>
            <a:endPar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endParaRPr>
          </a:p>
          <a:p>
            <a:pPr marL="285750" lvl="0" indent="-285750" algn="just">
              <a:buFontTx/>
              <a:buChar char="-"/>
            </a:pPr>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Người trên 50 tuổi: 20 ngày 1 lần </a:t>
            </a:r>
          </a:p>
        </p:txBody>
      </p:sp>
      <p:sp>
        <p:nvSpPr>
          <p:cNvPr id="9" name="TextBox 8">
            <a:extLst>
              <a:ext uri="{FF2B5EF4-FFF2-40B4-BE49-F238E27FC236}">
                <a16:creationId xmlns:a16="http://schemas.microsoft.com/office/drawing/2014/main" id="{6159BDCB-42D1-5EF9-9BF4-11C6F4D7BFBF}"/>
              </a:ext>
            </a:extLst>
          </p:cNvPr>
          <p:cNvSpPr txBox="1"/>
          <p:nvPr/>
        </p:nvSpPr>
        <p:spPr>
          <a:xfrm>
            <a:off x="4416693" y="511924"/>
            <a:ext cx="3358612" cy="553998"/>
          </a:xfrm>
          <a:prstGeom prst="rect">
            <a:avLst/>
          </a:prstGeom>
          <a:noFill/>
        </p:spPr>
        <p:txBody>
          <a:bodyPr wrap="none" rtlCol="0">
            <a:spAutoFit/>
          </a:bodyPr>
          <a:lstStyle/>
          <a:p>
            <a:r>
              <a:rPr lang="en-US" sz="3000" b="1" dirty="0">
                <a:solidFill>
                  <a:srgbClr val="BA9544"/>
                </a:solidFill>
                <a:latin typeface="Montserrat" panose="00000500000000000000" pitchFamily="2" charset="0"/>
              </a:rPr>
              <a:t>EXOSOME 2000</a:t>
            </a:r>
          </a:p>
        </p:txBody>
      </p:sp>
      <p:sp>
        <p:nvSpPr>
          <p:cNvPr id="2" name="Rectangle 1">
            <a:extLst>
              <a:ext uri="{FF2B5EF4-FFF2-40B4-BE49-F238E27FC236}">
                <a16:creationId xmlns:a16="http://schemas.microsoft.com/office/drawing/2014/main" id="{C69FE9A8-F386-F73A-1F67-06472E1B9805}"/>
              </a:ext>
            </a:extLst>
          </p:cNvPr>
          <p:cNvSpPr/>
          <p:nvPr/>
        </p:nvSpPr>
        <p:spPr>
          <a:xfrm>
            <a:off x="9034272" y="0"/>
            <a:ext cx="3157728" cy="375978"/>
          </a:xfrm>
          <a:prstGeom prst="rect">
            <a:avLst/>
          </a:prstGeom>
          <a:solidFill>
            <a:srgbClr val="BA9544"/>
          </a:solidFill>
          <a:ln>
            <a:solidFill>
              <a:srgbClr val="D2BA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err="1">
                <a:latin typeface="Montserrat" panose="00000500000000000000" pitchFamily="2" charset="0"/>
              </a:rPr>
              <a:t>Tiêu</a:t>
            </a:r>
            <a:r>
              <a:rPr lang="en-US" sz="1400" b="1" dirty="0">
                <a:latin typeface="Montserrat" panose="00000500000000000000" pitchFamily="2" charset="0"/>
              </a:rPr>
              <a:t> </a:t>
            </a:r>
            <a:r>
              <a:rPr lang="en-US" sz="1400" b="1" dirty="0" err="1">
                <a:latin typeface="Montserrat" panose="00000500000000000000" pitchFamily="2" charset="0"/>
              </a:rPr>
              <a:t>biểu</a:t>
            </a:r>
            <a:r>
              <a:rPr lang="en-US" sz="1400" b="1" dirty="0">
                <a:latin typeface="Montserrat" panose="00000500000000000000" pitchFamily="2" charset="0"/>
              </a:rPr>
              <a:t> </a:t>
            </a:r>
            <a:r>
              <a:rPr lang="en-US" sz="1400" b="1" dirty="0" err="1">
                <a:latin typeface="Montserrat" panose="00000500000000000000" pitchFamily="2" charset="0"/>
              </a:rPr>
              <a:t>cho</a:t>
            </a:r>
            <a:r>
              <a:rPr lang="en-US" sz="1400" b="1" dirty="0">
                <a:latin typeface="Montserrat" panose="00000500000000000000" pitchFamily="2" charset="0"/>
              </a:rPr>
              <a:t> </a:t>
            </a:r>
            <a:r>
              <a:rPr lang="en-US" sz="1400" b="1" dirty="0" err="1">
                <a:latin typeface="Montserrat" panose="00000500000000000000" pitchFamily="2" charset="0"/>
              </a:rPr>
              <a:t>dòng</a:t>
            </a:r>
            <a:r>
              <a:rPr lang="en-US" sz="1400" b="1" dirty="0">
                <a:latin typeface="Montserrat" panose="00000500000000000000" pitchFamily="2" charset="0"/>
              </a:rPr>
              <a:t> EXOSOME</a:t>
            </a:r>
          </a:p>
        </p:txBody>
      </p:sp>
      <p:pic>
        <p:nvPicPr>
          <p:cNvPr id="3" name="Picture 2" descr="A black background with yellow text&#10;&#10;AI-generated content may be incorrect.">
            <a:extLst>
              <a:ext uri="{FF2B5EF4-FFF2-40B4-BE49-F238E27FC236}">
                <a16:creationId xmlns:a16="http://schemas.microsoft.com/office/drawing/2014/main" id="{E89D2684-3275-A135-BA39-7682A2C3B581}"/>
              </a:ext>
            </a:extLst>
          </p:cNvPr>
          <p:cNvPicPr>
            <a:picLocks noChangeAspect="1"/>
          </p:cNvPicPr>
          <p:nvPr/>
        </p:nvPicPr>
        <p:blipFill>
          <a:blip r:embed="rId2"/>
          <a:stretch>
            <a:fillRect/>
          </a:stretch>
        </p:blipFill>
        <p:spPr>
          <a:xfrm>
            <a:off x="104470" y="114491"/>
            <a:ext cx="795134" cy="206342"/>
          </a:xfrm>
          <a:prstGeom prst="rect">
            <a:avLst/>
          </a:prstGeom>
        </p:spPr>
      </p:pic>
      <p:pic>
        <p:nvPicPr>
          <p:cNvPr id="12" name="Picture 11">
            <a:extLst>
              <a:ext uri="{FF2B5EF4-FFF2-40B4-BE49-F238E27FC236}">
                <a16:creationId xmlns:a16="http://schemas.microsoft.com/office/drawing/2014/main" id="{192658F9-B0ED-B186-1447-98237F61F310}"/>
              </a:ext>
            </a:extLst>
          </p:cNvPr>
          <p:cNvPicPr>
            <a:picLocks noChangeAspect="1"/>
          </p:cNvPicPr>
          <p:nvPr/>
        </p:nvPicPr>
        <p:blipFill>
          <a:blip r:embed="rId3"/>
          <a:srcRect l="4438" t="2328" r="4438" b="2328"/>
          <a:stretch>
            <a:fillRect/>
          </a:stretch>
        </p:blipFill>
        <p:spPr>
          <a:xfrm>
            <a:off x="4863502" y="1494629"/>
            <a:ext cx="2464994" cy="3868741"/>
          </a:xfrm>
          <a:prstGeom prst="rect">
            <a:avLst/>
          </a:prstGeom>
        </p:spPr>
      </p:pic>
    </p:spTree>
    <p:extLst>
      <p:ext uri="{BB962C8B-B14F-4D97-AF65-F5344CB8AC3E}">
        <p14:creationId xmlns:p14="http://schemas.microsoft.com/office/powerpoint/2010/main" val="1741840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FBFF"/>
        </a:solidFill>
        <a:effectLst/>
      </p:bgPr>
    </p:bg>
    <p:spTree>
      <p:nvGrpSpPr>
        <p:cNvPr id="1" name="">
          <a:extLst>
            <a:ext uri="{FF2B5EF4-FFF2-40B4-BE49-F238E27FC236}">
              <a16:creationId xmlns:a16="http://schemas.microsoft.com/office/drawing/2014/main" id="{90865204-2C11-0D5F-1400-F041CD8E5A92}"/>
            </a:ext>
          </a:extLst>
        </p:cNvPr>
        <p:cNvGrpSpPr/>
        <p:nvPr/>
      </p:nvGrpSpPr>
      <p:grpSpPr>
        <a:xfrm>
          <a:off x="0" y="0"/>
          <a:ext cx="0" cy="0"/>
          <a:chOff x="0" y="0"/>
          <a:chExt cx="0" cy="0"/>
        </a:xfrm>
      </p:grpSpPr>
      <p:pic>
        <p:nvPicPr>
          <p:cNvPr id="7" name="Picture 6" descr="A close-up of a person&#10;&#10;AI-generated content may be incorrect.">
            <a:extLst>
              <a:ext uri="{FF2B5EF4-FFF2-40B4-BE49-F238E27FC236}">
                <a16:creationId xmlns:a16="http://schemas.microsoft.com/office/drawing/2014/main" id="{CF96281C-1CB4-2D99-B94A-E22105FDE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960" y="0"/>
            <a:ext cx="4892040" cy="6858000"/>
          </a:xfrm>
          <a:prstGeom prst="rect">
            <a:avLst/>
          </a:prstGeom>
        </p:spPr>
      </p:pic>
      <p:sp>
        <p:nvSpPr>
          <p:cNvPr id="3" name="TextBox 2">
            <a:extLst>
              <a:ext uri="{FF2B5EF4-FFF2-40B4-BE49-F238E27FC236}">
                <a16:creationId xmlns:a16="http://schemas.microsoft.com/office/drawing/2014/main" id="{EE98983A-97AC-C884-8B27-91ADC885F642}"/>
              </a:ext>
            </a:extLst>
          </p:cNvPr>
          <p:cNvSpPr txBox="1"/>
          <p:nvPr/>
        </p:nvSpPr>
        <p:spPr>
          <a:xfrm>
            <a:off x="1576340" y="2844560"/>
            <a:ext cx="5723619" cy="1323439"/>
          </a:xfrm>
          <a:prstGeom prst="rect">
            <a:avLst/>
          </a:prstGeom>
          <a:noFill/>
        </p:spPr>
        <p:txBody>
          <a:bodyPr wrap="square" rtlCol="0">
            <a:spAutoFit/>
          </a:bodyPr>
          <a:lstStyle/>
          <a:p>
            <a:pPr marL="685800" indent="-685800">
              <a:buFont typeface="Wingdings" panose="05000000000000000000" pitchFamily="2" charset="2"/>
              <a:buChar char="Ø"/>
            </a:pPr>
            <a:r>
              <a:rPr lang="en-US" sz="4000" b="1" dirty="0" err="1">
                <a:latin typeface="Montserrat" panose="00000500000000000000" pitchFamily="2" charset="0"/>
              </a:rPr>
              <a:t>Truyền</a:t>
            </a:r>
            <a:r>
              <a:rPr lang="en-US" sz="4000" b="1" dirty="0">
                <a:latin typeface="Montserrat" panose="00000500000000000000" pitchFamily="2" charset="0"/>
              </a:rPr>
              <a:t> </a:t>
            </a:r>
            <a:r>
              <a:rPr lang="en-US" sz="4000" b="1" dirty="0" err="1">
                <a:latin typeface="Montserrat" panose="00000500000000000000" pitchFamily="2" charset="0"/>
              </a:rPr>
              <a:t>kết</a:t>
            </a:r>
            <a:r>
              <a:rPr lang="en-US" sz="4000" b="1" dirty="0">
                <a:latin typeface="Montserrat" panose="00000500000000000000" pitchFamily="2" charset="0"/>
              </a:rPr>
              <a:t> </a:t>
            </a:r>
            <a:r>
              <a:rPr lang="en-US" sz="4000" b="1" dirty="0" err="1">
                <a:latin typeface="Montserrat" panose="00000500000000000000" pitchFamily="2" charset="0"/>
              </a:rPr>
              <a:t>hợp</a:t>
            </a:r>
            <a:r>
              <a:rPr lang="en-US" sz="4000" b="1" dirty="0">
                <a:latin typeface="Montserrat" panose="00000500000000000000" pitchFamily="2" charset="0"/>
              </a:rPr>
              <a:t> NMN + EXOSOME</a:t>
            </a:r>
          </a:p>
        </p:txBody>
      </p:sp>
      <p:sp>
        <p:nvSpPr>
          <p:cNvPr id="8" name="TextBox 7">
            <a:extLst>
              <a:ext uri="{FF2B5EF4-FFF2-40B4-BE49-F238E27FC236}">
                <a16:creationId xmlns:a16="http://schemas.microsoft.com/office/drawing/2014/main" id="{73C158B3-577E-A37B-316F-964A9EEE4C8C}"/>
              </a:ext>
            </a:extLst>
          </p:cNvPr>
          <p:cNvSpPr txBox="1"/>
          <p:nvPr/>
        </p:nvSpPr>
        <p:spPr>
          <a:xfrm>
            <a:off x="1576340" y="1608818"/>
            <a:ext cx="2619628" cy="369332"/>
          </a:xfrm>
          <a:prstGeom prst="rect">
            <a:avLst/>
          </a:prstGeom>
          <a:noFill/>
        </p:spPr>
        <p:txBody>
          <a:bodyPr wrap="none" rtlCol="0">
            <a:spAutoFit/>
          </a:bodyPr>
          <a:lstStyle/>
          <a:p>
            <a:pPr marL="285750" indent="-285750">
              <a:buFont typeface="Arial" panose="020B0604020202020204" pitchFamily="34" charset="0"/>
              <a:buChar char="•"/>
            </a:pPr>
            <a:r>
              <a:rPr lang="en-US" b="1" dirty="0" err="1">
                <a:latin typeface="Montserrat" panose="00000500000000000000" pitchFamily="2" charset="0"/>
              </a:rPr>
              <a:t>Truyền</a:t>
            </a:r>
            <a:r>
              <a:rPr lang="en-US" b="1" dirty="0">
                <a:latin typeface="Montserrat" panose="00000500000000000000" pitchFamily="2" charset="0"/>
              </a:rPr>
              <a:t> EXOSOME</a:t>
            </a:r>
          </a:p>
        </p:txBody>
      </p:sp>
      <p:sp>
        <p:nvSpPr>
          <p:cNvPr id="9" name="TextBox 8">
            <a:extLst>
              <a:ext uri="{FF2B5EF4-FFF2-40B4-BE49-F238E27FC236}">
                <a16:creationId xmlns:a16="http://schemas.microsoft.com/office/drawing/2014/main" id="{B831935B-9427-6197-8A09-0C5F975AD051}"/>
              </a:ext>
            </a:extLst>
          </p:cNvPr>
          <p:cNvSpPr txBox="1"/>
          <p:nvPr/>
        </p:nvSpPr>
        <p:spPr>
          <a:xfrm>
            <a:off x="1576340" y="2226689"/>
            <a:ext cx="1976823" cy="369332"/>
          </a:xfrm>
          <a:prstGeom prst="rect">
            <a:avLst/>
          </a:prstGeom>
          <a:noFill/>
        </p:spPr>
        <p:txBody>
          <a:bodyPr wrap="none" rtlCol="0">
            <a:spAutoFit/>
          </a:bodyPr>
          <a:lstStyle/>
          <a:p>
            <a:pPr marL="285750" indent="-285750">
              <a:buFont typeface="Arial" panose="020B0604020202020204" pitchFamily="34" charset="0"/>
              <a:buChar char="•"/>
            </a:pPr>
            <a:r>
              <a:rPr lang="en-US" b="1" dirty="0" err="1">
                <a:latin typeface="Montserrat" panose="00000500000000000000" pitchFamily="2" charset="0"/>
              </a:rPr>
              <a:t>Truyền</a:t>
            </a:r>
            <a:r>
              <a:rPr lang="en-US" b="1" dirty="0">
                <a:latin typeface="Montserrat" panose="00000500000000000000" pitchFamily="2" charset="0"/>
              </a:rPr>
              <a:t> NMN</a:t>
            </a:r>
          </a:p>
        </p:txBody>
      </p:sp>
      <p:pic>
        <p:nvPicPr>
          <p:cNvPr id="15" name="Picture 14" descr="A black background with yellow text&#10;&#10;AI-generated content may be incorrect.">
            <a:extLst>
              <a:ext uri="{FF2B5EF4-FFF2-40B4-BE49-F238E27FC236}">
                <a16:creationId xmlns:a16="http://schemas.microsoft.com/office/drawing/2014/main" id="{0FB01997-6F39-32C7-AAEA-20E811B54771}"/>
              </a:ext>
            </a:extLst>
          </p:cNvPr>
          <p:cNvPicPr>
            <a:picLocks noChangeAspect="1"/>
          </p:cNvPicPr>
          <p:nvPr/>
        </p:nvPicPr>
        <p:blipFill>
          <a:blip r:embed="rId3"/>
          <a:stretch>
            <a:fillRect/>
          </a:stretch>
        </p:blipFill>
        <p:spPr>
          <a:xfrm>
            <a:off x="104470" y="114491"/>
            <a:ext cx="795134" cy="206342"/>
          </a:xfrm>
          <a:prstGeom prst="rect">
            <a:avLst/>
          </a:prstGeom>
        </p:spPr>
      </p:pic>
    </p:spTree>
    <p:extLst>
      <p:ext uri="{BB962C8B-B14F-4D97-AF65-F5344CB8AC3E}">
        <p14:creationId xmlns:p14="http://schemas.microsoft.com/office/powerpoint/2010/main" val="3862553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F6AC3F3-3F22-4B35-1A7B-7A91BCC988CA}"/>
            </a:ext>
          </a:extLst>
        </p:cNvPr>
        <p:cNvGrpSpPr/>
        <p:nvPr/>
      </p:nvGrpSpPr>
      <p:grpSpPr>
        <a:xfrm>
          <a:off x="0" y="0"/>
          <a:ext cx="0" cy="0"/>
          <a:chOff x="0" y="0"/>
          <a:chExt cx="0" cy="0"/>
        </a:xfrm>
      </p:grpSpPr>
      <p:pic>
        <p:nvPicPr>
          <p:cNvPr id="6" name="Picture 5" descr="A person with her eyes closed&#10;&#10;AI-generated content may be incorrect.">
            <a:extLst>
              <a:ext uri="{FF2B5EF4-FFF2-40B4-BE49-F238E27FC236}">
                <a16:creationId xmlns:a16="http://schemas.microsoft.com/office/drawing/2014/main" id="{586A8884-5090-EDA9-A229-630FC3BD34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4569927" cy="6858000"/>
          </a:xfrm>
          <a:prstGeom prst="rect">
            <a:avLst/>
          </a:prstGeom>
        </p:spPr>
      </p:pic>
      <p:sp>
        <p:nvSpPr>
          <p:cNvPr id="3" name="Content Placeholder 2">
            <a:extLst>
              <a:ext uri="{FF2B5EF4-FFF2-40B4-BE49-F238E27FC236}">
                <a16:creationId xmlns:a16="http://schemas.microsoft.com/office/drawing/2014/main" id="{7CCA3D2C-9541-50D1-E571-0E6737BA3B41}"/>
              </a:ext>
            </a:extLst>
          </p:cNvPr>
          <p:cNvSpPr>
            <a:spLocks noGrp="1"/>
          </p:cNvSpPr>
          <p:nvPr>
            <p:ph idx="1"/>
          </p:nvPr>
        </p:nvSpPr>
        <p:spPr>
          <a:xfrm>
            <a:off x="5218176" y="2505456"/>
            <a:ext cx="6348984" cy="1847088"/>
          </a:xfrm>
        </p:spPr>
        <p:txBody>
          <a:bodyPr>
            <a:normAutofit/>
          </a:bodyPr>
          <a:lstStyle/>
          <a:p>
            <a:pPr marL="0" indent="0">
              <a:buNone/>
            </a:pPr>
            <a:r>
              <a:rPr lang="vi-VN" sz="2000" dirty="0">
                <a:latin typeface="Montserrat" panose="00000500000000000000" pitchFamily="2" charset="0"/>
              </a:rPr>
              <a:t>NMN hỗ trợ sản xuất năng lượng tế bào</a:t>
            </a:r>
            <a:r>
              <a:rPr lang="en-US" sz="2000" dirty="0">
                <a:latin typeface="Montserrat" panose="00000500000000000000" pitchFamily="2" charset="0"/>
              </a:rPr>
              <a:t>, </a:t>
            </a:r>
            <a:r>
              <a:rPr lang="en-US" sz="2000" dirty="0" err="1">
                <a:latin typeface="Montserrat" panose="00000500000000000000" pitchFamily="2" charset="0"/>
              </a:rPr>
              <a:t>trong</a:t>
            </a:r>
            <a:r>
              <a:rPr lang="en-US" sz="2000" dirty="0">
                <a:latin typeface="Montserrat" panose="00000500000000000000" pitchFamily="2" charset="0"/>
              </a:rPr>
              <a:t> </a:t>
            </a:r>
            <a:r>
              <a:rPr lang="en-US" sz="2000" dirty="0" err="1">
                <a:latin typeface="Montserrat" panose="00000500000000000000" pitchFamily="2" charset="0"/>
              </a:rPr>
              <a:t>khi</a:t>
            </a:r>
            <a:r>
              <a:rPr lang="en-US" sz="2000" dirty="0">
                <a:latin typeface="Montserrat" panose="00000500000000000000" pitchFamily="2" charset="0"/>
              </a:rPr>
              <a:t> E</a:t>
            </a:r>
            <a:r>
              <a:rPr lang="vi-VN" sz="2000" dirty="0">
                <a:latin typeface="Montserrat" panose="00000500000000000000" pitchFamily="2" charset="0"/>
              </a:rPr>
              <a:t>xosome tạo điều kiện </a:t>
            </a:r>
            <a:r>
              <a:rPr lang="en-US" sz="2000" dirty="0" err="1">
                <a:latin typeface="Montserrat" panose="00000500000000000000" pitchFamily="2" charset="0"/>
              </a:rPr>
              <a:t>thuận</a:t>
            </a:r>
            <a:r>
              <a:rPr lang="en-US" sz="2000" dirty="0">
                <a:latin typeface="Montserrat" panose="00000500000000000000" pitchFamily="2" charset="0"/>
              </a:rPr>
              <a:t> </a:t>
            </a:r>
            <a:r>
              <a:rPr lang="en-US" sz="2000" dirty="0" err="1">
                <a:latin typeface="Montserrat" panose="00000500000000000000" pitchFamily="2" charset="0"/>
              </a:rPr>
              <a:t>lợi</a:t>
            </a:r>
            <a:r>
              <a:rPr lang="en-US" sz="2000" dirty="0">
                <a:latin typeface="Montserrat" panose="00000500000000000000" pitchFamily="2" charset="0"/>
              </a:rPr>
              <a:t> </a:t>
            </a:r>
            <a:r>
              <a:rPr lang="vi-VN" sz="2000" dirty="0">
                <a:latin typeface="Montserrat" panose="00000500000000000000" pitchFamily="2" charset="0"/>
              </a:rPr>
              <a:t>cho </a:t>
            </a:r>
            <a:r>
              <a:rPr lang="en-US" sz="2000" dirty="0" err="1">
                <a:latin typeface="Montserrat" panose="00000500000000000000" pitchFamily="2" charset="0"/>
              </a:rPr>
              <a:t>sự</a:t>
            </a:r>
            <a:r>
              <a:rPr lang="en-US" sz="2000" dirty="0">
                <a:latin typeface="Montserrat" panose="00000500000000000000" pitchFamily="2" charset="0"/>
              </a:rPr>
              <a:t> </a:t>
            </a:r>
            <a:r>
              <a:rPr lang="en-US" sz="2000" dirty="0" err="1">
                <a:latin typeface="Montserrat" panose="00000500000000000000" pitchFamily="2" charset="0"/>
              </a:rPr>
              <a:t>truyền</a:t>
            </a:r>
            <a:r>
              <a:rPr lang="en-US" sz="2000" dirty="0">
                <a:latin typeface="Montserrat" panose="00000500000000000000" pitchFamily="2" charset="0"/>
              </a:rPr>
              <a:t> tin </a:t>
            </a:r>
            <a:r>
              <a:rPr lang="vi-VN" sz="2000" dirty="0">
                <a:latin typeface="Montserrat" panose="00000500000000000000" pitchFamily="2" charset="0"/>
              </a:rPr>
              <a:t>giữa tế bào với </a:t>
            </a:r>
            <a:r>
              <a:rPr lang="en-US" sz="2000" dirty="0" err="1">
                <a:latin typeface="Montserrat" panose="00000500000000000000" pitchFamily="2" charset="0"/>
              </a:rPr>
              <a:t>nhau</a:t>
            </a:r>
            <a:r>
              <a:rPr lang="vi-VN" sz="2000" dirty="0">
                <a:latin typeface="Montserrat" panose="00000500000000000000" pitchFamily="2" charset="0"/>
              </a:rPr>
              <a:t>.</a:t>
            </a:r>
            <a:endParaRPr lang="en-US" sz="2000" dirty="0">
              <a:latin typeface="Montserrat" panose="00000500000000000000" pitchFamily="2" charset="0"/>
            </a:endParaRPr>
          </a:p>
          <a:p>
            <a:pPr marL="0" indent="0">
              <a:buNone/>
            </a:pPr>
            <a:endParaRPr lang="en-US" sz="2000" dirty="0">
              <a:latin typeface="Montserrat" panose="00000500000000000000" pitchFamily="2" charset="0"/>
            </a:endParaRPr>
          </a:p>
          <a:p>
            <a:pPr marL="0" indent="0">
              <a:buNone/>
            </a:pPr>
            <a:r>
              <a:rPr lang="en-US" sz="2000" dirty="0">
                <a:latin typeface="Montserrat" panose="00000500000000000000" pitchFamily="2" charset="0"/>
              </a:rPr>
              <a:t>(</a:t>
            </a:r>
            <a:r>
              <a:rPr lang="en-US" sz="2000" dirty="0" err="1">
                <a:latin typeface="Montserrat" panose="00000500000000000000" pitchFamily="2" charset="0"/>
              </a:rPr>
              <a:t>Tiếng</a:t>
            </a:r>
            <a:r>
              <a:rPr lang="en-US" sz="2000" dirty="0">
                <a:latin typeface="Montserrat" panose="00000500000000000000" pitchFamily="2" charset="0"/>
              </a:rPr>
              <a:t> Nhật)</a:t>
            </a:r>
          </a:p>
        </p:txBody>
      </p:sp>
      <p:pic>
        <p:nvPicPr>
          <p:cNvPr id="4" name="Picture 3" descr="A black background with yellow text&#10;&#10;AI-generated content may be incorrect.">
            <a:extLst>
              <a:ext uri="{FF2B5EF4-FFF2-40B4-BE49-F238E27FC236}">
                <a16:creationId xmlns:a16="http://schemas.microsoft.com/office/drawing/2014/main" id="{48F42CA8-BB33-6FEF-10D4-9A9F1F6E5EDF}"/>
              </a:ext>
            </a:extLst>
          </p:cNvPr>
          <p:cNvPicPr>
            <a:picLocks noChangeAspect="1"/>
          </p:cNvPicPr>
          <p:nvPr/>
        </p:nvPicPr>
        <p:blipFill>
          <a:blip r:embed="rId3"/>
          <a:stretch>
            <a:fillRect/>
          </a:stretch>
        </p:blipFill>
        <p:spPr>
          <a:xfrm>
            <a:off x="104470" y="114491"/>
            <a:ext cx="795134" cy="206342"/>
          </a:xfrm>
          <a:prstGeom prst="rect">
            <a:avLst/>
          </a:prstGeom>
        </p:spPr>
      </p:pic>
    </p:spTree>
    <p:extLst>
      <p:ext uri="{BB962C8B-B14F-4D97-AF65-F5344CB8AC3E}">
        <p14:creationId xmlns:p14="http://schemas.microsoft.com/office/powerpoint/2010/main" val="807027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90194-9280-EE3E-6861-C58D7B00DCEE}"/>
              </a:ext>
            </a:extLst>
          </p:cNvPr>
          <p:cNvSpPr>
            <a:spLocks noGrp="1"/>
          </p:cNvSpPr>
          <p:nvPr>
            <p:ph type="title"/>
          </p:nvPr>
        </p:nvSpPr>
        <p:spPr/>
        <p:txBody>
          <a:bodyPr>
            <a:normAutofit/>
          </a:bodyPr>
          <a:lstStyle/>
          <a:p>
            <a:r>
              <a:rPr lang="en-US" sz="3500" b="1" dirty="0" err="1">
                <a:solidFill>
                  <a:srgbClr val="BA9544"/>
                </a:solidFill>
                <a:latin typeface="Montserrat" panose="00000500000000000000" pitchFamily="2" charset="0"/>
              </a:rPr>
              <a:t>Vì</a:t>
            </a:r>
            <a:r>
              <a:rPr lang="en-US" sz="3500" b="1" dirty="0">
                <a:solidFill>
                  <a:srgbClr val="BA9544"/>
                </a:solidFill>
                <a:latin typeface="Montserrat" panose="00000500000000000000" pitchFamily="2" charset="0"/>
              </a:rPr>
              <a:t> </a:t>
            </a:r>
            <a:r>
              <a:rPr lang="en-US" sz="3500" b="1" dirty="0" err="1">
                <a:solidFill>
                  <a:srgbClr val="BA9544"/>
                </a:solidFill>
                <a:latin typeface="Montserrat" panose="00000500000000000000" pitchFamily="2" charset="0"/>
              </a:rPr>
              <a:t>sao</a:t>
            </a:r>
            <a:r>
              <a:rPr lang="en-US" sz="3500" b="1" dirty="0">
                <a:solidFill>
                  <a:srgbClr val="BA9544"/>
                </a:solidFill>
                <a:latin typeface="Montserrat" panose="00000500000000000000" pitchFamily="2" charset="0"/>
              </a:rPr>
              <a:t> </a:t>
            </a:r>
            <a:r>
              <a:rPr lang="en-US" sz="3500" b="1" dirty="0" err="1">
                <a:solidFill>
                  <a:srgbClr val="BA9544"/>
                </a:solidFill>
                <a:latin typeface="Montserrat" panose="00000500000000000000" pitchFamily="2" charset="0"/>
              </a:rPr>
              <a:t>liệu</a:t>
            </a:r>
            <a:r>
              <a:rPr lang="en-US" sz="3500" b="1" dirty="0">
                <a:solidFill>
                  <a:srgbClr val="BA9544"/>
                </a:solidFill>
                <a:latin typeface="Montserrat" panose="00000500000000000000" pitchFamily="2" charset="0"/>
              </a:rPr>
              <a:t> </a:t>
            </a:r>
            <a:r>
              <a:rPr lang="en-US" sz="3500" b="1" dirty="0" err="1">
                <a:solidFill>
                  <a:srgbClr val="BA9544"/>
                </a:solidFill>
                <a:latin typeface="Montserrat" panose="00000500000000000000" pitchFamily="2" charset="0"/>
              </a:rPr>
              <a:t>pháp</a:t>
            </a:r>
            <a:r>
              <a:rPr lang="en-US" sz="3500" b="1" dirty="0">
                <a:solidFill>
                  <a:srgbClr val="BA9544"/>
                </a:solidFill>
                <a:latin typeface="Montserrat" panose="00000500000000000000" pitchFamily="2" charset="0"/>
              </a:rPr>
              <a:t> </a:t>
            </a:r>
            <a:r>
              <a:rPr lang="en-US" sz="3500" b="1" dirty="0" err="1">
                <a:solidFill>
                  <a:srgbClr val="BA9544"/>
                </a:solidFill>
                <a:latin typeface="Montserrat" panose="00000500000000000000" pitchFamily="2" charset="0"/>
              </a:rPr>
              <a:t>truyền</a:t>
            </a:r>
            <a:r>
              <a:rPr lang="en-US" sz="3500" b="1" dirty="0">
                <a:solidFill>
                  <a:srgbClr val="BA9544"/>
                </a:solidFill>
                <a:latin typeface="Montserrat" panose="00000500000000000000" pitchFamily="2" charset="0"/>
              </a:rPr>
              <a:t> </a:t>
            </a:r>
            <a:r>
              <a:rPr lang="en-US" sz="3500" b="1" dirty="0" err="1">
                <a:solidFill>
                  <a:srgbClr val="BA9544"/>
                </a:solidFill>
                <a:latin typeface="Montserrat" panose="00000500000000000000" pitchFamily="2" charset="0"/>
              </a:rPr>
              <a:t>tĩnh</a:t>
            </a:r>
            <a:r>
              <a:rPr lang="en-US" sz="3500" b="1" dirty="0">
                <a:solidFill>
                  <a:srgbClr val="BA9544"/>
                </a:solidFill>
                <a:latin typeface="Montserrat" panose="00000500000000000000" pitchFamily="2" charset="0"/>
              </a:rPr>
              <a:t> </a:t>
            </a:r>
            <a:r>
              <a:rPr lang="en-US" sz="3500" b="1" dirty="0" err="1">
                <a:solidFill>
                  <a:srgbClr val="BA9544"/>
                </a:solidFill>
                <a:latin typeface="Montserrat" panose="00000500000000000000" pitchFamily="2" charset="0"/>
              </a:rPr>
              <a:t>mạch</a:t>
            </a:r>
            <a:r>
              <a:rPr lang="en-US" sz="3500" b="1" dirty="0">
                <a:solidFill>
                  <a:srgbClr val="BA9544"/>
                </a:solidFill>
                <a:latin typeface="Montserrat" panose="00000500000000000000" pitchFamily="2" charset="0"/>
              </a:rPr>
              <a:t> </a:t>
            </a:r>
            <a:br>
              <a:rPr lang="en-US" sz="3500" b="1" dirty="0">
                <a:solidFill>
                  <a:srgbClr val="BA9544"/>
                </a:solidFill>
                <a:latin typeface="Montserrat" panose="00000500000000000000" pitchFamily="2" charset="0"/>
              </a:rPr>
            </a:br>
            <a:r>
              <a:rPr lang="en-US" sz="3500" b="1" dirty="0" err="1">
                <a:solidFill>
                  <a:srgbClr val="BA9544"/>
                </a:solidFill>
                <a:latin typeface="Montserrat" panose="00000500000000000000" pitchFamily="2" charset="0"/>
              </a:rPr>
              <a:t>ngày</a:t>
            </a:r>
            <a:r>
              <a:rPr lang="en-US" sz="3500" b="1" dirty="0">
                <a:solidFill>
                  <a:srgbClr val="BA9544"/>
                </a:solidFill>
                <a:latin typeface="Montserrat" panose="00000500000000000000" pitchFamily="2" charset="0"/>
              </a:rPr>
              <a:t> </a:t>
            </a:r>
            <a:r>
              <a:rPr lang="en-US" sz="3500" b="1" dirty="0" err="1">
                <a:solidFill>
                  <a:srgbClr val="BA9544"/>
                </a:solidFill>
                <a:latin typeface="Montserrat" panose="00000500000000000000" pitchFamily="2" charset="0"/>
              </a:rPr>
              <a:t>càng</a:t>
            </a:r>
            <a:r>
              <a:rPr lang="en-US" sz="3500" b="1" dirty="0">
                <a:solidFill>
                  <a:srgbClr val="BA9544"/>
                </a:solidFill>
                <a:latin typeface="Montserrat" panose="00000500000000000000" pitchFamily="2" charset="0"/>
              </a:rPr>
              <a:t> </a:t>
            </a:r>
            <a:r>
              <a:rPr lang="en-US" sz="3500" b="1" dirty="0" err="1">
                <a:solidFill>
                  <a:srgbClr val="BA9544"/>
                </a:solidFill>
                <a:latin typeface="Montserrat" panose="00000500000000000000" pitchFamily="2" charset="0"/>
              </a:rPr>
              <a:t>được</a:t>
            </a:r>
            <a:r>
              <a:rPr lang="en-US" sz="3500" b="1" dirty="0">
                <a:solidFill>
                  <a:srgbClr val="BA9544"/>
                </a:solidFill>
                <a:latin typeface="Montserrat" panose="00000500000000000000" pitchFamily="2" charset="0"/>
              </a:rPr>
              <a:t> </a:t>
            </a:r>
            <a:r>
              <a:rPr lang="en-US" sz="3500" b="1" dirty="0" err="1">
                <a:solidFill>
                  <a:srgbClr val="BA9544"/>
                </a:solidFill>
                <a:latin typeface="Montserrat" panose="00000500000000000000" pitchFamily="2" charset="0"/>
              </a:rPr>
              <a:t>ưa</a:t>
            </a:r>
            <a:r>
              <a:rPr lang="en-US" sz="3500" b="1" dirty="0">
                <a:solidFill>
                  <a:srgbClr val="BA9544"/>
                </a:solidFill>
                <a:latin typeface="Montserrat" panose="00000500000000000000" pitchFamily="2" charset="0"/>
              </a:rPr>
              <a:t> </a:t>
            </a:r>
            <a:r>
              <a:rPr lang="en-US" sz="3500" b="1" dirty="0" err="1">
                <a:solidFill>
                  <a:srgbClr val="BA9544"/>
                </a:solidFill>
                <a:latin typeface="Montserrat" panose="00000500000000000000" pitchFamily="2" charset="0"/>
              </a:rPr>
              <a:t>chuộng</a:t>
            </a:r>
            <a:r>
              <a:rPr lang="en-US" sz="3500" b="1" dirty="0">
                <a:solidFill>
                  <a:srgbClr val="BA9544"/>
                </a:solidFill>
                <a:latin typeface="Montserrat" panose="00000500000000000000" pitchFamily="2" charset="0"/>
              </a:rPr>
              <a:t>?</a:t>
            </a:r>
          </a:p>
        </p:txBody>
      </p:sp>
      <p:sp>
        <p:nvSpPr>
          <p:cNvPr id="3" name="Content Placeholder 2">
            <a:extLst>
              <a:ext uri="{FF2B5EF4-FFF2-40B4-BE49-F238E27FC236}">
                <a16:creationId xmlns:a16="http://schemas.microsoft.com/office/drawing/2014/main" id="{D932FC32-DE4B-2CA2-F340-A201812C6F6D}"/>
              </a:ext>
            </a:extLst>
          </p:cNvPr>
          <p:cNvSpPr>
            <a:spLocks noGrp="1"/>
          </p:cNvSpPr>
          <p:nvPr>
            <p:ph idx="1"/>
          </p:nvPr>
        </p:nvSpPr>
        <p:spPr>
          <a:xfrm>
            <a:off x="838200" y="1825625"/>
            <a:ext cx="10515600" cy="945007"/>
          </a:xfrm>
        </p:spPr>
        <p:txBody>
          <a:bodyPr>
            <a:normAutofit/>
          </a:bodyPr>
          <a:lstStyle/>
          <a:p>
            <a:pPr marL="0" indent="0">
              <a:buNone/>
            </a:pPr>
            <a:r>
              <a:rPr lang="en-US" sz="1800" b="1" dirty="0">
                <a:latin typeface="Montserrat" panose="00000500000000000000" pitchFamily="2" charset="0"/>
              </a:rPr>
              <a:t>Liệu </a:t>
            </a:r>
            <a:r>
              <a:rPr lang="en-US" sz="1800" b="1" dirty="0" err="1">
                <a:latin typeface="Montserrat" panose="00000500000000000000" pitchFamily="2" charset="0"/>
              </a:rPr>
              <a:t>pháp</a:t>
            </a:r>
            <a:r>
              <a:rPr lang="en-US" sz="1800" b="1" dirty="0">
                <a:latin typeface="Montserrat" panose="00000500000000000000" pitchFamily="2" charset="0"/>
              </a:rPr>
              <a:t> </a:t>
            </a:r>
            <a:r>
              <a:rPr lang="en-US" sz="1800" b="1" dirty="0" err="1">
                <a:latin typeface="Montserrat" panose="00000500000000000000" pitchFamily="2" charset="0"/>
              </a:rPr>
              <a:t>truyền</a:t>
            </a:r>
            <a:r>
              <a:rPr lang="en-US" sz="1800" b="1" dirty="0">
                <a:latin typeface="Montserrat" panose="00000500000000000000" pitchFamily="2" charset="0"/>
              </a:rPr>
              <a:t> </a:t>
            </a:r>
            <a:r>
              <a:rPr lang="en-US" sz="1800" b="1" dirty="0" err="1">
                <a:latin typeface="Montserrat" panose="00000500000000000000" pitchFamily="2" charset="0"/>
              </a:rPr>
              <a:t>tĩnh</a:t>
            </a:r>
            <a:r>
              <a:rPr lang="en-US" sz="1800" b="1" dirty="0">
                <a:latin typeface="Montserrat" panose="00000500000000000000" pitchFamily="2" charset="0"/>
              </a:rPr>
              <a:t> </a:t>
            </a:r>
            <a:r>
              <a:rPr lang="en-US" sz="1800" b="1" dirty="0" err="1">
                <a:latin typeface="Montserrat" panose="00000500000000000000" pitchFamily="2" charset="0"/>
              </a:rPr>
              <a:t>mạch</a:t>
            </a:r>
            <a:r>
              <a:rPr lang="en-US" sz="1800" b="1" dirty="0">
                <a:latin typeface="Montserrat" panose="00000500000000000000" pitchFamily="2" charset="0"/>
              </a:rPr>
              <a:t> </a:t>
            </a:r>
            <a:r>
              <a:rPr lang="en-US" sz="1800" dirty="0">
                <a:latin typeface="Montserrat" panose="00000500000000000000" pitchFamily="2" charset="0"/>
              </a:rPr>
              <a:t>hay </a:t>
            </a:r>
            <a:r>
              <a:rPr lang="en-US" sz="1800" b="1" dirty="0" err="1">
                <a:latin typeface="Montserrat" panose="00000500000000000000" pitchFamily="2" charset="0"/>
              </a:rPr>
              <a:t>liệu</a:t>
            </a:r>
            <a:r>
              <a:rPr lang="en-US" sz="1800" b="1" dirty="0">
                <a:latin typeface="Montserrat" panose="00000500000000000000" pitchFamily="2" charset="0"/>
              </a:rPr>
              <a:t> </a:t>
            </a:r>
            <a:r>
              <a:rPr lang="en-US" sz="1800" b="1" dirty="0" err="1">
                <a:latin typeface="Montserrat" panose="00000500000000000000" pitchFamily="2" charset="0"/>
              </a:rPr>
              <a:t>pháp</a:t>
            </a:r>
            <a:r>
              <a:rPr lang="en-US" sz="1800" b="1" dirty="0">
                <a:latin typeface="Montserrat" panose="00000500000000000000" pitchFamily="2" charset="0"/>
              </a:rPr>
              <a:t> IV</a:t>
            </a:r>
            <a:r>
              <a:rPr lang="en-US" sz="1800" dirty="0">
                <a:latin typeface="Montserrat" panose="00000500000000000000" pitchFamily="2" charset="0"/>
              </a:rPr>
              <a:t> (Intravenous therapy), </a:t>
            </a:r>
            <a:r>
              <a:rPr lang="vi-VN" sz="1800" dirty="0">
                <a:latin typeface="Montserrat" panose="00000500000000000000" pitchFamily="2" charset="0"/>
              </a:rPr>
              <a:t>ngày càng trở nên phổ biến bởi </a:t>
            </a:r>
            <a:r>
              <a:rPr lang="en-US" sz="1800" dirty="0" err="1">
                <a:latin typeface="Montserrat" panose="00000500000000000000" pitchFamily="2" charset="0"/>
              </a:rPr>
              <a:t>khả</a:t>
            </a:r>
            <a:r>
              <a:rPr lang="en-US" sz="1800" dirty="0">
                <a:latin typeface="Montserrat" panose="00000500000000000000" pitchFamily="2" charset="0"/>
              </a:rPr>
              <a:t> </a:t>
            </a:r>
            <a:r>
              <a:rPr lang="en-US" sz="1800" dirty="0" err="1">
                <a:latin typeface="Montserrat" panose="00000500000000000000" pitchFamily="2" charset="0"/>
              </a:rPr>
              <a:t>năng</a:t>
            </a:r>
            <a:r>
              <a:rPr lang="en-US" sz="1800" dirty="0">
                <a:latin typeface="Montserrat" panose="00000500000000000000" pitchFamily="2" charset="0"/>
              </a:rPr>
              <a:t> </a:t>
            </a:r>
            <a:r>
              <a:rPr lang="en-US" sz="1800" dirty="0" err="1">
                <a:latin typeface="Montserrat" panose="00000500000000000000" pitchFamily="2" charset="0"/>
              </a:rPr>
              <a:t>mang</a:t>
            </a:r>
            <a:r>
              <a:rPr lang="en-US" sz="1800" dirty="0">
                <a:latin typeface="Montserrat" panose="00000500000000000000" pitchFamily="2" charset="0"/>
              </a:rPr>
              <a:t> </a:t>
            </a:r>
            <a:r>
              <a:rPr lang="en-US" sz="1800" dirty="0" err="1">
                <a:latin typeface="Montserrat" panose="00000500000000000000" pitchFamily="2" charset="0"/>
              </a:rPr>
              <a:t>lại</a:t>
            </a:r>
            <a:r>
              <a:rPr lang="en-US" sz="1800" dirty="0">
                <a:latin typeface="Montserrat" panose="00000500000000000000" pitchFamily="2" charset="0"/>
              </a:rPr>
              <a:t> </a:t>
            </a:r>
            <a:r>
              <a:rPr lang="vi-VN" sz="1800" dirty="0">
                <a:latin typeface="Montserrat" panose="00000500000000000000" pitchFamily="2" charset="0"/>
              </a:rPr>
              <a:t>hiệu quả nhanh chóng, hấp thu tối ưu và đa công dụng trong chăm sóc sức khỏe – sắc đẹp – phục hồi. </a:t>
            </a:r>
            <a:endParaRPr lang="en-US" sz="1800" dirty="0">
              <a:latin typeface="Montserrat" panose="00000500000000000000" pitchFamily="2" charset="0"/>
            </a:endParaRPr>
          </a:p>
        </p:txBody>
      </p:sp>
      <p:pic>
        <p:nvPicPr>
          <p:cNvPr id="4" name="Picture 3" descr="A black background with yellow text&#10;&#10;AI-generated content may be incorrect.">
            <a:extLst>
              <a:ext uri="{FF2B5EF4-FFF2-40B4-BE49-F238E27FC236}">
                <a16:creationId xmlns:a16="http://schemas.microsoft.com/office/drawing/2014/main" id="{B5E34976-ABCF-25CD-DBF4-68991D55C728}"/>
              </a:ext>
            </a:extLst>
          </p:cNvPr>
          <p:cNvPicPr>
            <a:picLocks noChangeAspect="1"/>
          </p:cNvPicPr>
          <p:nvPr/>
        </p:nvPicPr>
        <p:blipFill>
          <a:blip r:embed="rId2"/>
          <a:stretch>
            <a:fillRect/>
          </a:stretch>
        </p:blipFill>
        <p:spPr>
          <a:xfrm>
            <a:off x="104470" y="114491"/>
            <a:ext cx="795134" cy="206342"/>
          </a:xfrm>
          <a:prstGeom prst="rect">
            <a:avLst/>
          </a:prstGeom>
        </p:spPr>
      </p:pic>
      <p:graphicFrame>
        <p:nvGraphicFramePr>
          <p:cNvPr id="6" name="Table 5">
            <a:extLst>
              <a:ext uri="{FF2B5EF4-FFF2-40B4-BE49-F238E27FC236}">
                <a16:creationId xmlns:a16="http://schemas.microsoft.com/office/drawing/2014/main" id="{A5CCC293-C62A-357A-0C13-466D22F8EDB3}"/>
              </a:ext>
            </a:extLst>
          </p:cNvPr>
          <p:cNvGraphicFramePr>
            <a:graphicFrameLocks noGrp="1"/>
          </p:cNvGraphicFramePr>
          <p:nvPr>
            <p:extLst>
              <p:ext uri="{D42A27DB-BD31-4B8C-83A1-F6EECF244321}">
                <p14:modId xmlns:p14="http://schemas.microsoft.com/office/powerpoint/2010/main" val="1562159320"/>
              </p:ext>
            </p:extLst>
          </p:nvPr>
        </p:nvGraphicFramePr>
        <p:xfrm>
          <a:off x="1056640" y="2905569"/>
          <a:ext cx="10078720" cy="3383280"/>
        </p:xfrm>
        <a:graphic>
          <a:graphicData uri="http://schemas.openxmlformats.org/drawingml/2006/table">
            <a:tbl>
              <a:tblPr firstRow="1" bandRow="1">
                <a:tableStyleId>{5940675A-B579-460E-94D1-54222C63F5DA}</a:tableStyleId>
              </a:tblPr>
              <a:tblGrid>
                <a:gridCol w="2519680">
                  <a:extLst>
                    <a:ext uri="{9D8B030D-6E8A-4147-A177-3AD203B41FA5}">
                      <a16:colId xmlns:a16="http://schemas.microsoft.com/office/drawing/2014/main" val="2926805604"/>
                    </a:ext>
                  </a:extLst>
                </a:gridCol>
                <a:gridCol w="2519680">
                  <a:extLst>
                    <a:ext uri="{9D8B030D-6E8A-4147-A177-3AD203B41FA5}">
                      <a16:colId xmlns:a16="http://schemas.microsoft.com/office/drawing/2014/main" val="1509901924"/>
                    </a:ext>
                  </a:extLst>
                </a:gridCol>
                <a:gridCol w="2519680">
                  <a:extLst>
                    <a:ext uri="{9D8B030D-6E8A-4147-A177-3AD203B41FA5}">
                      <a16:colId xmlns:a16="http://schemas.microsoft.com/office/drawing/2014/main" val="1696116713"/>
                    </a:ext>
                  </a:extLst>
                </a:gridCol>
                <a:gridCol w="2519680">
                  <a:extLst>
                    <a:ext uri="{9D8B030D-6E8A-4147-A177-3AD203B41FA5}">
                      <a16:colId xmlns:a16="http://schemas.microsoft.com/office/drawing/2014/main" val="1360940141"/>
                    </a:ext>
                  </a:extLst>
                </a:gridCol>
              </a:tblGrid>
              <a:tr h="370840">
                <a:tc>
                  <a:txBody>
                    <a:bodyPr/>
                    <a:lstStyle/>
                    <a:p>
                      <a:pPr algn="ctr"/>
                      <a:r>
                        <a:rPr lang="en-US" sz="1400" b="1" dirty="0">
                          <a:solidFill>
                            <a:schemeClr val="tx1"/>
                          </a:solidFill>
                          <a:latin typeface="Montserrat" panose="00000500000000000000" pitchFamily="2" charset="0"/>
                        </a:rPr>
                        <a:t>Hiệu </a:t>
                      </a:r>
                      <a:r>
                        <a:rPr lang="en-US" sz="1400" b="1" dirty="0" err="1">
                          <a:solidFill>
                            <a:schemeClr val="tx1"/>
                          </a:solidFill>
                          <a:latin typeface="Montserrat" panose="00000500000000000000" pitchFamily="2" charset="0"/>
                        </a:rPr>
                        <a:t>quả</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nhanh</a:t>
                      </a:r>
                      <a:endParaRPr lang="en-US" sz="1400" b="1" dirty="0">
                        <a:solidFill>
                          <a:schemeClr val="tx1"/>
                        </a:solidFill>
                        <a:latin typeface="Montserrat" panose="00000500000000000000" pitchFamily="2" charset="0"/>
                      </a:endParaRPr>
                    </a:p>
                    <a:p>
                      <a:pPr algn="ctr"/>
                      <a:r>
                        <a:rPr lang="en-US" sz="1400" b="1" dirty="0" err="1">
                          <a:solidFill>
                            <a:schemeClr val="tx1"/>
                          </a:solidFill>
                          <a:latin typeface="Montserrat" panose="00000500000000000000" pitchFamily="2" charset="0"/>
                        </a:rPr>
                        <a:t>Cảm</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nhận</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rõ</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rệt</a:t>
                      </a:r>
                      <a:endParaRPr lang="en-US" sz="1400" b="1" dirty="0">
                        <a:solidFill>
                          <a:schemeClr val="tx1"/>
                        </a:solidFill>
                        <a:latin typeface="Montserrat" panose="00000500000000000000" pitchFamily="2" charset="0"/>
                      </a:endParaRPr>
                    </a:p>
                  </a:txBody>
                  <a:tcPr>
                    <a:solidFill>
                      <a:srgbClr val="EFE7D5"/>
                    </a:solidFill>
                  </a:tcPr>
                </a:tc>
                <a:tc>
                  <a:txBody>
                    <a:bodyPr/>
                    <a:lstStyle/>
                    <a:p>
                      <a:pPr algn="ctr"/>
                      <a:r>
                        <a:rPr lang="en-US" sz="1400" b="1" dirty="0" err="1">
                          <a:solidFill>
                            <a:schemeClr val="tx1"/>
                          </a:solidFill>
                          <a:latin typeface="Montserrat" panose="00000500000000000000" pitchFamily="2" charset="0"/>
                        </a:rPr>
                        <a:t>Đa</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dạng</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ứng</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dụng</a:t>
                      </a:r>
                      <a:endParaRPr lang="en-US" sz="1400" b="1" dirty="0">
                        <a:solidFill>
                          <a:schemeClr val="tx1"/>
                        </a:solidFill>
                        <a:latin typeface="Montserrat" panose="00000500000000000000" pitchFamily="2" charset="0"/>
                      </a:endParaRPr>
                    </a:p>
                    <a:p>
                      <a:pPr algn="ctr"/>
                      <a:r>
                        <a:rPr lang="en-US" sz="1400" b="1" dirty="0">
                          <a:solidFill>
                            <a:schemeClr val="tx1"/>
                          </a:solidFill>
                          <a:latin typeface="Montserrat" panose="00000500000000000000" pitchFamily="2" charset="0"/>
                        </a:rPr>
                        <a:t>Linh </a:t>
                      </a:r>
                      <a:r>
                        <a:rPr lang="en-US" sz="1400" b="1" dirty="0" err="1">
                          <a:solidFill>
                            <a:schemeClr val="tx1"/>
                          </a:solidFill>
                          <a:latin typeface="Montserrat" panose="00000500000000000000" pitchFamily="2" charset="0"/>
                        </a:rPr>
                        <a:t>hoạt</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mục</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tiêu</a:t>
                      </a:r>
                      <a:endParaRPr lang="en-US" sz="1400" b="1" dirty="0">
                        <a:solidFill>
                          <a:schemeClr val="tx1"/>
                        </a:solidFill>
                        <a:latin typeface="Montserrat" panose="00000500000000000000" pitchFamily="2" charset="0"/>
                      </a:endParaRPr>
                    </a:p>
                  </a:txBody>
                  <a:tcPr>
                    <a:solidFill>
                      <a:srgbClr val="EFE7D5"/>
                    </a:solidFill>
                  </a:tcPr>
                </a:tc>
                <a:tc>
                  <a:txBody>
                    <a:bodyPr/>
                    <a:lstStyle/>
                    <a:p>
                      <a:pPr algn="ctr"/>
                      <a:r>
                        <a:rPr lang="en-US" sz="1400" b="1" dirty="0" err="1">
                          <a:solidFill>
                            <a:schemeClr val="tx1"/>
                          </a:solidFill>
                          <a:latin typeface="Montserrat" panose="00000500000000000000" pitchFamily="2" charset="0"/>
                        </a:rPr>
                        <a:t>Phù</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hợp</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lối</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sống</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bận</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rộn</a:t>
                      </a:r>
                      <a:endParaRPr lang="en-US" sz="1400" b="1" dirty="0">
                        <a:solidFill>
                          <a:schemeClr val="tx1"/>
                        </a:solidFill>
                        <a:latin typeface="Montserrat" panose="00000500000000000000" pitchFamily="2" charset="0"/>
                      </a:endParaRPr>
                    </a:p>
                  </a:txBody>
                  <a:tcPr>
                    <a:solidFill>
                      <a:srgbClr val="EFE7D5"/>
                    </a:solidFill>
                  </a:tcPr>
                </a:tc>
                <a:tc>
                  <a:txBody>
                    <a:bodyPr/>
                    <a:lstStyle/>
                    <a:p>
                      <a:pPr algn="ctr"/>
                      <a:r>
                        <a:rPr lang="en-US" sz="1400" b="1" dirty="0" err="1">
                          <a:solidFill>
                            <a:schemeClr val="tx1"/>
                          </a:solidFill>
                          <a:latin typeface="Montserrat" panose="00000500000000000000" pitchFamily="2" charset="0"/>
                        </a:rPr>
                        <a:t>Hỗ</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trợ</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điều</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trị</a:t>
                      </a:r>
                      <a:r>
                        <a:rPr lang="en-US" sz="1400" b="1" dirty="0">
                          <a:solidFill>
                            <a:schemeClr val="tx1"/>
                          </a:solidFill>
                          <a:latin typeface="Montserrat" panose="00000500000000000000" pitchFamily="2" charset="0"/>
                        </a:rPr>
                        <a:t> &amp; </a:t>
                      </a:r>
                    </a:p>
                    <a:p>
                      <a:pPr algn="ctr"/>
                      <a:r>
                        <a:rPr lang="en-US" sz="1400" b="1" dirty="0" err="1">
                          <a:solidFill>
                            <a:schemeClr val="tx1"/>
                          </a:solidFill>
                          <a:latin typeface="Montserrat" panose="00000500000000000000" pitchFamily="2" charset="0"/>
                        </a:rPr>
                        <a:t>phục</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hồi</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chuyên</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sâu</a:t>
                      </a:r>
                      <a:endParaRPr lang="en-US" sz="1400" b="1" dirty="0">
                        <a:solidFill>
                          <a:schemeClr val="tx1"/>
                        </a:solidFill>
                        <a:latin typeface="Montserrat" panose="00000500000000000000" pitchFamily="2" charset="0"/>
                      </a:endParaRPr>
                    </a:p>
                  </a:txBody>
                  <a:tcPr>
                    <a:solidFill>
                      <a:srgbClr val="EFE7D5"/>
                    </a:solidFill>
                  </a:tcPr>
                </a:tc>
                <a:extLst>
                  <a:ext uri="{0D108BD9-81ED-4DB2-BD59-A6C34878D82A}">
                    <a16:rowId xmlns:a16="http://schemas.microsoft.com/office/drawing/2014/main" val="3009709308"/>
                  </a:ext>
                </a:extLst>
              </a:tr>
              <a:tr h="370840">
                <a:tc>
                  <a:txBody>
                    <a:bodyPr/>
                    <a:lstStyle/>
                    <a:p>
                      <a:r>
                        <a:rPr lang="vi-VN" sz="1400" dirty="0">
                          <a:latin typeface="Montserrat" panose="00000500000000000000" pitchFamily="2" charset="0"/>
                        </a:rPr>
                        <a:t>Dưỡng chất được đưa trực tiếp vào mạch máu, bỏ qua đường tiêu hóa → </a:t>
                      </a:r>
                      <a:r>
                        <a:rPr lang="en-US" sz="1400" b="1" dirty="0">
                          <a:latin typeface="Montserrat" panose="00000500000000000000" pitchFamily="2" charset="0"/>
                        </a:rPr>
                        <a:t>H</a:t>
                      </a:r>
                      <a:r>
                        <a:rPr lang="vi-VN" sz="1400" b="1" dirty="0">
                          <a:latin typeface="Montserrat" panose="00000500000000000000" pitchFamily="2" charset="0"/>
                        </a:rPr>
                        <a:t>ấp thu gần như 100%</a:t>
                      </a:r>
                      <a:r>
                        <a:rPr lang="vi-VN" sz="1400" b="0" dirty="0">
                          <a:latin typeface="Montserrat" panose="00000500000000000000" pitchFamily="2" charset="0"/>
                        </a:rPr>
                        <a:t>,</a:t>
                      </a:r>
                      <a:r>
                        <a:rPr lang="vi-VN" sz="1400" b="1" dirty="0">
                          <a:latin typeface="Montserrat" panose="00000500000000000000" pitchFamily="2" charset="0"/>
                        </a:rPr>
                        <a:t> </a:t>
                      </a:r>
                      <a:r>
                        <a:rPr lang="vi-VN" sz="1400" dirty="0">
                          <a:latin typeface="Montserrat" panose="00000500000000000000" pitchFamily="2" charset="0"/>
                        </a:rPr>
                        <a:t>không bị phân hủy bởi enzyme dạ dày hoặc gan.</a:t>
                      </a:r>
                      <a:endParaRPr lang="en-US" sz="1400" dirty="0">
                        <a:latin typeface="Montserrat" panose="00000500000000000000" pitchFamily="2" charset="0"/>
                      </a:endParaRPr>
                    </a:p>
                    <a:p>
                      <a:endParaRPr lang="en-US" sz="1400" dirty="0">
                        <a:latin typeface="Montserrat" panose="00000500000000000000" pitchFamily="2" charset="0"/>
                      </a:endParaRPr>
                    </a:p>
                    <a:p>
                      <a:r>
                        <a:rPr lang="vi-VN" sz="1400" dirty="0">
                          <a:latin typeface="Montserrat" panose="00000500000000000000" pitchFamily="2" charset="0"/>
                        </a:rPr>
                        <a:t>Người dùng có thể cảm thấy tỉnh táo, khỏe khoắn, phục hồi năng lượng, da sáng hơn chỉ sau một lần truyền (tùy loại dưỡng chất).</a:t>
                      </a:r>
                      <a:endParaRPr lang="en-US" sz="1400" dirty="0">
                        <a:latin typeface="Montserrat" panose="00000500000000000000" pitchFamily="2" charset="0"/>
                      </a:endParaRPr>
                    </a:p>
                  </a:txBody>
                  <a:tcPr/>
                </a:tc>
                <a:tc>
                  <a:txBody>
                    <a:bodyPr/>
                    <a:lstStyle/>
                    <a:p>
                      <a:r>
                        <a:rPr lang="vi-VN" sz="1400" dirty="0">
                          <a:latin typeface="Montserrat" panose="00000500000000000000" pitchFamily="2" charset="0"/>
                        </a:rPr>
                        <a:t>Truyền IV không chỉ giới hạn trong y học, mà đang được ứng dụng rộng rãi trong:</a:t>
                      </a:r>
                      <a:r>
                        <a:rPr lang="en-US" sz="1400" dirty="0">
                          <a:latin typeface="Montserrat" panose="00000500000000000000" pitchFamily="2" charset="0"/>
                        </a:rPr>
                        <a:t> </a:t>
                      </a:r>
                    </a:p>
                    <a:p>
                      <a:pPr marL="285750" indent="-285750">
                        <a:buFontTx/>
                        <a:buChar char="-"/>
                      </a:pPr>
                      <a:r>
                        <a:rPr lang="vi-VN" sz="1400" b="1" dirty="0">
                          <a:latin typeface="Montserrat" panose="00000500000000000000" pitchFamily="2" charset="0"/>
                        </a:rPr>
                        <a:t>Chống lão hóa &amp; làm đẹp da</a:t>
                      </a:r>
                      <a:endParaRPr lang="en-US" sz="1400" b="1" dirty="0">
                        <a:latin typeface="Montserrat" panose="00000500000000000000" pitchFamily="2" charset="0"/>
                      </a:endParaRPr>
                    </a:p>
                    <a:p>
                      <a:pPr marL="285750" indent="-285750">
                        <a:buFontTx/>
                        <a:buChar char="-"/>
                      </a:pPr>
                      <a:r>
                        <a:rPr lang="vi-VN" sz="1400" dirty="0">
                          <a:latin typeface="Montserrat" panose="00000500000000000000" pitchFamily="2" charset="0"/>
                        </a:rPr>
                        <a:t>Bù nước – bổ sung khoáng &amp; vitamin</a:t>
                      </a:r>
                      <a:endParaRPr lang="en-US" sz="1400" dirty="0">
                        <a:latin typeface="Montserrat" panose="00000500000000000000" pitchFamily="2" charset="0"/>
                      </a:endParaRPr>
                    </a:p>
                    <a:p>
                      <a:pPr marL="285750" indent="-285750">
                        <a:buFontTx/>
                        <a:buChar char="-"/>
                      </a:pPr>
                      <a:r>
                        <a:rPr lang="vi-VN" sz="1400" dirty="0">
                          <a:latin typeface="Montserrat" panose="00000500000000000000" pitchFamily="2" charset="0"/>
                        </a:rPr>
                        <a:t>Tăng sức đề kháng </a:t>
                      </a:r>
                      <a:endParaRPr lang="en-US" sz="1400" dirty="0">
                        <a:latin typeface="Montserrat" panose="00000500000000000000" pitchFamily="2" charset="0"/>
                      </a:endParaRPr>
                    </a:p>
                    <a:p>
                      <a:pPr marL="285750" indent="-285750">
                        <a:buFontTx/>
                        <a:buChar char="-"/>
                      </a:pPr>
                      <a:r>
                        <a:rPr lang="vi-VN" sz="1400" dirty="0">
                          <a:latin typeface="Montserrat" panose="00000500000000000000" pitchFamily="2" charset="0"/>
                        </a:rPr>
                        <a:t>Thải độc – thanh lọc cơ thể</a:t>
                      </a:r>
                      <a:endParaRPr lang="en-US" sz="1400" dirty="0">
                        <a:latin typeface="Montserrat" panose="00000500000000000000" pitchFamily="2" charset="0"/>
                      </a:endParaRPr>
                    </a:p>
                  </a:txBody>
                  <a:tcPr/>
                </a:tc>
                <a:tc>
                  <a:txBody>
                    <a:bodyPr/>
                    <a:lstStyle/>
                    <a:p>
                      <a:r>
                        <a:rPr lang="vi-VN" sz="1400" dirty="0">
                          <a:latin typeface="Montserrat" panose="00000500000000000000" pitchFamily="2" charset="0"/>
                        </a:rPr>
                        <a:t>Một buổi truyền chỉ mất khoảng </a:t>
                      </a:r>
                      <a:r>
                        <a:rPr lang="vi-VN" sz="1400" b="1" dirty="0">
                          <a:latin typeface="Montserrat" panose="00000500000000000000" pitchFamily="2" charset="0"/>
                        </a:rPr>
                        <a:t>30–60 phút</a:t>
                      </a:r>
                      <a:r>
                        <a:rPr lang="vi-VN" sz="1400" dirty="0">
                          <a:latin typeface="Montserrat" panose="00000500000000000000" pitchFamily="2" charset="0"/>
                        </a:rPr>
                        <a:t>.</a:t>
                      </a:r>
                      <a:endParaRPr lang="en-US" sz="1400" dirty="0">
                        <a:latin typeface="Montserrat" panose="00000500000000000000" pitchFamily="2" charset="0"/>
                      </a:endParaRPr>
                    </a:p>
                    <a:p>
                      <a:endParaRPr lang="en-US" sz="1400" dirty="0">
                        <a:latin typeface="Montserrat" panose="00000500000000000000" pitchFamily="2" charset="0"/>
                      </a:endParaRPr>
                    </a:p>
                    <a:p>
                      <a:r>
                        <a:rPr lang="vi-VN" sz="1400" dirty="0">
                          <a:latin typeface="Montserrat" panose="00000500000000000000" pitchFamily="2" charset="0"/>
                        </a:rPr>
                        <a:t>Phù hợp với người ít thời gian, làm việc cường độ cao, muốn phục hồi nhanh mà không cần dùng thuốc kéo dài.</a:t>
                      </a:r>
                      <a:endParaRPr lang="en-US" sz="1400" dirty="0">
                        <a:latin typeface="Montserrat" panose="00000500000000000000" pitchFamily="2" charset="0"/>
                      </a:endParaRPr>
                    </a:p>
                  </a:txBody>
                  <a:tcPr/>
                </a:tc>
                <a:tc>
                  <a:txBody>
                    <a:bodyPr/>
                    <a:lstStyle/>
                    <a:p>
                      <a:r>
                        <a:rPr lang="vi-VN" sz="1400" dirty="0">
                          <a:latin typeface="Montserrat" panose="00000500000000000000" pitchFamily="2" charset="0"/>
                        </a:rPr>
                        <a:t>Trong lĩnh vực y học tái tạo hoặc chống lão hóa, IV therapy giúp đưa các hoạt chất như NMN, exosome, tế bào gốc</a:t>
                      </a:r>
                      <a:r>
                        <a:rPr lang="en-US" sz="1400" dirty="0">
                          <a:latin typeface="Montserrat" panose="00000500000000000000" pitchFamily="2" charset="0"/>
                        </a:rPr>
                        <a:t>,</a:t>
                      </a:r>
                      <a:r>
                        <a:rPr lang="vi-VN" sz="1400" dirty="0">
                          <a:latin typeface="Montserrat" panose="00000500000000000000" pitchFamily="2" charset="0"/>
                        </a:rPr>
                        <a:t>... vào cơ thể ở </a:t>
                      </a:r>
                      <a:r>
                        <a:rPr lang="vi-VN" sz="1400" b="1" dirty="0">
                          <a:latin typeface="Montserrat" panose="00000500000000000000" pitchFamily="2" charset="0"/>
                        </a:rPr>
                        <a:t>liều lượng và tốc độ chính xác</a:t>
                      </a:r>
                      <a:r>
                        <a:rPr lang="vi-VN" sz="1400" dirty="0">
                          <a:latin typeface="Montserrat" panose="00000500000000000000" pitchFamily="2" charset="0"/>
                        </a:rPr>
                        <a:t>, hỗ trợ phục hồi tế bào sâu hơn so với dạng uống.</a:t>
                      </a:r>
                      <a:endParaRPr lang="en-US" sz="1400" dirty="0">
                        <a:latin typeface="Montserrat" panose="00000500000000000000" pitchFamily="2" charset="0"/>
                      </a:endParaRPr>
                    </a:p>
                  </a:txBody>
                  <a:tcPr/>
                </a:tc>
                <a:extLst>
                  <a:ext uri="{0D108BD9-81ED-4DB2-BD59-A6C34878D82A}">
                    <a16:rowId xmlns:a16="http://schemas.microsoft.com/office/drawing/2014/main" val="3246669997"/>
                  </a:ext>
                </a:extLst>
              </a:tr>
            </a:tbl>
          </a:graphicData>
        </a:graphic>
      </p:graphicFrame>
    </p:spTree>
    <p:extLst>
      <p:ext uri="{BB962C8B-B14F-4D97-AF65-F5344CB8AC3E}">
        <p14:creationId xmlns:p14="http://schemas.microsoft.com/office/powerpoint/2010/main" val="242688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44639-FE94-BC1F-9AA1-8C509ED18997}"/>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AB0BCCC-8A16-5858-6DC1-1194C60C81C3}"/>
              </a:ext>
            </a:extLst>
          </p:cNvPr>
          <p:cNvSpPr>
            <a:spLocks noGrp="1"/>
          </p:cNvSpPr>
          <p:nvPr>
            <p:ph idx="1"/>
          </p:nvPr>
        </p:nvSpPr>
        <p:spPr>
          <a:xfrm>
            <a:off x="838200" y="1825625"/>
            <a:ext cx="4200144" cy="4191127"/>
          </a:xfrm>
        </p:spPr>
        <p:txBody>
          <a:bodyPr>
            <a:noAutofit/>
          </a:bodyPr>
          <a:lstStyle/>
          <a:p>
            <a:pPr marL="0" indent="0">
              <a:buNone/>
            </a:pPr>
            <a:r>
              <a:rPr lang="vi-VN" sz="1400" dirty="0">
                <a:latin typeface="Montserrat" panose="00000500000000000000" pitchFamily="2" charset="0"/>
              </a:rPr>
              <a:t>Sử dụng </a:t>
            </a:r>
            <a:r>
              <a:rPr lang="en-US" sz="1400" dirty="0">
                <a:latin typeface="Montserrat" panose="00000500000000000000" pitchFamily="2" charset="0"/>
              </a:rPr>
              <a:t>E</a:t>
            </a:r>
            <a:r>
              <a:rPr lang="vi-VN" sz="1400" dirty="0">
                <a:latin typeface="Montserrat" panose="00000500000000000000" pitchFamily="2" charset="0"/>
              </a:rPr>
              <a:t>xosome </a:t>
            </a:r>
            <a:r>
              <a:rPr lang="vi-VN" sz="1400" b="1" dirty="0">
                <a:latin typeface="Montserrat" panose="00000500000000000000" pitchFamily="2" charset="0"/>
              </a:rPr>
              <a:t>máu cuống rốn </a:t>
            </a:r>
            <a:r>
              <a:rPr lang="vi-VN" sz="1400" dirty="0">
                <a:latin typeface="Montserrat" panose="00000500000000000000" pitchFamily="2" charset="0"/>
              </a:rPr>
              <a:t>“có độ tinh khiết cao”</a:t>
            </a:r>
            <a:r>
              <a:rPr lang="en-US" sz="1400" dirty="0">
                <a:latin typeface="Montserrat" panose="00000500000000000000" pitchFamily="2" charset="0"/>
              </a:rPr>
              <a:t>:</a:t>
            </a:r>
            <a:endParaRPr lang="vi-VN" sz="1400" dirty="0">
              <a:latin typeface="Montserrat" panose="00000500000000000000" pitchFamily="2" charset="0"/>
            </a:endParaRPr>
          </a:p>
          <a:p>
            <a:r>
              <a:rPr lang="vi-VN" sz="1400" dirty="0">
                <a:latin typeface="Montserrat" panose="00000500000000000000" pitchFamily="2" charset="0"/>
              </a:rPr>
              <a:t>Máu cuống rốn chứa các tế bào gốc mới sinh, non và hoạt động, sản sinh ra nhiều yếu tố tăng trưởng hơn tế bào gốc trưởng thành nên có tác dụng chống lão hóa và điều hòa miễn dịch mạnh mẽ.</a:t>
            </a:r>
          </a:p>
          <a:p>
            <a:r>
              <a:rPr lang="vi-VN" sz="1400" dirty="0">
                <a:latin typeface="Montserrat" panose="00000500000000000000" pitchFamily="2" charset="0"/>
              </a:rPr>
              <a:t>Exosome được chiết xuất từ máu cuống rốn có </a:t>
            </a:r>
            <a:r>
              <a:rPr lang="vi-VN" sz="1400" b="1" dirty="0">
                <a:latin typeface="Montserrat" panose="00000500000000000000" pitchFamily="2" charset="0"/>
              </a:rPr>
              <a:t>độ tinh khiết vượt trội</a:t>
            </a:r>
            <a:r>
              <a:rPr lang="vi-VN" sz="1400" dirty="0">
                <a:latin typeface="Montserrat" panose="00000500000000000000" pitchFamily="2" charset="0"/>
              </a:rPr>
              <a:t>, chứa hoạt chất sinh học nhiều hơn khoảng 14 lần so với </a:t>
            </a:r>
            <a:r>
              <a:rPr lang="en-US" sz="1400" dirty="0">
                <a:latin typeface="Montserrat" panose="00000500000000000000" pitchFamily="2" charset="0"/>
              </a:rPr>
              <a:t>E</a:t>
            </a:r>
            <a:r>
              <a:rPr lang="vi-VN" sz="1400" dirty="0">
                <a:latin typeface="Montserrat" panose="00000500000000000000" pitchFamily="2" charset="0"/>
              </a:rPr>
              <a:t>xosome từ mỡ hoặc tủy xương. Đặc biệt, loại </a:t>
            </a:r>
            <a:r>
              <a:rPr lang="en-US" sz="1400" dirty="0">
                <a:latin typeface="Montserrat" panose="00000500000000000000" pitchFamily="2" charset="0"/>
              </a:rPr>
              <a:t>E</a:t>
            </a:r>
            <a:r>
              <a:rPr lang="vi-VN" sz="1400" dirty="0">
                <a:latin typeface="Montserrat" panose="00000500000000000000" pitchFamily="2" charset="0"/>
              </a:rPr>
              <a:t>xosome này còn giàu GDF11 – protein trẻ hóa nổi tiếng, với hàm lượng cao gấp 60 lần so với trong dung dịch nuôi cấy thông thường. Nhờ vậy, </a:t>
            </a:r>
            <a:r>
              <a:rPr lang="en-US" sz="1400" dirty="0">
                <a:latin typeface="Montserrat" panose="00000500000000000000" pitchFamily="2" charset="0"/>
              </a:rPr>
              <a:t>E</a:t>
            </a:r>
            <a:r>
              <a:rPr lang="vi-VN" sz="1400" dirty="0">
                <a:latin typeface="Montserrat" panose="00000500000000000000" pitchFamily="2" charset="0"/>
              </a:rPr>
              <a:t>xosome từ máu cuống rốn được xem là lựa chọn lý tưởng trong liệu trình chống lão hóa, tái tạo da và phục hồi cơ thể toàn diện.</a:t>
            </a:r>
          </a:p>
        </p:txBody>
      </p:sp>
      <p:sp>
        <p:nvSpPr>
          <p:cNvPr id="10" name="Title 1">
            <a:extLst>
              <a:ext uri="{FF2B5EF4-FFF2-40B4-BE49-F238E27FC236}">
                <a16:creationId xmlns:a16="http://schemas.microsoft.com/office/drawing/2014/main" id="{69EFB408-94FE-5666-5143-C6B2504A35EF}"/>
              </a:ext>
            </a:extLst>
          </p:cNvPr>
          <p:cNvSpPr>
            <a:spLocks noGrp="1"/>
          </p:cNvSpPr>
          <p:nvPr>
            <p:ph type="title"/>
          </p:nvPr>
        </p:nvSpPr>
        <p:spPr>
          <a:xfrm>
            <a:off x="838200" y="365125"/>
            <a:ext cx="4876800" cy="1325563"/>
          </a:xfrm>
        </p:spPr>
        <p:txBody>
          <a:bodyPr>
            <a:normAutofit/>
          </a:bodyPr>
          <a:lstStyle/>
          <a:p>
            <a:r>
              <a:rPr lang="en-US" sz="2400" b="1" dirty="0">
                <a:solidFill>
                  <a:srgbClr val="BA9544"/>
                </a:solidFill>
                <a:latin typeface="Montserrat" panose="00000500000000000000" pitchFamily="2" charset="0"/>
              </a:rPr>
              <a:t>Exosome </a:t>
            </a:r>
            <a:r>
              <a:rPr lang="en-US" sz="2400" b="1" dirty="0" err="1">
                <a:solidFill>
                  <a:srgbClr val="BA9544"/>
                </a:solidFill>
                <a:latin typeface="Montserrat" panose="00000500000000000000" pitchFamily="2" charset="0"/>
              </a:rPr>
              <a:t>có</a:t>
            </a:r>
            <a:r>
              <a:rPr lang="en-US" sz="2400" b="1" dirty="0">
                <a:solidFill>
                  <a:srgbClr val="BA9544"/>
                </a:solidFill>
                <a:latin typeface="Montserrat" panose="00000500000000000000" pitchFamily="2" charset="0"/>
              </a:rPr>
              <a:t> </a:t>
            </a:r>
            <a:r>
              <a:rPr lang="en-US" sz="2400" b="1" dirty="0" err="1">
                <a:solidFill>
                  <a:srgbClr val="BA9544"/>
                </a:solidFill>
                <a:latin typeface="Montserrat" panose="00000500000000000000" pitchFamily="2" charset="0"/>
              </a:rPr>
              <a:t>trong</a:t>
            </a:r>
            <a:r>
              <a:rPr lang="en-US" sz="2400" b="1" dirty="0">
                <a:solidFill>
                  <a:srgbClr val="BA9544"/>
                </a:solidFill>
                <a:latin typeface="Montserrat" panose="00000500000000000000" pitchFamily="2" charset="0"/>
              </a:rPr>
              <a:t> </a:t>
            </a:r>
            <a:r>
              <a:rPr lang="en-US" sz="2400" b="1" dirty="0" err="1">
                <a:solidFill>
                  <a:srgbClr val="BA9544"/>
                </a:solidFill>
                <a:latin typeface="Montserrat" panose="00000500000000000000" pitchFamily="2" charset="0"/>
              </a:rPr>
              <a:t>sản</a:t>
            </a:r>
            <a:r>
              <a:rPr lang="en-US" sz="2400" b="1" dirty="0">
                <a:solidFill>
                  <a:srgbClr val="BA9544"/>
                </a:solidFill>
                <a:latin typeface="Montserrat" panose="00000500000000000000" pitchFamily="2" charset="0"/>
              </a:rPr>
              <a:t> </a:t>
            </a:r>
            <a:r>
              <a:rPr lang="en-US" sz="2400" b="1" dirty="0" err="1">
                <a:solidFill>
                  <a:srgbClr val="BA9544"/>
                </a:solidFill>
                <a:latin typeface="Montserrat" panose="00000500000000000000" pitchFamily="2" charset="0"/>
              </a:rPr>
              <a:t>phẩm</a:t>
            </a:r>
            <a:r>
              <a:rPr lang="en-US" sz="2400" b="1" dirty="0">
                <a:solidFill>
                  <a:srgbClr val="BA9544"/>
                </a:solidFill>
                <a:latin typeface="Montserrat" panose="00000500000000000000" pitchFamily="2" charset="0"/>
              </a:rPr>
              <a:t> Nichiei </a:t>
            </a:r>
            <a:r>
              <a:rPr lang="en-US" sz="2400" b="1" dirty="0" err="1">
                <a:solidFill>
                  <a:srgbClr val="BA9544"/>
                </a:solidFill>
                <a:latin typeface="Montserrat" panose="00000500000000000000" pitchFamily="2" charset="0"/>
              </a:rPr>
              <a:t>NMN+Exosome</a:t>
            </a:r>
            <a:endParaRPr lang="en-US" sz="2400" b="1" dirty="0">
              <a:solidFill>
                <a:srgbClr val="BA9544"/>
              </a:solidFill>
              <a:latin typeface="Montserrat" panose="00000500000000000000" pitchFamily="2" charset="0"/>
            </a:endParaRPr>
          </a:p>
        </p:txBody>
      </p:sp>
      <p:pic>
        <p:nvPicPr>
          <p:cNvPr id="11" name="Picture 10" descr="A black background with yellow text&#10;&#10;AI-generated content may be incorrect.">
            <a:extLst>
              <a:ext uri="{FF2B5EF4-FFF2-40B4-BE49-F238E27FC236}">
                <a16:creationId xmlns:a16="http://schemas.microsoft.com/office/drawing/2014/main" id="{04C7EAF4-85AF-2F3D-E23B-5639E03B519C}"/>
              </a:ext>
            </a:extLst>
          </p:cNvPr>
          <p:cNvPicPr>
            <a:picLocks noChangeAspect="1"/>
          </p:cNvPicPr>
          <p:nvPr/>
        </p:nvPicPr>
        <p:blipFill>
          <a:blip r:embed="rId2"/>
          <a:stretch>
            <a:fillRect/>
          </a:stretch>
        </p:blipFill>
        <p:spPr>
          <a:xfrm>
            <a:off x="104470" y="114491"/>
            <a:ext cx="795134" cy="206342"/>
          </a:xfrm>
          <a:prstGeom prst="rect">
            <a:avLst/>
          </a:prstGeom>
        </p:spPr>
      </p:pic>
      <p:sp>
        <p:nvSpPr>
          <p:cNvPr id="3" name="Title 1">
            <a:extLst>
              <a:ext uri="{FF2B5EF4-FFF2-40B4-BE49-F238E27FC236}">
                <a16:creationId xmlns:a16="http://schemas.microsoft.com/office/drawing/2014/main" id="{DF9B4F88-1AD9-6468-7BC6-A8E75111ACBB}"/>
              </a:ext>
            </a:extLst>
          </p:cNvPr>
          <p:cNvSpPr txBox="1">
            <a:spLocks/>
          </p:cNvSpPr>
          <p:nvPr/>
        </p:nvSpPr>
        <p:spPr>
          <a:xfrm>
            <a:off x="6477002" y="365125"/>
            <a:ext cx="4876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b="1" dirty="0">
                <a:solidFill>
                  <a:srgbClr val="BA9544"/>
                </a:solidFill>
                <a:latin typeface="Montserrat" panose="00000500000000000000" pitchFamily="2" charset="0"/>
              </a:rPr>
              <a:t>(</a:t>
            </a:r>
            <a:r>
              <a:rPr lang="en-US" sz="2400" b="1" dirty="0" err="1">
                <a:solidFill>
                  <a:srgbClr val="BA9544"/>
                </a:solidFill>
                <a:latin typeface="Montserrat" panose="00000500000000000000" pitchFamily="2" charset="0"/>
              </a:rPr>
              <a:t>Tiếng</a:t>
            </a:r>
            <a:r>
              <a:rPr lang="en-US" sz="2400" b="1" dirty="0">
                <a:solidFill>
                  <a:srgbClr val="BA9544"/>
                </a:solidFill>
                <a:latin typeface="Montserrat" panose="00000500000000000000" pitchFamily="2" charset="0"/>
              </a:rPr>
              <a:t> Nhật)</a:t>
            </a:r>
          </a:p>
        </p:txBody>
      </p:sp>
      <p:sp>
        <p:nvSpPr>
          <p:cNvPr id="5" name="Content Placeholder 3">
            <a:extLst>
              <a:ext uri="{FF2B5EF4-FFF2-40B4-BE49-F238E27FC236}">
                <a16:creationId xmlns:a16="http://schemas.microsoft.com/office/drawing/2014/main" id="{890507BC-58B8-6971-D495-333B858B31F4}"/>
              </a:ext>
            </a:extLst>
          </p:cNvPr>
          <p:cNvSpPr txBox="1">
            <a:spLocks/>
          </p:cNvSpPr>
          <p:nvPr/>
        </p:nvSpPr>
        <p:spPr>
          <a:xfrm>
            <a:off x="6733031" y="1556861"/>
            <a:ext cx="4620767" cy="41911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latin typeface="Montserrat" panose="00000500000000000000" pitchFamily="2" charset="0"/>
              </a:rPr>
              <a:t>ABC</a:t>
            </a:r>
            <a:endParaRPr lang="vi-VN" sz="1400" dirty="0">
              <a:latin typeface="Montserrat" panose="00000500000000000000" pitchFamily="2" charset="0"/>
            </a:endParaRPr>
          </a:p>
        </p:txBody>
      </p:sp>
    </p:spTree>
    <p:extLst>
      <p:ext uri="{BB962C8B-B14F-4D97-AF65-F5344CB8AC3E}">
        <p14:creationId xmlns:p14="http://schemas.microsoft.com/office/powerpoint/2010/main" val="2536307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BFBB3-5F81-39B8-5E4B-CC7266FDC19C}"/>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97ECD3C-753D-2490-AC7F-CB509DEE05CE}"/>
              </a:ext>
            </a:extLst>
          </p:cNvPr>
          <p:cNvSpPr>
            <a:spLocks noGrp="1"/>
          </p:cNvSpPr>
          <p:nvPr>
            <p:ph idx="1"/>
          </p:nvPr>
        </p:nvSpPr>
        <p:spPr>
          <a:xfrm>
            <a:off x="838200" y="1825625"/>
            <a:ext cx="4200144" cy="4191127"/>
          </a:xfrm>
        </p:spPr>
        <p:txBody>
          <a:bodyPr>
            <a:noAutofit/>
          </a:bodyPr>
          <a:lstStyle/>
          <a:p>
            <a:pPr marL="0" indent="0">
              <a:buNone/>
            </a:pPr>
            <a:r>
              <a:rPr lang="vi-VN" sz="1400" b="1" dirty="0">
                <a:latin typeface="Montserrat" panose="00000500000000000000" pitchFamily="2" charset="0"/>
              </a:rPr>
              <a:t>Sử dụng 99% </a:t>
            </a:r>
            <a:r>
              <a:rPr lang="en-US" sz="1400" b="1" dirty="0">
                <a:latin typeface="Montserrat" panose="00000500000000000000" pitchFamily="2" charset="0"/>
              </a:rPr>
              <a:t>E</a:t>
            </a:r>
            <a:r>
              <a:rPr lang="vi-VN" sz="1400" b="1" dirty="0">
                <a:latin typeface="Montserrat" panose="00000500000000000000" pitchFamily="2" charset="0"/>
              </a:rPr>
              <a:t>xosome nguyên chất</a:t>
            </a:r>
          </a:p>
          <a:p>
            <a:pPr marL="0" indent="0">
              <a:buNone/>
            </a:pPr>
            <a:r>
              <a:rPr lang="vi-VN" sz="1400" dirty="0">
                <a:latin typeface="Montserrat" panose="00000500000000000000" pitchFamily="2" charset="0"/>
              </a:rPr>
              <a:t>Các </a:t>
            </a:r>
            <a:r>
              <a:rPr lang="en-US" sz="1400" dirty="0">
                <a:latin typeface="Montserrat" panose="00000500000000000000" pitchFamily="2" charset="0"/>
              </a:rPr>
              <a:t>E</a:t>
            </a:r>
            <a:r>
              <a:rPr lang="vi-VN" sz="1400" dirty="0">
                <a:latin typeface="Montserrat" panose="00000500000000000000" pitchFamily="2" charset="0"/>
              </a:rPr>
              <a:t>xosome có độ tinh khiết trên 99% được chiết xuất bằng công nghệ thu thập độc đáo sử dụng nuôi cấy thuần khiết mà không trộn lẫn bất kỳ nguyên liệu thô nào khác. Các hạt exosome đồng nhất tối đa hóa các thành phần hoạt động. Một lọ (500mg) chứa khoảng 7</a:t>
            </a:r>
            <a:r>
              <a:rPr lang="en-US" sz="1400" dirty="0">
                <a:latin typeface="Montserrat" panose="00000500000000000000" pitchFamily="2" charset="0"/>
              </a:rPr>
              <a:t>.</a:t>
            </a:r>
            <a:r>
              <a:rPr lang="vi-VN" sz="1400" dirty="0">
                <a:latin typeface="Montserrat" panose="00000500000000000000" pitchFamily="2" charset="0"/>
              </a:rPr>
              <a:t>58 tỷ </a:t>
            </a:r>
            <a:r>
              <a:rPr lang="en-US" sz="1400" dirty="0">
                <a:latin typeface="Montserrat" panose="00000500000000000000" pitchFamily="2" charset="0"/>
              </a:rPr>
              <a:t>E</a:t>
            </a:r>
            <a:r>
              <a:rPr lang="vi-VN" sz="1400" dirty="0">
                <a:latin typeface="Montserrat" panose="00000500000000000000" pitchFamily="2" charset="0"/>
              </a:rPr>
              <a:t>xosome.</a:t>
            </a:r>
            <a:endParaRPr lang="en-US" sz="1400" dirty="0">
              <a:latin typeface="Montserrat" panose="00000500000000000000" pitchFamily="2" charset="0"/>
            </a:endParaRPr>
          </a:p>
          <a:p>
            <a:pPr marL="0" indent="0">
              <a:buNone/>
            </a:pPr>
            <a:endParaRPr lang="vi-VN" sz="1400" dirty="0">
              <a:latin typeface="Montserrat" panose="00000500000000000000" pitchFamily="2" charset="0"/>
            </a:endParaRPr>
          </a:p>
          <a:p>
            <a:pPr marL="0" indent="0">
              <a:buNone/>
            </a:pPr>
            <a:r>
              <a:rPr lang="vi-VN" sz="1400" b="1" dirty="0">
                <a:latin typeface="Montserrat" panose="00000500000000000000" pitchFamily="2" charset="0"/>
              </a:rPr>
              <a:t>Xử lý đông khô bằng công nghệ độc đáo</a:t>
            </a:r>
          </a:p>
          <a:p>
            <a:pPr marL="0" indent="0">
              <a:buNone/>
            </a:pPr>
            <a:r>
              <a:rPr lang="vi-VN" sz="1400" dirty="0">
                <a:latin typeface="Montserrat" panose="00000500000000000000" pitchFamily="2" charset="0"/>
              </a:rPr>
              <a:t>Bằng cách loại bỏ độ ẩm ở mức tối đa có thể, các sản phẩm có độ tươi và độ tinh khiết cao</a:t>
            </a:r>
            <a:r>
              <a:rPr lang="en-US" sz="1400" dirty="0">
                <a:latin typeface="Montserrat" panose="00000500000000000000" pitchFamily="2" charset="0"/>
              </a:rPr>
              <a:t> </a:t>
            </a:r>
            <a:r>
              <a:rPr lang="en-US" sz="1400" dirty="0" err="1">
                <a:latin typeface="Montserrat" panose="00000500000000000000" pitchFamily="2" charset="0"/>
              </a:rPr>
              <a:t>được</a:t>
            </a:r>
            <a:r>
              <a:rPr lang="en-US" sz="1400" dirty="0">
                <a:latin typeface="Montserrat" panose="00000500000000000000" pitchFamily="2" charset="0"/>
              </a:rPr>
              <a:t> </a:t>
            </a:r>
            <a:r>
              <a:rPr lang="en-US" sz="1400" dirty="0" err="1">
                <a:latin typeface="Montserrat" panose="00000500000000000000" pitchFamily="2" charset="0"/>
              </a:rPr>
              <a:t>ổn</a:t>
            </a:r>
            <a:r>
              <a:rPr lang="en-US" sz="1400" dirty="0">
                <a:latin typeface="Montserrat" panose="00000500000000000000" pitchFamily="2" charset="0"/>
              </a:rPr>
              <a:t> </a:t>
            </a:r>
            <a:r>
              <a:rPr lang="en-US" sz="1400" dirty="0" err="1">
                <a:latin typeface="Montserrat" panose="00000500000000000000" pitchFamily="2" charset="0"/>
              </a:rPr>
              <a:t>định</a:t>
            </a:r>
            <a:r>
              <a:rPr lang="en-US" sz="1400" dirty="0">
                <a:latin typeface="Montserrat" panose="00000500000000000000" pitchFamily="2" charset="0"/>
              </a:rPr>
              <a:t> </a:t>
            </a:r>
            <a:r>
              <a:rPr lang="en-US" sz="1400" dirty="0" err="1">
                <a:latin typeface="Montserrat" panose="00000500000000000000" pitchFamily="2" charset="0"/>
              </a:rPr>
              <a:t>về</a:t>
            </a:r>
            <a:r>
              <a:rPr lang="en-US" sz="1400" dirty="0">
                <a:latin typeface="Montserrat" panose="00000500000000000000" pitchFamily="2" charset="0"/>
              </a:rPr>
              <a:t> </a:t>
            </a:r>
            <a:r>
              <a:rPr lang="en-US" sz="1400" dirty="0" err="1">
                <a:latin typeface="Montserrat" panose="00000500000000000000" pitchFamily="2" charset="0"/>
              </a:rPr>
              <a:t>mặt</a:t>
            </a:r>
            <a:r>
              <a:rPr lang="en-US" sz="1400" dirty="0">
                <a:latin typeface="Montserrat" panose="00000500000000000000" pitchFamily="2" charset="0"/>
              </a:rPr>
              <a:t> </a:t>
            </a:r>
            <a:r>
              <a:rPr lang="en-US" sz="1400" dirty="0" err="1">
                <a:latin typeface="Montserrat" panose="00000500000000000000" pitchFamily="2" charset="0"/>
              </a:rPr>
              <a:t>chất</a:t>
            </a:r>
            <a:r>
              <a:rPr lang="en-US" sz="1400" dirty="0">
                <a:latin typeface="Montserrat" panose="00000500000000000000" pitchFamily="2" charset="0"/>
              </a:rPr>
              <a:t> </a:t>
            </a:r>
            <a:r>
              <a:rPr lang="en-US" sz="1400" dirty="0" err="1">
                <a:latin typeface="Montserrat" panose="00000500000000000000" pitchFamily="2" charset="0"/>
              </a:rPr>
              <a:t>lượng</a:t>
            </a:r>
            <a:r>
              <a:rPr lang="vi-VN" sz="1400" dirty="0">
                <a:latin typeface="Montserrat" panose="00000500000000000000" pitchFamily="2" charset="0"/>
              </a:rPr>
              <a:t>, giảm thiểu những thay đổi do nhiệt, có thể được xử lý trong môi trường lên đến 40°C và đạt được khả năng phục hồi cao.</a:t>
            </a:r>
          </a:p>
        </p:txBody>
      </p:sp>
      <p:pic>
        <p:nvPicPr>
          <p:cNvPr id="2" name="Picture 1" descr="A black background with yellow text&#10;&#10;AI-generated content may be incorrect.">
            <a:extLst>
              <a:ext uri="{FF2B5EF4-FFF2-40B4-BE49-F238E27FC236}">
                <a16:creationId xmlns:a16="http://schemas.microsoft.com/office/drawing/2014/main" id="{C30C27E7-91C6-81DE-B151-5587CABA1E22}"/>
              </a:ext>
            </a:extLst>
          </p:cNvPr>
          <p:cNvPicPr>
            <a:picLocks noChangeAspect="1"/>
          </p:cNvPicPr>
          <p:nvPr/>
        </p:nvPicPr>
        <p:blipFill>
          <a:blip r:embed="rId2"/>
          <a:stretch>
            <a:fillRect/>
          </a:stretch>
        </p:blipFill>
        <p:spPr>
          <a:xfrm>
            <a:off x="104470" y="114491"/>
            <a:ext cx="795134" cy="206342"/>
          </a:xfrm>
          <a:prstGeom prst="rect">
            <a:avLst/>
          </a:prstGeom>
        </p:spPr>
      </p:pic>
      <p:sp>
        <p:nvSpPr>
          <p:cNvPr id="7" name="Title 1">
            <a:extLst>
              <a:ext uri="{FF2B5EF4-FFF2-40B4-BE49-F238E27FC236}">
                <a16:creationId xmlns:a16="http://schemas.microsoft.com/office/drawing/2014/main" id="{ADBA0184-B9FC-EF33-3D7A-772BE126A915}"/>
              </a:ext>
            </a:extLst>
          </p:cNvPr>
          <p:cNvSpPr txBox="1">
            <a:spLocks/>
          </p:cNvSpPr>
          <p:nvPr/>
        </p:nvSpPr>
        <p:spPr>
          <a:xfrm>
            <a:off x="838200" y="365125"/>
            <a:ext cx="4876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BA9544"/>
                </a:solidFill>
                <a:latin typeface="Montserrat" panose="00000500000000000000" pitchFamily="2" charset="0"/>
              </a:rPr>
              <a:t>Exosome </a:t>
            </a:r>
            <a:r>
              <a:rPr lang="en-US" sz="2400" b="1" dirty="0" err="1">
                <a:solidFill>
                  <a:srgbClr val="BA9544"/>
                </a:solidFill>
                <a:latin typeface="Montserrat" panose="00000500000000000000" pitchFamily="2" charset="0"/>
              </a:rPr>
              <a:t>có</a:t>
            </a:r>
            <a:r>
              <a:rPr lang="en-US" sz="2400" b="1" dirty="0">
                <a:solidFill>
                  <a:srgbClr val="BA9544"/>
                </a:solidFill>
                <a:latin typeface="Montserrat" panose="00000500000000000000" pitchFamily="2" charset="0"/>
              </a:rPr>
              <a:t> </a:t>
            </a:r>
            <a:r>
              <a:rPr lang="en-US" sz="2400" b="1" dirty="0" err="1">
                <a:solidFill>
                  <a:srgbClr val="BA9544"/>
                </a:solidFill>
                <a:latin typeface="Montserrat" panose="00000500000000000000" pitchFamily="2" charset="0"/>
              </a:rPr>
              <a:t>trong</a:t>
            </a:r>
            <a:r>
              <a:rPr lang="en-US" sz="2400" b="1" dirty="0">
                <a:solidFill>
                  <a:srgbClr val="BA9544"/>
                </a:solidFill>
                <a:latin typeface="Montserrat" panose="00000500000000000000" pitchFamily="2" charset="0"/>
              </a:rPr>
              <a:t> </a:t>
            </a:r>
            <a:r>
              <a:rPr lang="en-US" sz="2400" b="1" dirty="0" err="1">
                <a:solidFill>
                  <a:srgbClr val="BA9544"/>
                </a:solidFill>
                <a:latin typeface="Montserrat" panose="00000500000000000000" pitchFamily="2" charset="0"/>
              </a:rPr>
              <a:t>sản</a:t>
            </a:r>
            <a:r>
              <a:rPr lang="en-US" sz="2400" b="1" dirty="0">
                <a:solidFill>
                  <a:srgbClr val="BA9544"/>
                </a:solidFill>
                <a:latin typeface="Montserrat" panose="00000500000000000000" pitchFamily="2" charset="0"/>
              </a:rPr>
              <a:t> </a:t>
            </a:r>
            <a:r>
              <a:rPr lang="en-US" sz="2400" b="1" dirty="0" err="1">
                <a:solidFill>
                  <a:srgbClr val="BA9544"/>
                </a:solidFill>
                <a:latin typeface="Montserrat" panose="00000500000000000000" pitchFamily="2" charset="0"/>
              </a:rPr>
              <a:t>phẩm</a:t>
            </a:r>
            <a:r>
              <a:rPr lang="en-US" sz="2400" b="1" dirty="0">
                <a:solidFill>
                  <a:srgbClr val="BA9544"/>
                </a:solidFill>
                <a:latin typeface="Montserrat" panose="00000500000000000000" pitchFamily="2" charset="0"/>
              </a:rPr>
              <a:t> Nichiei </a:t>
            </a:r>
            <a:r>
              <a:rPr lang="en-US" sz="2400" b="1" dirty="0" err="1">
                <a:solidFill>
                  <a:srgbClr val="BA9544"/>
                </a:solidFill>
                <a:latin typeface="Montserrat" panose="00000500000000000000" pitchFamily="2" charset="0"/>
              </a:rPr>
              <a:t>NMN+Exosome</a:t>
            </a:r>
            <a:endParaRPr lang="en-US" sz="2400" b="1" dirty="0">
              <a:solidFill>
                <a:srgbClr val="BA9544"/>
              </a:solidFill>
              <a:latin typeface="Montserrat" panose="00000500000000000000" pitchFamily="2" charset="0"/>
            </a:endParaRPr>
          </a:p>
        </p:txBody>
      </p:sp>
      <p:sp>
        <p:nvSpPr>
          <p:cNvPr id="10" name="Title 1">
            <a:extLst>
              <a:ext uri="{FF2B5EF4-FFF2-40B4-BE49-F238E27FC236}">
                <a16:creationId xmlns:a16="http://schemas.microsoft.com/office/drawing/2014/main" id="{A87E820F-35FF-6FCE-F7CB-FC8713B739F2}"/>
              </a:ext>
            </a:extLst>
          </p:cNvPr>
          <p:cNvSpPr txBox="1">
            <a:spLocks/>
          </p:cNvSpPr>
          <p:nvPr/>
        </p:nvSpPr>
        <p:spPr>
          <a:xfrm>
            <a:off x="6477002" y="365125"/>
            <a:ext cx="4876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b="1" dirty="0">
                <a:solidFill>
                  <a:srgbClr val="BA9544"/>
                </a:solidFill>
                <a:latin typeface="Montserrat" panose="00000500000000000000" pitchFamily="2" charset="0"/>
              </a:rPr>
              <a:t>(</a:t>
            </a:r>
            <a:r>
              <a:rPr lang="en-US" sz="2400" b="1" dirty="0" err="1">
                <a:solidFill>
                  <a:srgbClr val="BA9544"/>
                </a:solidFill>
                <a:latin typeface="Montserrat" panose="00000500000000000000" pitchFamily="2" charset="0"/>
              </a:rPr>
              <a:t>Tiếng</a:t>
            </a:r>
            <a:r>
              <a:rPr lang="en-US" sz="2400" b="1" dirty="0">
                <a:solidFill>
                  <a:srgbClr val="BA9544"/>
                </a:solidFill>
                <a:latin typeface="Montserrat" panose="00000500000000000000" pitchFamily="2" charset="0"/>
              </a:rPr>
              <a:t> Nhật)</a:t>
            </a:r>
          </a:p>
        </p:txBody>
      </p:sp>
      <p:sp>
        <p:nvSpPr>
          <p:cNvPr id="11" name="Content Placeholder 3">
            <a:extLst>
              <a:ext uri="{FF2B5EF4-FFF2-40B4-BE49-F238E27FC236}">
                <a16:creationId xmlns:a16="http://schemas.microsoft.com/office/drawing/2014/main" id="{A7A936DD-BC1C-4F7E-EC16-8F95C31F458A}"/>
              </a:ext>
            </a:extLst>
          </p:cNvPr>
          <p:cNvSpPr txBox="1">
            <a:spLocks/>
          </p:cNvSpPr>
          <p:nvPr/>
        </p:nvSpPr>
        <p:spPr>
          <a:xfrm>
            <a:off x="6733031" y="1556861"/>
            <a:ext cx="4620767" cy="41911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latin typeface="Montserrat" panose="00000500000000000000" pitchFamily="2" charset="0"/>
              </a:rPr>
              <a:t>ABC</a:t>
            </a:r>
            <a:endParaRPr lang="vi-VN" sz="1400" dirty="0">
              <a:latin typeface="Montserrat" panose="00000500000000000000" pitchFamily="2" charset="0"/>
            </a:endParaRPr>
          </a:p>
        </p:txBody>
      </p:sp>
    </p:spTree>
    <p:extLst>
      <p:ext uri="{BB962C8B-B14F-4D97-AF65-F5344CB8AC3E}">
        <p14:creationId xmlns:p14="http://schemas.microsoft.com/office/powerpoint/2010/main" val="4065922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35C61-3936-EC22-3338-46ADD04DBAB9}"/>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75D173E-A4BB-C8BD-99ED-80BA34EE818C}"/>
              </a:ext>
            </a:extLst>
          </p:cNvPr>
          <p:cNvSpPr>
            <a:spLocks noGrp="1"/>
          </p:cNvSpPr>
          <p:nvPr>
            <p:ph idx="1"/>
          </p:nvPr>
        </p:nvSpPr>
        <p:spPr>
          <a:xfrm>
            <a:off x="838200" y="1556861"/>
            <a:ext cx="4620767" cy="4191127"/>
          </a:xfrm>
        </p:spPr>
        <p:txBody>
          <a:bodyPr>
            <a:noAutofit/>
          </a:bodyPr>
          <a:lstStyle/>
          <a:p>
            <a:r>
              <a:rPr lang="vi-VN" sz="1400" b="1" dirty="0">
                <a:latin typeface="Montserrat" panose="00000500000000000000" pitchFamily="2" charset="0"/>
              </a:rPr>
              <a:t>NMN tinh khiết 99,9%</a:t>
            </a:r>
            <a:r>
              <a:rPr lang="vi-VN" sz="1400" dirty="0">
                <a:latin typeface="Montserrat" panose="00000500000000000000" pitchFamily="2" charset="0"/>
              </a:rPr>
              <a:t>,</a:t>
            </a:r>
            <a:r>
              <a:rPr lang="vi-VN" sz="1400" b="1" dirty="0">
                <a:latin typeface="Montserrat" panose="00000500000000000000" pitchFamily="2" charset="0"/>
              </a:rPr>
              <a:t> </a:t>
            </a:r>
            <a:r>
              <a:rPr lang="vi-VN" sz="1400" dirty="0">
                <a:latin typeface="Montserrat" panose="00000500000000000000" pitchFamily="2" charset="0"/>
              </a:rPr>
              <a:t>đang được cung cấp cho </a:t>
            </a:r>
            <a:r>
              <a:rPr lang="en-US" sz="1400" dirty="0" err="1">
                <a:latin typeface="Montserrat" panose="00000500000000000000" pitchFamily="2" charset="0"/>
              </a:rPr>
              <a:t>hơn</a:t>
            </a:r>
            <a:r>
              <a:rPr lang="vi-VN" sz="1400" dirty="0">
                <a:latin typeface="Montserrat" panose="00000500000000000000" pitchFamily="2" charset="0"/>
              </a:rPr>
              <a:t> 140 clinic tại Nhật</a:t>
            </a:r>
            <a:r>
              <a:rPr lang="en-US" sz="1400" dirty="0">
                <a:latin typeface="Montserrat" panose="00000500000000000000" pitchFamily="2" charset="0"/>
              </a:rPr>
              <a:t>.</a:t>
            </a:r>
            <a:endParaRPr lang="vi-VN" sz="1400" dirty="0">
              <a:latin typeface="Montserrat" panose="00000500000000000000" pitchFamily="2" charset="0"/>
            </a:endParaRPr>
          </a:p>
          <a:p>
            <a:r>
              <a:rPr lang="vi-VN" sz="1400" dirty="0">
                <a:latin typeface="Montserrat" panose="00000500000000000000" pitchFamily="2" charset="0"/>
              </a:rPr>
              <a:t>Exosome có mật độ phân tử đậm đặc lên đến hơn </a:t>
            </a:r>
            <a:r>
              <a:rPr lang="vi-VN" sz="1400" b="1" dirty="0">
                <a:latin typeface="Montserrat" panose="00000500000000000000" pitchFamily="2" charset="0"/>
              </a:rPr>
              <a:t>30 tỉ phân tử Exosome</a:t>
            </a:r>
            <a:r>
              <a:rPr lang="vi-VN" sz="1400" dirty="0">
                <a:latin typeface="Montserrat" panose="00000500000000000000" pitchFamily="2" charset="0"/>
              </a:rPr>
              <a:t>. </a:t>
            </a:r>
          </a:p>
          <a:p>
            <a:r>
              <a:rPr lang="vi-VN" sz="1400" dirty="0">
                <a:latin typeface="Montserrat" panose="00000500000000000000" pitchFamily="2" charset="0"/>
              </a:rPr>
              <a:t>Exosome được kiểm tra kỹ lưỡng các thông tin về bệnh truyền nhiễm</a:t>
            </a:r>
            <a:r>
              <a:rPr lang="en-US" sz="1400" dirty="0">
                <a:latin typeface="Montserrat" panose="00000500000000000000" pitchFamily="2" charset="0"/>
              </a:rPr>
              <a:t> </a:t>
            </a:r>
            <a:r>
              <a:rPr lang="en-US" sz="1400" dirty="0" err="1">
                <a:latin typeface="Montserrat" panose="00000500000000000000" pitchFamily="2" charset="0"/>
              </a:rPr>
              <a:t>và</a:t>
            </a:r>
            <a:r>
              <a:rPr lang="vi-VN" sz="1400" dirty="0">
                <a:latin typeface="Montserrat" panose="00000500000000000000" pitchFamily="2" charset="0"/>
              </a:rPr>
              <a:t> đảm bảo độ an toàn tinh khiết cao</a:t>
            </a:r>
            <a:r>
              <a:rPr lang="en-US" sz="1400" dirty="0">
                <a:latin typeface="Montserrat" panose="00000500000000000000" pitchFamily="2" charset="0"/>
              </a:rPr>
              <a:t>.</a:t>
            </a:r>
            <a:endParaRPr lang="vi-VN" sz="1400" dirty="0">
              <a:latin typeface="Montserrat" panose="00000500000000000000" pitchFamily="2" charset="0"/>
            </a:endParaRPr>
          </a:p>
          <a:p>
            <a:r>
              <a:rPr lang="vi-VN" sz="1400" dirty="0">
                <a:latin typeface="Montserrat" panose="00000500000000000000" pitchFamily="2" charset="0"/>
              </a:rPr>
              <a:t>Hàm lượng tinh chất tăng trưởng GDF11 cao gấp 60 lần so với dung môi nuôi cấy tế bào gốc</a:t>
            </a:r>
            <a:r>
              <a:rPr lang="en-US" sz="1400" dirty="0">
                <a:latin typeface="Montserrat" panose="00000500000000000000" pitchFamily="2" charset="0"/>
              </a:rPr>
              <a:t>.</a:t>
            </a:r>
            <a:endParaRPr lang="vi-VN" sz="1400" dirty="0">
              <a:latin typeface="Montserrat" panose="00000500000000000000" pitchFamily="2" charset="0"/>
            </a:endParaRPr>
          </a:p>
          <a:p>
            <a:r>
              <a:rPr lang="vi-VN" sz="1400" dirty="0">
                <a:latin typeface="Montserrat" panose="00000500000000000000" pitchFamily="2" charset="0"/>
              </a:rPr>
              <a:t>Exosome đ</a:t>
            </a:r>
            <a:r>
              <a:rPr lang="en-US" sz="1400" dirty="0" err="1">
                <a:latin typeface="Montserrat" panose="00000500000000000000" pitchFamily="2" charset="0"/>
              </a:rPr>
              <a:t>ược</a:t>
            </a:r>
            <a:r>
              <a:rPr lang="vi-VN" sz="1400" dirty="0">
                <a:latin typeface="Montserrat" panose="00000500000000000000" pitchFamily="2" charset="0"/>
              </a:rPr>
              <a:t> sản xuất </a:t>
            </a:r>
            <a:r>
              <a:rPr lang="en-US" sz="1400" dirty="0" err="1">
                <a:latin typeface="Montserrat" panose="00000500000000000000" pitchFamily="2" charset="0"/>
              </a:rPr>
              <a:t>tại</a:t>
            </a:r>
            <a:r>
              <a:rPr lang="vi-VN" sz="1400" dirty="0">
                <a:latin typeface="Montserrat" panose="00000500000000000000" pitchFamily="2" charset="0"/>
              </a:rPr>
              <a:t> phòng </a:t>
            </a:r>
            <a:r>
              <a:rPr lang="en-US" sz="1400" dirty="0">
                <a:latin typeface="Montserrat" panose="00000500000000000000" pitchFamily="2" charset="0"/>
              </a:rPr>
              <a:t>l</a:t>
            </a:r>
            <a:r>
              <a:rPr lang="vi-VN" sz="1400" dirty="0">
                <a:latin typeface="Montserrat" panose="00000500000000000000" pitchFamily="2" charset="0"/>
              </a:rPr>
              <a:t>ab của tiến sĩ Noriyuki Kubo </a:t>
            </a:r>
            <a:r>
              <a:rPr lang="en-US" sz="1400" dirty="0">
                <a:latin typeface="Montserrat" panose="00000500000000000000" pitchFamily="2" charset="0"/>
              </a:rPr>
              <a:t>ở</a:t>
            </a:r>
            <a:r>
              <a:rPr lang="vi-VN" sz="1400" dirty="0">
                <a:latin typeface="Montserrat" panose="00000500000000000000" pitchFamily="2" charset="0"/>
              </a:rPr>
              <a:t> Osaka</a:t>
            </a:r>
            <a:r>
              <a:rPr lang="en-US" sz="1400" dirty="0">
                <a:latin typeface="Montserrat" panose="00000500000000000000" pitchFamily="2" charset="0"/>
              </a:rPr>
              <a:t> – </a:t>
            </a:r>
            <a:r>
              <a:rPr lang="en-US" sz="1400" dirty="0" err="1">
                <a:latin typeface="Montserrat" panose="00000500000000000000" pitchFamily="2" charset="0"/>
              </a:rPr>
              <a:t>người</a:t>
            </a:r>
            <a:r>
              <a:rPr lang="en-US" sz="1400" dirty="0">
                <a:latin typeface="Montserrat" panose="00000500000000000000" pitchFamily="2" charset="0"/>
              </a:rPr>
              <a:t> </a:t>
            </a:r>
            <a:r>
              <a:rPr lang="vi-VN" sz="1400" dirty="0">
                <a:latin typeface="Montserrat" panose="00000500000000000000" pitchFamily="2" charset="0"/>
              </a:rPr>
              <a:t>chuyên về tế bào gốc từng được lên báo</a:t>
            </a:r>
            <a:r>
              <a:rPr lang="en-US" sz="1400" dirty="0">
                <a:latin typeface="Montserrat" panose="00000500000000000000" pitchFamily="2" charset="0"/>
              </a:rPr>
              <a:t> The</a:t>
            </a:r>
            <a:r>
              <a:rPr lang="vi-VN" sz="1400" dirty="0">
                <a:latin typeface="Montserrat" panose="00000500000000000000" pitchFamily="2" charset="0"/>
              </a:rPr>
              <a:t> New York </a:t>
            </a:r>
            <a:r>
              <a:rPr lang="en-US" sz="1400" dirty="0">
                <a:latin typeface="Montserrat" panose="00000500000000000000" pitchFamily="2" charset="0"/>
              </a:rPr>
              <a:t>T</a:t>
            </a:r>
            <a:r>
              <a:rPr lang="vi-VN" sz="1400" dirty="0">
                <a:latin typeface="Montserrat" panose="00000500000000000000" pitchFamily="2" charset="0"/>
              </a:rPr>
              <a:t>imes và nhiều lần được bình chọn là một trong những nhà lãnh đạo của thế kỉ 20</a:t>
            </a:r>
            <a:r>
              <a:rPr lang="en-US" sz="1400" dirty="0">
                <a:latin typeface="Montserrat" panose="00000500000000000000" pitchFamily="2" charset="0"/>
              </a:rPr>
              <a:t>.</a:t>
            </a:r>
            <a:endParaRPr lang="vi-VN" sz="1400" dirty="0">
              <a:latin typeface="Montserrat" panose="00000500000000000000" pitchFamily="2" charset="0"/>
            </a:endParaRPr>
          </a:p>
        </p:txBody>
      </p:sp>
      <p:sp>
        <p:nvSpPr>
          <p:cNvPr id="10" name="Title 1">
            <a:extLst>
              <a:ext uri="{FF2B5EF4-FFF2-40B4-BE49-F238E27FC236}">
                <a16:creationId xmlns:a16="http://schemas.microsoft.com/office/drawing/2014/main" id="{D8804D43-CF73-4323-EE2F-A4F3F38B6EAF}"/>
              </a:ext>
            </a:extLst>
          </p:cNvPr>
          <p:cNvSpPr>
            <a:spLocks noGrp="1"/>
          </p:cNvSpPr>
          <p:nvPr>
            <p:ph type="title"/>
          </p:nvPr>
        </p:nvSpPr>
        <p:spPr>
          <a:xfrm>
            <a:off x="838200" y="365125"/>
            <a:ext cx="4876800" cy="1325563"/>
          </a:xfrm>
        </p:spPr>
        <p:txBody>
          <a:bodyPr>
            <a:normAutofit/>
          </a:bodyPr>
          <a:lstStyle/>
          <a:p>
            <a:r>
              <a:rPr lang="en-US" sz="2400" b="1" dirty="0" err="1">
                <a:solidFill>
                  <a:srgbClr val="BA9544"/>
                </a:solidFill>
                <a:latin typeface="Montserrat" panose="00000500000000000000" pitchFamily="2" charset="0"/>
              </a:rPr>
              <a:t>Ưu</a:t>
            </a:r>
            <a:r>
              <a:rPr lang="en-US" sz="2400" b="1" dirty="0">
                <a:solidFill>
                  <a:srgbClr val="BA9544"/>
                </a:solidFill>
                <a:latin typeface="Montserrat" panose="00000500000000000000" pitchFamily="2" charset="0"/>
              </a:rPr>
              <a:t> </a:t>
            </a:r>
            <a:r>
              <a:rPr lang="en-US" sz="2400" b="1" dirty="0" err="1">
                <a:solidFill>
                  <a:srgbClr val="BA9544"/>
                </a:solidFill>
                <a:latin typeface="Montserrat" panose="00000500000000000000" pitchFamily="2" charset="0"/>
              </a:rPr>
              <a:t>điểm</a:t>
            </a:r>
            <a:r>
              <a:rPr lang="en-US" sz="2400" b="1" dirty="0">
                <a:solidFill>
                  <a:srgbClr val="BA9544"/>
                </a:solidFill>
                <a:latin typeface="Montserrat" panose="00000500000000000000" pitchFamily="2" charset="0"/>
              </a:rPr>
              <a:t> </a:t>
            </a:r>
            <a:r>
              <a:rPr lang="en-US" sz="2400" b="1" dirty="0" err="1">
                <a:solidFill>
                  <a:srgbClr val="BA9544"/>
                </a:solidFill>
                <a:latin typeface="Montserrat" panose="00000500000000000000" pitchFamily="2" charset="0"/>
              </a:rPr>
              <a:t>của</a:t>
            </a:r>
            <a:r>
              <a:rPr lang="en-US" sz="2400" b="1" dirty="0">
                <a:solidFill>
                  <a:srgbClr val="BA9544"/>
                </a:solidFill>
                <a:latin typeface="Montserrat" panose="00000500000000000000" pitchFamily="2" charset="0"/>
              </a:rPr>
              <a:t> </a:t>
            </a:r>
            <a:r>
              <a:rPr lang="en-US" sz="2400" b="1" dirty="0" err="1">
                <a:solidFill>
                  <a:srgbClr val="BA9544"/>
                </a:solidFill>
                <a:latin typeface="Montserrat" panose="00000500000000000000" pitchFamily="2" charset="0"/>
              </a:rPr>
              <a:t>sản</a:t>
            </a:r>
            <a:r>
              <a:rPr lang="en-US" sz="2400" b="1" dirty="0">
                <a:solidFill>
                  <a:srgbClr val="BA9544"/>
                </a:solidFill>
                <a:latin typeface="Montserrat" panose="00000500000000000000" pitchFamily="2" charset="0"/>
              </a:rPr>
              <a:t> </a:t>
            </a:r>
            <a:r>
              <a:rPr lang="en-US" sz="2400" b="1" dirty="0" err="1">
                <a:solidFill>
                  <a:srgbClr val="BA9544"/>
                </a:solidFill>
                <a:latin typeface="Montserrat" panose="00000500000000000000" pitchFamily="2" charset="0"/>
              </a:rPr>
              <a:t>phẩm</a:t>
            </a:r>
            <a:r>
              <a:rPr lang="en-US" sz="2400" b="1" dirty="0">
                <a:solidFill>
                  <a:srgbClr val="BA9544"/>
                </a:solidFill>
                <a:latin typeface="Montserrat" panose="00000500000000000000" pitchFamily="2" charset="0"/>
              </a:rPr>
              <a:t> Nichiei </a:t>
            </a:r>
            <a:r>
              <a:rPr lang="en-US" sz="2400" b="1" dirty="0" err="1">
                <a:solidFill>
                  <a:srgbClr val="BA9544"/>
                </a:solidFill>
                <a:latin typeface="Montserrat" panose="00000500000000000000" pitchFamily="2" charset="0"/>
              </a:rPr>
              <a:t>NMN+Exosome</a:t>
            </a:r>
            <a:endParaRPr lang="en-US" sz="2400" b="1" dirty="0">
              <a:solidFill>
                <a:srgbClr val="BA9544"/>
              </a:solidFill>
              <a:latin typeface="Montserrat" panose="00000500000000000000" pitchFamily="2" charset="0"/>
            </a:endParaRPr>
          </a:p>
        </p:txBody>
      </p:sp>
      <p:pic>
        <p:nvPicPr>
          <p:cNvPr id="11" name="Picture 10" descr="A black background with yellow text&#10;&#10;AI-generated content may be incorrect.">
            <a:extLst>
              <a:ext uri="{FF2B5EF4-FFF2-40B4-BE49-F238E27FC236}">
                <a16:creationId xmlns:a16="http://schemas.microsoft.com/office/drawing/2014/main" id="{02173882-EACC-DF26-4A4C-479C15556E26}"/>
              </a:ext>
            </a:extLst>
          </p:cNvPr>
          <p:cNvPicPr>
            <a:picLocks noChangeAspect="1"/>
          </p:cNvPicPr>
          <p:nvPr/>
        </p:nvPicPr>
        <p:blipFill>
          <a:blip r:embed="rId2"/>
          <a:stretch>
            <a:fillRect/>
          </a:stretch>
        </p:blipFill>
        <p:spPr>
          <a:xfrm>
            <a:off x="104470" y="114491"/>
            <a:ext cx="795134" cy="206342"/>
          </a:xfrm>
          <a:prstGeom prst="rect">
            <a:avLst/>
          </a:prstGeom>
        </p:spPr>
      </p:pic>
      <p:sp>
        <p:nvSpPr>
          <p:cNvPr id="2" name="Title 1">
            <a:extLst>
              <a:ext uri="{FF2B5EF4-FFF2-40B4-BE49-F238E27FC236}">
                <a16:creationId xmlns:a16="http://schemas.microsoft.com/office/drawing/2014/main" id="{2A010085-C268-8FED-6304-D48A4E55A142}"/>
              </a:ext>
            </a:extLst>
          </p:cNvPr>
          <p:cNvSpPr txBox="1">
            <a:spLocks/>
          </p:cNvSpPr>
          <p:nvPr/>
        </p:nvSpPr>
        <p:spPr>
          <a:xfrm>
            <a:off x="6477002" y="365125"/>
            <a:ext cx="4876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b="1" dirty="0">
                <a:solidFill>
                  <a:srgbClr val="BA9544"/>
                </a:solidFill>
                <a:latin typeface="Montserrat" panose="00000500000000000000" pitchFamily="2" charset="0"/>
              </a:rPr>
              <a:t>(</a:t>
            </a:r>
            <a:r>
              <a:rPr lang="en-US" sz="2400" b="1" dirty="0" err="1">
                <a:solidFill>
                  <a:srgbClr val="BA9544"/>
                </a:solidFill>
                <a:latin typeface="Montserrat" panose="00000500000000000000" pitchFamily="2" charset="0"/>
              </a:rPr>
              <a:t>Tiếng</a:t>
            </a:r>
            <a:r>
              <a:rPr lang="en-US" sz="2400" b="1" dirty="0">
                <a:solidFill>
                  <a:srgbClr val="BA9544"/>
                </a:solidFill>
                <a:latin typeface="Montserrat" panose="00000500000000000000" pitchFamily="2" charset="0"/>
              </a:rPr>
              <a:t> Nhật)</a:t>
            </a:r>
          </a:p>
        </p:txBody>
      </p:sp>
      <p:pic>
        <p:nvPicPr>
          <p:cNvPr id="3" name="図 6" descr="Web サイト が含まれている画像&#10;&#10;自動的に生成された説明">
            <a:extLst>
              <a:ext uri="{FF2B5EF4-FFF2-40B4-BE49-F238E27FC236}">
                <a16:creationId xmlns:a16="http://schemas.microsoft.com/office/drawing/2014/main" id="{4BCC4989-3B4D-D3AA-7460-67BFFC61FE85}"/>
              </a:ext>
            </a:extLst>
          </p:cNvPr>
          <p:cNvPicPr>
            <a:picLocks noChangeAspect="1"/>
          </p:cNvPicPr>
          <p:nvPr/>
        </p:nvPicPr>
        <p:blipFill>
          <a:blip r:embed="rId3"/>
          <a:stretch>
            <a:fillRect/>
          </a:stretch>
        </p:blipFill>
        <p:spPr>
          <a:xfrm>
            <a:off x="4387697" y="5115132"/>
            <a:ext cx="3416605" cy="1742868"/>
          </a:xfrm>
          <a:prstGeom prst="rect">
            <a:avLst/>
          </a:prstGeom>
        </p:spPr>
      </p:pic>
      <p:sp>
        <p:nvSpPr>
          <p:cNvPr id="5" name="Content Placeholder 3">
            <a:extLst>
              <a:ext uri="{FF2B5EF4-FFF2-40B4-BE49-F238E27FC236}">
                <a16:creationId xmlns:a16="http://schemas.microsoft.com/office/drawing/2014/main" id="{707BDBE3-8400-F646-03F1-123E76D18D26}"/>
              </a:ext>
            </a:extLst>
          </p:cNvPr>
          <p:cNvSpPr txBox="1">
            <a:spLocks/>
          </p:cNvSpPr>
          <p:nvPr/>
        </p:nvSpPr>
        <p:spPr>
          <a:xfrm>
            <a:off x="6733031" y="1556861"/>
            <a:ext cx="4620767" cy="41911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latin typeface="Montserrat" panose="00000500000000000000" pitchFamily="2" charset="0"/>
              </a:rPr>
              <a:t>ABC</a:t>
            </a:r>
            <a:endParaRPr lang="vi-VN" sz="1400" dirty="0">
              <a:latin typeface="Montserrat" panose="00000500000000000000" pitchFamily="2" charset="0"/>
            </a:endParaRPr>
          </a:p>
        </p:txBody>
      </p:sp>
    </p:spTree>
    <p:extLst>
      <p:ext uri="{BB962C8B-B14F-4D97-AF65-F5344CB8AC3E}">
        <p14:creationId xmlns:p14="http://schemas.microsoft.com/office/powerpoint/2010/main" val="2706219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1D157-776C-55F9-1684-214ABE3A5E51}"/>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C4920EC-9652-7DA1-D101-AF6FB284432E}"/>
              </a:ext>
            </a:extLst>
          </p:cNvPr>
          <p:cNvSpPr>
            <a:spLocks noGrp="1"/>
          </p:cNvSpPr>
          <p:nvPr>
            <p:ph idx="1"/>
          </p:nvPr>
        </p:nvSpPr>
        <p:spPr>
          <a:xfrm>
            <a:off x="838200" y="1066028"/>
            <a:ext cx="10515600" cy="1251022"/>
          </a:xfrm>
        </p:spPr>
        <p:txBody>
          <a:bodyPr>
            <a:noAutofit/>
          </a:bodyPr>
          <a:lstStyle/>
          <a:p>
            <a:pPr marL="0" indent="0">
              <a:buNone/>
            </a:pPr>
            <a:r>
              <a:rPr lang="vi-VN" sz="1400" dirty="0">
                <a:latin typeface="Montserrat" panose="00000500000000000000" pitchFamily="2" charset="0"/>
              </a:rPr>
              <a:t>Thúc đẩy sự di chuyển </a:t>
            </a:r>
            <a:r>
              <a:rPr lang="en-US" sz="1400" dirty="0" err="1">
                <a:latin typeface="Montserrat" panose="00000500000000000000" pitchFamily="2" charset="0"/>
              </a:rPr>
              <a:t>của</a:t>
            </a:r>
            <a:r>
              <a:rPr lang="en-US" sz="1400" dirty="0">
                <a:latin typeface="Montserrat" panose="00000500000000000000" pitchFamily="2" charset="0"/>
              </a:rPr>
              <a:t> </a:t>
            </a:r>
            <a:r>
              <a:rPr lang="vi-VN" sz="1400" dirty="0">
                <a:latin typeface="Montserrat" panose="00000500000000000000" pitchFamily="2" charset="0"/>
              </a:rPr>
              <a:t>nguyên bào sợi và thể hiện tác dụng tái tạo da</a:t>
            </a:r>
            <a:r>
              <a:rPr lang="en-US" sz="1400" dirty="0">
                <a:latin typeface="Montserrat" panose="00000500000000000000" pitchFamily="2" charset="0"/>
              </a:rPr>
              <a:t>:</a:t>
            </a:r>
            <a:endParaRPr lang="vi-VN" sz="1400" dirty="0">
              <a:latin typeface="Montserrat" panose="00000500000000000000" pitchFamily="2" charset="0"/>
            </a:endParaRPr>
          </a:p>
          <a:p>
            <a:r>
              <a:rPr lang="vi-VN" sz="1400" dirty="0">
                <a:latin typeface="Montserrat" panose="00000500000000000000" pitchFamily="2" charset="0"/>
              </a:rPr>
              <a:t>Tái tạo da và chữa lành vết thương không thể xảy ra nếu không có sự tăng sinh của nguyên bào sợi.</a:t>
            </a:r>
          </a:p>
          <a:p>
            <a:r>
              <a:rPr lang="vi-VN" sz="1400" dirty="0">
                <a:latin typeface="Montserrat" panose="00000500000000000000" pitchFamily="2" charset="0"/>
              </a:rPr>
              <a:t>Exosome thúc đẩy sự di chuyển nhanh chóng và chính xác của nguyên bào sợi và chứng minh tác dụng tái tạo da mạnh mẽ</a:t>
            </a:r>
            <a:r>
              <a:rPr lang="en-US" sz="1400" dirty="0">
                <a:latin typeface="Montserrat" panose="00000500000000000000" pitchFamily="2" charset="0"/>
              </a:rPr>
              <a:t>.</a:t>
            </a:r>
            <a:endParaRPr lang="vi-VN" sz="1400" dirty="0">
              <a:latin typeface="Montserrat" panose="00000500000000000000" pitchFamily="2" charset="0"/>
            </a:endParaRPr>
          </a:p>
        </p:txBody>
      </p:sp>
      <p:sp>
        <p:nvSpPr>
          <p:cNvPr id="10" name="Title 1">
            <a:extLst>
              <a:ext uri="{FF2B5EF4-FFF2-40B4-BE49-F238E27FC236}">
                <a16:creationId xmlns:a16="http://schemas.microsoft.com/office/drawing/2014/main" id="{8BE7D60E-ABE8-DD60-8B7B-975AB350E3A1}"/>
              </a:ext>
            </a:extLst>
          </p:cNvPr>
          <p:cNvSpPr>
            <a:spLocks noGrp="1"/>
          </p:cNvSpPr>
          <p:nvPr>
            <p:ph type="title"/>
          </p:nvPr>
        </p:nvSpPr>
        <p:spPr>
          <a:xfrm>
            <a:off x="838200" y="399057"/>
            <a:ext cx="10515600" cy="687089"/>
          </a:xfrm>
        </p:spPr>
        <p:txBody>
          <a:bodyPr>
            <a:normAutofit/>
          </a:bodyPr>
          <a:lstStyle/>
          <a:p>
            <a:r>
              <a:rPr lang="en-US" sz="2400" b="1" dirty="0" err="1">
                <a:solidFill>
                  <a:srgbClr val="BA9544"/>
                </a:solidFill>
                <a:latin typeface="Montserrat" panose="00000500000000000000" pitchFamily="2" charset="0"/>
              </a:rPr>
              <a:t>Ưu</a:t>
            </a:r>
            <a:r>
              <a:rPr lang="en-US" sz="2400" b="1" dirty="0">
                <a:solidFill>
                  <a:srgbClr val="BA9544"/>
                </a:solidFill>
                <a:latin typeface="Montserrat" panose="00000500000000000000" pitchFamily="2" charset="0"/>
              </a:rPr>
              <a:t> </a:t>
            </a:r>
            <a:r>
              <a:rPr lang="en-US" sz="2400" b="1" dirty="0" err="1">
                <a:solidFill>
                  <a:srgbClr val="BA9544"/>
                </a:solidFill>
                <a:latin typeface="Montserrat" panose="00000500000000000000" pitchFamily="2" charset="0"/>
              </a:rPr>
              <a:t>điểm</a:t>
            </a:r>
            <a:r>
              <a:rPr lang="en-US" sz="2400" b="1" dirty="0">
                <a:solidFill>
                  <a:srgbClr val="BA9544"/>
                </a:solidFill>
                <a:latin typeface="Montserrat" panose="00000500000000000000" pitchFamily="2" charset="0"/>
              </a:rPr>
              <a:t> </a:t>
            </a:r>
            <a:r>
              <a:rPr lang="en-US" sz="2400" b="1" dirty="0" err="1">
                <a:solidFill>
                  <a:srgbClr val="BA9544"/>
                </a:solidFill>
                <a:latin typeface="Montserrat" panose="00000500000000000000" pitchFamily="2" charset="0"/>
              </a:rPr>
              <a:t>của</a:t>
            </a:r>
            <a:r>
              <a:rPr lang="en-US" sz="2400" b="1" dirty="0">
                <a:solidFill>
                  <a:srgbClr val="BA9544"/>
                </a:solidFill>
                <a:latin typeface="Montserrat" panose="00000500000000000000" pitchFamily="2" charset="0"/>
              </a:rPr>
              <a:t> </a:t>
            </a:r>
            <a:r>
              <a:rPr lang="en-US" sz="2400" b="1" dirty="0" err="1">
                <a:solidFill>
                  <a:srgbClr val="BA9544"/>
                </a:solidFill>
                <a:latin typeface="Montserrat" panose="00000500000000000000" pitchFamily="2" charset="0"/>
              </a:rPr>
              <a:t>sản</a:t>
            </a:r>
            <a:r>
              <a:rPr lang="en-US" sz="2400" b="1" dirty="0">
                <a:solidFill>
                  <a:srgbClr val="BA9544"/>
                </a:solidFill>
                <a:latin typeface="Montserrat" panose="00000500000000000000" pitchFamily="2" charset="0"/>
              </a:rPr>
              <a:t> </a:t>
            </a:r>
            <a:r>
              <a:rPr lang="en-US" sz="2400" b="1" dirty="0" err="1">
                <a:solidFill>
                  <a:srgbClr val="BA9544"/>
                </a:solidFill>
                <a:latin typeface="Montserrat" panose="00000500000000000000" pitchFamily="2" charset="0"/>
              </a:rPr>
              <a:t>phẩm</a:t>
            </a:r>
            <a:r>
              <a:rPr lang="en-US" sz="2400" b="1" dirty="0">
                <a:solidFill>
                  <a:srgbClr val="BA9544"/>
                </a:solidFill>
                <a:latin typeface="Montserrat" panose="00000500000000000000" pitchFamily="2" charset="0"/>
              </a:rPr>
              <a:t> Nichiei </a:t>
            </a:r>
            <a:r>
              <a:rPr lang="en-US" sz="2400" b="1" dirty="0" err="1">
                <a:solidFill>
                  <a:srgbClr val="BA9544"/>
                </a:solidFill>
                <a:latin typeface="Montserrat" panose="00000500000000000000" pitchFamily="2" charset="0"/>
              </a:rPr>
              <a:t>NMN+Exosome</a:t>
            </a:r>
            <a:endParaRPr lang="en-US" sz="2400" b="1" dirty="0">
              <a:solidFill>
                <a:srgbClr val="BA9544"/>
              </a:solidFill>
              <a:latin typeface="Montserrat" panose="00000500000000000000" pitchFamily="2" charset="0"/>
            </a:endParaRPr>
          </a:p>
        </p:txBody>
      </p:sp>
      <p:pic>
        <p:nvPicPr>
          <p:cNvPr id="11" name="Picture 10" descr="A black background with yellow text&#10;&#10;AI-generated content may be incorrect.">
            <a:extLst>
              <a:ext uri="{FF2B5EF4-FFF2-40B4-BE49-F238E27FC236}">
                <a16:creationId xmlns:a16="http://schemas.microsoft.com/office/drawing/2014/main" id="{6B17B884-2DFC-7A02-8DFA-35ABFF73DF6E}"/>
              </a:ext>
            </a:extLst>
          </p:cNvPr>
          <p:cNvPicPr>
            <a:picLocks noChangeAspect="1"/>
          </p:cNvPicPr>
          <p:nvPr/>
        </p:nvPicPr>
        <p:blipFill>
          <a:blip r:embed="rId2"/>
          <a:stretch>
            <a:fillRect/>
          </a:stretch>
        </p:blipFill>
        <p:spPr>
          <a:xfrm>
            <a:off x="104470" y="114491"/>
            <a:ext cx="795134" cy="206342"/>
          </a:xfrm>
          <a:prstGeom prst="rect">
            <a:avLst/>
          </a:prstGeom>
        </p:spPr>
      </p:pic>
      <p:grpSp>
        <p:nvGrpSpPr>
          <p:cNvPr id="6" name="object 15">
            <a:extLst>
              <a:ext uri="{FF2B5EF4-FFF2-40B4-BE49-F238E27FC236}">
                <a16:creationId xmlns:a16="http://schemas.microsoft.com/office/drawing/2014/main" id="{0A2AAAC0-419C-74DB-5C39-4DC56B28D62B}"/>
              </a:ext>
            </a:extLst>
          </p:cNvPr>
          <p:cNvGrpSpPr/>
          <p:nvPr/>
        </p:nvGrpSpPr>
        <p:grpSpPr>
          <a:xfrm>
            <a:off x="6096000" y="2460160"/>
            <a:ext cx="4433228" cy="3024774"/>
            <a:chOff x="5251284" y="2582570"/>
            <a:chExt cx="4888865" cy="3335654"/>
          </a:xfrm>
        </p:grpSpPr>
        <p:pic>
          <p:nvPicPr>
            <p:cNvPr id="7" name="object 16">
              <a:extLst>
                <a:ext uri="{FF2B5EF4-FFF2-40B4-BE49-F238E27FC236}">
                  <a16:creationId xmlns:a16="http://schemas.microsoft.com/office/drawing/2014/main" id="{0FEDCC5F-C6A4-9CC9-7B5A-1D3F83D2C2E6}"/>
                </a:ext>
              </a:extLst>
            </p:cNvPr>
            <p:cNvPicPr/>
            <p:nvPr/>
          </p:nvPicPr>
          <p:blipFill>
            <a:blip r:embed="rId3" cstate="print"/>
            <a:stretch>
              <a:fillRect/>
            </a:stretch>
          </p:blipFill>
          <p:spPr>
            <a:xfrm>
              <a:off x="5260492" y="2582570"/>
              <a:ext cx="4870223" cy="3315896"/>
            </a:xfrm>
            <a:prstGeom prst="rect">
              <a:avLst/>
            </a:prstGeom>
          </p:spPr>
        </p:pic>
        <p:sp>
          <p:nvSpPr>
            <p:cNvPr id="8" name="object 17">
              <a:extLst>
                <a:ext uri="{FF2B5EF4-FFF2-40B4-BE49-F238E27FC236}">
                  <a16:creationId xmlns:a16="http://schemas.microsoft.com/office/drawing/2014/main" id="{27D511BF-42EC-1D09-CF52-713DED5EDDCD}"/>
                </a:ext>
              </a:extLst>
            </p:cNvPr>
            <p:cNvSpPr/>
            <p:nvPr/>
          </p:nvSpPr>
          <p:spPr>
            <a:xfrm>
              <a:off x="5260492" y="2592870"/>
              <a:ext cx="4870450" cy="3315970"/>
            </a:xfrm>
            <a:custGeom>
              <a:avLst/>
              <a:gdLst/>
              <a:ahLst/>
              <a:cxnLst/>
              <a:rect l="l" t="t" r="r" b="b"/>
              <a:pathLst>
                <a:path w="4870450" h="3315970">
                  <a:moveTo>
                    <a:pt x="4870221" y="0"/>
                  </a:moveTo>
                  <a:lnTo>
                    <a:pt x="0" y="0"/>
                  </a:lnTo>
                  <a:lnTo>
                    <a:pt x="0" y="3315893"/>
                  </a:lnTo>
                  <a:lnTo>
                    <a:pt x="4870221" y="3315893"/>
                  </a:lnTo>
                  <a:lnTo>
                    <a:pt x="4870221" y="0"/>
                  </a:lnTo>
                  <a:close/>
                </a:path>
              </a:pathLst>
            </a:custGeom>
            <a:ln w="17995">
              <a:solidFill>
                <a:srgbClr val="3F3B3A"/>
              </a:solidFill>
            </a:ln>
          </p:spPr>
          <p:txBody>
            <a:bodyPr wrap="square" lIns="0" tIns="0" rIns="0" bIns="0" rtlCol="0"/>
            <a:lstStyle/>
            <a:p>
              <a:endParaRPr sz="1632"/>
            </a:p>
          </p:txBody>
        </p:sp>
      </p:grpSp>
      <p:grpSp>
        <p:nvGrpSpPr>
          <p:cNvPr id="9" name="object 18">
            <a:extLst>
              <a:ext uri="{FF2B5EF4-FFF2-40B4-BE49-F238E27FC236}">
                <a16:creationId xmlns:a16="http://schemas.microsoft.com/office/drawing/2014/main" id="{E320E9CB-D235-74B5-D579-8CC8B18BF263}"/>
              </a:ext>
            </a:extLst>
          </p:cNvPr>
          <p:cNvGrpSpPr/>
          <p:nvPr/>
        </p:nvGrpSpPr>
        <p:grpSpPr>
          <a:xfrm>
            <a:off x="1822597" y="2461151"/>
            <a:ext cx="4159138" cy="3014411"/>
            <a:chOff x="538670" y="2583662"/>
            <a:chExt cx="4586605" cy="3324225"/>
          </a:xfrm>
        </p:grpSpPr>
        <p:sp>
          <p:nvSpPr>
            <p:cNvPr id="12" name="object 19">
              <a:extLst>
                <a:ext uri="{FF2B5EF4-FFF2-40B4-BE49-F238E27FC236}">
                  <a16:creationId xmlns:a16="http://schemas.microsoft.com/office/drawing/2014/main" id="{34B0F20D-E254-E970-8B0D-391536FC9EAE}"/>
                </a:ext>
              </a:extLst>
            </p:cNvPr>
            <p:cNvSpPr/>
            <p:nvPr/>
          </p:nvSpPr>
          <p:spPr>
            <a:xfrm>
              <a:off x="547878" y="2893529"/>
              <a:ext cx="4568190" cy="3005455"/>
            </a:xfrm>
            <a:custGeom>
              <a:avLst/>
              <a:gdLst/>
              <a:ahLst/>
              <a:cxnLst/>
              <a:rect l="l" t="t" r="r" b="b"/>
              <a:pathLst>
                <a:path w="4568190" h="3005454">
                  <a:moveTo>
                    <a:pt x="0" y="3004934"/>
                  </a:moveTo>
                  <a:lnTo>
                    <a:pt x="4567961" y="3004934"/>
                  </a:lnTo>
                  <a:lnTo>
                    <a:pt x="4567961" y="0"/>
                  </a:lnTo>
                  <a:lnTo>
                    <a:pt x="0" y="0"/>
                  </a:lnTo>
                  <a:lnTo>
                    <a:pt x="0" y="3004934"/>
                  </a:lnTo>
                  <a:close/>
                </a:path>
              </a:pathLst>
            </a:custGeom>
            <a:solidFill>
              <a:srgbClr val="FFFFFF"/>
            </a:solidFill>
          </p:spPr>
          <p:txBody>
            <a:bodyPr wrap="square" lIns="0" tIns="0" rIns="0" bIns="0" rtlCol="0"/>
            <a:lstStyle/>
            <a:p>
              <a:endParaRPr sz="1632"/>
            </a:p>
          </p:txBody>
        </p:sp>
        <p:sp>
          <p:nvSpPr>
            <p:cNvPr id="13" name="object 20">
              <a:extLst>
                <a:ext uri="{FF2B5EF4-FFF2-40B4-BE49-F238E27FC236}">
                  <a16:creationId xmlns:a16="http://schemas.microsoft.com/office/drawing/2014/main" id="{96EC513C-1983-0455-913C-32FD864ECA5F}"/>
                </a:ext>
              </a:extLst>
            </p:cNvPr>
            <p:cNvSpPr/>
            <p:nvPr/>
          </p:nvSpPr>
          <p:spPr>
            <a:xfrm>
              <a:off x="547878" y="2592870"/>
              <a:ext cx="4568190" cy="3305810"/>
            </a:xfrm>
            <a:custGeom>
              <a:avLst/>
              <a:gdLst/>
              <a:ahLst/>
              <a:cxnLst/>
              <a:rect l="l" t="t" r="r" b="b"/>
              <a:pathLst>
                <a:path w="4568190" h="3305810">
                  <a:moveTo>
                    <a:pt x="4567961" y="0"/>
                  </a:moveTo>
                  <a:lnTo>
                    <a:pt x="0" y="0"/>
                  </a:lnTo>
                  <a:lnTo>
                    <a:pt x="0" y="3305594"/>
                  </a:lnTo>
                  <a:lnTo>
                    <a:pt x="4567961" y="3305594"/>
                  </a:lnTo>
                  <a:lnTo>
                    <a:pt x="4567961" y="0"/>
                  </a:lnTo>
                  <a:close/>
                </a:path>
              </a:pathLst>
            </a:custGeom>
            <a:ln w="17995">
              <a:solidFill>
                <a:srgbClr val="3F3B3A"/>
              </a:solidFill>
            </a:ln>
          </p:spPr>
          <p:txBody>
            <a:bodyPr wrap="square" lIns="0" tIns="0" rIns="0" bIns="0" rtlCol="0"/>
            <a:lstStyle/>
            <a:p>
              <a:endParaRPr sz="1632"/>
            </a:p>
          </p:txBody>
        </p:sp>
        <p:pic>
          <p:nvPicPr>
            <p:cNvPr id="14" name="object 21">
              <a:extLst>
                <a:ext uri="{FF2B5EF4-FFF2-40B4-BE49-F238E27FC236}">
                  <a16:creationId xmlns:a16="http://schemas.microsoft.com/office/drawing/2014/main" id="{ED7C0040-1160-3F76-A6A8-BC426FBC6196}"/>
                </a:ext>
              </a:extLst>
            </p:cNvPr>
            <p:cNvPicPr/>
            <p:nvPr/>
          </p:nvPicPr>
          <p:blipFill>
            <a:blip r:embed="rId4" cstate="print"/>
            <a:stretch>
              <a:fillRect/>
            </a:stretch>
          </p:blipFill>
          <p:spPr>
            <a:xfrm>
              <a:off x="1013180" y="3427031"/>
              <a:ext cx="3927881" cy="2293759"/>
            </a:xfrm>
            <a:prstGeom prst="rect">
              <a:avLst/>
            </a:prstGeom>
          </p:spPr>
        </p:pic>
      </p:grpSp>
      <p:sp>
        <p:nvSpPr>
          <p:cNvPr id="15" name="object 22">
            <a:extLst>
              <a:ext uri="{FF2B5EF4-FFF2-40B4-BE49-F238E27FC236}">
                <a16:creationId xmlns:a16="http://schemas.microsoft.com/office/drawing/2014/main" id="{F17CF995-5A7D-3FEC-92C5-E29618C2A8C0}"/>
              </a:ext>
            </a:extLst>
          </p:cNvPr>
          <p:cNvSpPr txBox="1"/>
          <p:nvPr/>
        </p:nvSpPr>
        <p:spPr>
          <a:xfrm>
            <a:off x="2920274" y="2995684"/>
            <a:ext cx="363917" cy="151218"/>
          </a:xfrm>
          <a:prstGeom prst="rect">
            <a:avLst/>
          </a:prstGeom>
        </p:spPr>
        <p:txBody>
          <a:bodyPr vert="horz" wrap="square" lIns="0" tIns="11516" rIns="0" bIns="0" rtlCol="0">
            <a:spAutoFit/>
          </a:bodyPr>
          <a:lstStyle/>
          <a:p>
            <a:pPr>
              <a:spcBef>
                <a:spcPts val="91"/>
              </a:spcBef>
            </a:pPr>
            <a:r>
              <a:rPr sz="907" b="1" spc="-18" dirty="0">
                <a:solidFill>
                  <a:srgbClr val="3F3B3A"/>
                </a:solidFill>
                <a:latin typeface="Microsoft YaHei"/>
                <a:cs typeface="Microsoft YaHei"/>
              </a:rPr>
              <a:t>対照群</a:t>
            </a:r>
            <a:endParaRPr sz="907">
              <a:latin typeface="Microsoft YaHei"/>
              <a:cs typeface="Microsoft YaHei"/>
            </a:endParaRPr>
          </a:p>
        </p:txBody>
      </p:sp>
      <p:sp>
        <p:nvSpPr>
          <p:cNvPr id="16" name="object 23">
            <a:extLst>
              <a:ext uri="{FF2B5EF4-FFF2-40B4-BE49-F238E27FC236}">
                <a16:creationId xmlns:a16="http://schemas.microsoft.com/office/drawing/2014/main" id="{F05F1C61-958C-1D33-D149-11D8A345759A}"/>
              </a:ext>
            </a:extLst>
          </p:cNvPr>
          <p:cNvSpPr txBox="1"/>
          <p:nvPr/>
        </p:nvSpPr>
        <p:spPr>
          <a:xfrm>
            <a:off x="4203658" y="2873035"/>
            <a:ext cx="1393481" cy="151218"/>
          </a:xfrm>
          <a:prstGeom prst="rect">
            <a:avLst/>
          </a:prstGeom>
        </p:spPr>
        <p:txBody>
          <a:bodyPr vert="horz" wrap="square" lIns="0" tIns="11516" rIns="0" bIns="0" rtlCol="0">
            <a:spAutoFit/>
          </a:bodyPr>
          <a:lstStyle/>
          <a:p>
            <a:pPr>
              <a:spcBef>
                <a:spcPts val="91"/>
              </a:spcBef>
            </a:pPr>
            <a:r>
              <a:rPr sz="907" b="1" spc="-5" dirty="0">
                <a:solidFill>
                  <a:srgbClr val="3F3B3A"/>
                </a:solidFill>
                <a:latin typeface="Microsoft YaHei"/>
                <a:cs typeface="Microsoft YaHei"/>
              </a:rPr>
              <a:t>臍帯血幹細胞エクソソーム</a:t>
            </a:r>
            <a:endParaRPr sz="907">
              <a:latin typeface="Microsoft YaHei"/>
              <a:cs typeface="Microsoft YaHei"/>
            </a:endParaRPr>
          </a:p>
        </p:txBody>
      </p:sp>
      <p:sp>
        <p:nvSpPr>
          <p:cNvPr id="17" name="object 24">
            <a:extLst>
              <a:ext uri="{FF2B5EF4-FFF2-40B4-BE49-F238E27FC236}">
                <a16:creationId xmlns:a16="http://schemas.microsoft.com/office/drawing/2014/main" id="{772B5B02-C259-CE61-C697-7225F81C1EF9}"/>
              </a:ext>
            </a:extLst>
          </p:cNvPr>
          <p:cNvSpPr txBox="1"/>
          <p:nvPr/>
        </p:nvSpPr>
        <p:spPr>
          <a:xfrm>
            <a:off x="1929751" y="3649699"/>
            <a:ext cx="234933" cy="151218"/>
          </a:xfrm>
          <a:prstGeom prst="rect">
            <a:avLst/>
          </a:prstGeom>
        </p:spPr>
        <p:txBody>
          <a:bodyPr vert="horz" wrap="square" lIns="0" tIns="11516" rIns="0" bIns="0" rtlCol="0">
            <a:spAutoFit/>
          </a:bodyPr>
          <a:lstStyle/>
          <a:p>
            <a:pPr>
              <a:spcBef>
                <a:spcPts val="91"/>
              </a:spcBef>
            </a:pPr>
            <a:r>
              <a:rPr sz="907" b="1" spc="-50" dirty="0">
                <a:solidFill>
                  <a:srgbClr val="3F3B3A"/>
                </a:solidFill>
                <a:latin typeface="Microsoft YaHei"/>
                <a:cs typeface="Microsoft YaHei"/>
              </a:rPr>
              <a:t>０日</a:t>
            </a:r>
            <a:endParaRPr sz="907">
              <a:latin typeface="Microsoft YaHei"/>
              <a:cs typeface="Microsoft YaHei"/>
            </a:endParaRPr>
          </a:p>
        </p:txBody>
      </p:sp>
      <p:sp>
        <p:nvSpPr>
          <p:cNvPr id="18" name="object 25">
            <a:extLst>
              <a:ext uri="{FF2B5EF4-FFF2-40B4-BE49-F238E27FC236}">
                <a16:creationId xmlns:a16="http://schemas.microsoft.com/office/drawing/2014/main" id="{F82741DF-7E0D-7D70-98FE-24A1B73C71A9}"/>
              </a:ext>
            </a:extLst>
          </p:cNvPr>
          <p:cNvSpPr txBox="1"/>
          <p:nvPr/>
        </p:nvSpPr>
        <p:spPr>
          <a:xfrm>
            <a:off x="1933206" y="4688706"/>
            <a:ext cx="228024" cy="151218"/>
          </a:xfrm>
          <a:prstGeom prst="rect">
            <a:avLst/>
          </a:prstGeom>
        </p:spPr>
        <p:txBody>
          <a:bodyPr vert="horz" wrap="square" lIns="0" tIns="11516" rIns="0" bIns="0" rtlCol="0">
            <a:spAutoFit/>
          </a:bodyPr>
          <a:lstStyle/>
          <a:p>
            <a:pPr>
              <a:spcBef>
                <a:spcPts val="91"/>
              </a:spcBef>
            </a:pPr>
            <a:r>
              <a:rPr sz="907" b="1" spc="-77" dirty="0">
                <a:solidFill>
                  <a:srgbClr val="3F3B3A"/>
                </a:solidFill>
                <a:latin typeface="Microsoft YaHei"/>
                <a:cs typeface="Microsoft YaHei"/>
              </a:rPr>
              <a:t>４日</a:t>
            </a:r>
            <a:endParaRPr sz="907">
              <a:latin typeface="Microsoft YaHei"/>
              <a:cs typeface="Microsoft YaHei"/>
            </a:endParaRPr>
          </a:p>
        </p:txBody>
      </p:sp>
      <p:sp>
        <p:nvSpPr>
          <p:cNvPr id="19" name="object 27">
            <a:extLst>
              <a:ext uri="{FF2B5EF4-FFF2-40B4-BE49-F238E27FC236}">
                <a16:creationId xmlns:a16="http://schemas.microsoft.com/office/drawing/2014/main" id="{6BAD024B-2412-35C5-FC00-D4B32A1A6033}"/>
              </a:ext>
            </a:extLst>
          </p:cNvPr>
          <p:cNvSpPr txBox="1"/>
          <p:nvPr/>
        </p:nvSpPr>
        <p:spPr>
          <a:xfrm>
            <a:off x="1830946" y="2469501"/>
            <a:ext cx="4142439" cy="211003"/>
          </a:xfrm>
          <a:prstGeom prst="rect">
            <a:avLst/>
          </a:prstGeom>
          <a:solidFill>
            <a:srgbClr val="3F3B3A"/>
          </a:solidFill>
        </p:spPr>
        <p:txBody>
          <a:bodyPr vert="horz" wrap="square" lIns="0" tIns="57006" rIns="0" bIns="0" rtlCol="0">
            <a:spAutoFit/>
          </a:bodyPr>
          <a:lstStyle/>
          <a:p>
            <a:pPr algn="ctr">
              <a:spcBef>
                <a:spcPts val="449"/>
              </a:spcBef>
            </a:pPr>
            <a:r>
              <a:rPr sz="997" b="1" spc="-5" dirty="0">
                <a:solidFill>
                  <a:srgbClr val="EFEFEF"/>
                </a:solidFill>
                <a:latin typeface="Microsoft YaHei"/>
                <a:cs typeface="Microsoft YaHei"/>
              </a:rPr>
              <a:t>キズ部位の細胞移動性の測定</a:t>
            </a:r>
            <a:endParaRPr sz="997">
              <a:latin typeface="Microsoft YaHei"/>
              <a:cs typeface="Microsoft YaHei"/>
            </a:endParaRPr>
          </a:p>
        </p:txBody>
      </p:sp>
      <p:sp>
        <p:nvSpPr>
          <p:cNvPr id="20" name="object 28">
            <a:extLst>
              <a:ext uri="{FF2B5EF4-FFF2-40B4-BE49-F238E27FC236}">
                <a16:creationId xmlns:a16="http://schemas.microsoft.com/office/drawing/2014/main" id="{43F4026E-F944-CA6C-0CF7-0BF11CC7D4BE}"/>
              </a:ext>
            </a:extLst>
          </p:cNvPr>
          <p:cNvSpPr txBox="1"/>
          <p:nvPr/>
        </p:nvSpPr>
        <p:spPr>
          <a:xfrm>
            <a:off x="6104349" y="2469501"/>
            <a:ext cx="4416529" cy="211003"/>
          </a:xfrm>
          <a:prstGeom prst="rect">
            <a:avLst/>
          </a:prstGeom>
          <a:solidFill>
            <a:srgbClr val="3F3B3A"/>
          </a:solidFill>
        </p:spPr>
        <p:txBody>
          <a:bodyPr vert="horz" wrap="square" lIns="0" tIns="57006" rIns="0" bIns="0" rtlCol="0">
            <a:spAutoFit/>
          </a:bodyPr>
          <a:lstStyle/>
          <a:p>
            <a:pPr algn="ctr">
              <a:spcBef>
                <a:spcPts val="449"/>
              </a:spcBef>
            </a:pPr>
            <a:r>
              <a:rPr sz="997" b="1" spc="-5" dirty="0">
                <a:solidFill>
                  <a:srgbClr val="EFEFEF"/>
                </a:solidFill>
                <a:latin typeface="Microsoft YaHei"/>
                <a:cs typeface="Microsoft YaHei"/>
              </a:rPr>
              <a:t>線維芽細胞の移動率の時間別測定</a:t>
            </a:r>
            <a:endParaRPr sz="997">
              <a:latin typeface="Microsoft YaHei"/>
              <a:cs typeface="Microsoft YaHei"/>
            </a:endParaRPr>
          </a:p>
        </p:txBody>
      </p:sp>
      <p:sp>
        <p:nvSpPr>
          <p:cNvPr id="21" name="object 29">
            <a:extLst>
              <a:ext uri="{FF2B5EF4-FFF2-40B4-BE49-F238E27FC236}">
                <a16:creationId xmlns:a16="http://schemas.microsoft.com/office/drawing/2014/main" id="{09060E8B-A639-922D-A7CC-5E6EB4B47DF5}"/>
              </a:ext>
            </a:extLst>
          </p:cNvPr>
          <p:cNvSpPr txBox="1"/>
          <p:nvPr/>
        </p:nvSpPr>
        <p:spPr>
          <a:xfrm>
            <a:off x="6680594" y="3110747"/>
            <a:ext cx="1393481" cy="151218"/>
          </a:xfrm>
          <a:prstGeom prst="rect">
            <a:avLst/>
          </a:prstGeom>
        </p:spPr>
        <p:txBody>
          <a:bodyPr vert="horz" wrap="square" lIns="0" tIns="11516" rIns="0" bIns="0" rtlCol="0">
            <a:spAutoFit/>
          </a:bodyPr>
          <a:lstStyle/>
          <a:p>
            <a:pPr>
              <a:spcBef>
                <a:spcPts val="91"/>
              </a:spcBef>
            </a:pPr>
            <a:r>
              <a:rPr sz="907" b="1" spc="-5" dirty="0">
                <a:solidFill>
                  <a:srgbClr val="3F3B3A"/>
                </a:solidFill>
                <a:latin typeface="Microsoft YaHei"/>
                <a:cs typeface="Microsoft YaHei"/>
              </a:rPr>
              <a:t>臍帯血幹細胞エクソソーム</a:t>
            </a:r>
            <a:endParaRPr sz="907">
              <a:latin typeface="Microsoft YaHei"/>
              <a:cs typeface="Microsoft YaHei"/>
            </a:endParaRPr>
          </a:p>
        </p:txBody>
      </p:sp>
      <p:sp>
        <p:nvSpPr>
          <p:cNvPr id="22" name="object 31">
            <a:extLst>
              <a:ext uri="{FF2B5EF4-FFF2-40B4-BE49-F238E27FC236}">
                <a16:creationId xmlns:a16="http://schemas.microsoft.com/office/drawing/2014/main" id="{FCB1C25E-AA27-E827-DBFE-51F0D75D90F5}"/>
              </a:ext>
            </a:extLst>
          </p:cNvPr>
          <p:cNvSpPr txBox="1"/>
          <p:nvPr/>
        </p:nvSpPr>
        <p:spPr>
          <a:xfrm>
            <a:off x="9727923" y="4389830"/>
            <a:ext cx="357008" cy="151218"/>
          </a:xfrm>
          <a:prstGeom prst="rect">
            <a:avLst/>
          </a:prstGeom>
        </p:spPr>
        <p:txBody>
          <a:bodyPr vert="horz" wrap="square" lIns="0" tIns="11516" rIns="0" bIns="0" rtlCol="0">
            <a:spAutoFit/>
          </a:bodyPr>
          <a:lstStyle/>
          <a:p>
            <a:pPr>
              <a:spcBef>
                <a:spcPts val="91"/>
              </a:spcBef>
            </a:pPr>
            <a:r>
              <a:rPr sz="907" b="1" spc="-18" dirty="0">
                <a:solidFill>
                  <a:srgbClr val="3F3B3A"/>
                </a:solidFill>
                <a:latin typeface="Microsoft YaHei"/>
                <a:cs typeface="Microsoft YaHei"/>
              </a:rPr>
              <a:t>対照群</a:t>
            </a:r>
            <a:endParaRPr sz="907">
              <a:latin typeface="Microsoft YaHei"/>
              <a:cs typeface="Microsoft YaHei"/>
            </a:endParaRPr>
          </a:p>
        </p:txBody>
      </p:sp>
      <p:grpSp>
        <p:nvGrpSpPr>
          <p:cNvPr id="23" name="object 32">
            <a:extLst>
              <a:ext uri="{FF2B5EF4-FFF2-40B4-BE49-F238E27FC236}">
                <a16:creationId xmlns:a16="http://schemas.microsoft.com/office/drawing/2014/main" id="{C2CDA3E8-80A0-6431-D9E4-86A7E9B62AFE}"/>
              </a:ext>
            </a:extLst>
          </p:cNvPr>
          <p:cNvGrpSpPr/>
          <p:nvPr/>
        </p:nvGrpSpPr>
        <p:grpSpPr>
          <a:xfrm>
            <a:off x="7321209" y="3471095"/>
            <a:ext cx="2585426" cy="916127"/>
            <a:chOff x="6602418" y="3697406"/>
            <a:chExt cx="2851150" cy="1010285"/>
          </a:xfrm>
        </p:grpSpPr>
        <p:sp>
          <p:nvSpPr>
            <p:cNvPr id="24" name="object 33">
              <a:extLst>
                <a:ext uri="{FF2B5EF4-FFF2-40B4-BE49-F238E27FC236}">
                  <a16:creationId xmlns:a16="http://schemas.microsoft.com/office/drawing/2014/main" id="{C22DD346-21C8-29A6-832E-0C1E3850C330}"/>
                </a:ext>
              </a:extLst>
            </p:cNvPr>
            <p:cNvSpPr/>
            <p:nvPr/>
          </p:nvSpPr>
          <p:spPr>
            <a:xfrm>
              <a:off x="6608768" y="3703756"/>
              <a:ext cx="0" cy="481330"/>
            </a:xfrm>
            <a:custGeom>
              <a:avLst/>
              <a:gdLst/>
              <a:ahLst/>
              <a:cxnLst/>
              <a:rect l="l" t="t" r="r" b="b"/>
              <a:pathLst>
                <a:path h="481329">
                  <a:moveTo>
                    <a:pt x="0" y="0"/>
                  </a:moveTo>
                  <a:lnTo>
                    <a:pt x="0" y="481177"/>
                  </a:lnTo>
                </a:path>
              </a:pathLst>
            </a:custGeom>
            <a:ln w="12700">
              <a:solidFill>
                <a:srgbClr val="3F3B3A"/>
              </a:solidFill>
            </a:ln>
          </p:spPr>
          <p:txBody>
            <a:bodyPr wrap="square" lIns="0" tIns="0" rIns="0" bIns="0" rtlCol="0"/>
            <a:lstStyle/>
            <a:p>
              <a:endParaRPr sz="1632"/>
            </a:p>
          </p:txBody>
        </p:sp>
        <p:sp>
          <p:nvSpPr>
            <p:cNvPr id="25" name="object 34">
              <a:extLst>
                <a:ext uri="{FF2B5EF4-FFF2-40B4-BE49-F238E27FC236}">
                  <a16:creationId xmlns:a16="http://schemas.microsoft.com/office/drawing/2014/main" id="{DCBD86EE-BB0D-DE57-6030-1AADD04183EA}"/>
                </a:ext>
              </a:extLst>
            </p:cNvPr>
            <p:cNvSpPr/>
            <p:nvPr/>
          </p:nvSpPr>
          <p:spPr>
            <a:xfrm>
              <a:off x="9446995" y="4337331"/>
              <a:ext cx="0" cy="364490"/>
            </a:xfrm>
            <a:custGeom>
              <a:avLst/>
              <a:gdLst/>
              <a:ahLst/>
              <a:cxnLst/>
              <a:rect l="l" t="t" r="r" b="b"/>
              <a:pathLst>
                <a:path h="364489">
                  <a:moveTo>
                    <a:pt x="0" y="363969"/>
                  </a:moveTo>
                  <a:lnTo>
                    <a:pt x="0" y="0"/>
                  </a:lnTo>
                </a:path>
              </a:pathLst>
            </a:custGeom>
            <a:ln w="12700">
              <a:solidFill>
                <a:srgbClr val="3F3B3A"/>
              </a:solidFill>
            </a:ln>
          </p:spPr>
          <p:txBody>
            <a:bodyPr wrap="square" lIns="0" tIns="0" rIns="0" bIns="0" rtlCol="0"/>
            <a:lstStyle/>
            <a:p>
              <a:endParaRPr sz="1632"/>
            </a:p>
          </p:txBody>
        </p:sp>
      </p:grpSp>
      <p:sp>
        <p:nvSpPr>
          <p:cNvPr id="26" name="object 35">
            <a:extLst>
              <a:ext uri="{FF2B5EF4-FFF2-40B4-BE49-F238E27FC236}">
                <a16:creationId xmlns:a16="http://schemas.microsoft.com/office/drawing/2014/main" id="{B97747AC-27B5-DB6C-3C14-81AA585605DE}"/>
              </a:ext>
            </a:extLst>
          </p:cNvPr>
          <p:cNvSpPr txBox="1"/>
          <p:nvPr/>
        </p:nvSpPr>
        <p:spPr>
          <a:xfrm>
            <a:off x="9397143" y="3271830"/>
            <a:ext cx="603458" cy="354745"/>
          </a:xfrm>
          <a:prstGeom prst="rect">
            <a:avLst/>
          </a:prstGeom>
        </p:spPr>
        <p:txBody>
          <a:bodyPr vert="horz" wrap="square" lIns="0" tIns="12668" rIns="0" bIns="0" rtlCol="0">
            <a:spAutoFit/>
          </a:bodyPr>
          <a:lstStyle/>
          <a:p>
            <a:pPr>
              <a:spcBef>
                <a:spcPts val="100"/>
              </a:spcBef>
            </a:pPr>
            <a:r>
              <a:rPr sz="2222" b="1" spc="-63" dirty="0">
                <a:solidFill>
                  <a:srgbClr val="E60013"/>
                </a:solidFill>
                <a:latin typeface="Microsoft YaHei"/>
                <a:cs typeface="Microsoft YaHei"/>
              </a:rPr>
              <a:t>1.8</a:t>
            </a:r>
            <a:r>
              <a:rPr sz="2108" b="1" spc="-68" baseline="3584" dirty="0">
                <a:solidFill>
                  <a:srgbClr val="E60013"/>
                </a:solidFill>
                <a:latin typeface="Microsoft YaHei"/>
                <a:cs typeface="Microsoft YaHei"/>
              </a:rPr>
              <a:t>倍</a:t>
            </a:r>
            <a:endParaRPr sz="2108" baseline="3584">
              <a:latin typeface="Microsoft YaHei"/>
              <a:cs typeface="Microsoft YaHei"/>
            </a:endParaRPr>
          </a:p>
        </p:txBody>
      </p:sp>
      <p:sp>
        <p:nvSpPr>
          <p:cNvPr id="27" name="object 36">
            <a:extLst>
              <a:ext uri="{FF2B5EF4-FFF2-40B4-BE49-F238E27FC236}">
                <a16:creationId xmlns:a16="http://schemas.microsoft.com/office/drawing/2014/main" id="{C1EEE9AE-F611-8F09-E95E-E2BBDA750C53}"/>
              </a:ext>
            </a:extLst>
          </p:cNvPr>
          <p:cNvSpPr/>
          <p:nvPr/>
        </p:nvSpPr>
        <p:spPr>
          <a:xfrm>
            <a:off x="9958809" y="3080654"/>
            <a:ext cx="274665" cy="728986"/>
          </a:xfrm>
          <a:custGeom>
            <a:avLst/>
            <a:gdLst/>
            <a:ahLst/>
            <a:cxnLst/>
            <a:rect l="l" t="t" r="r" b="b"/>
            <a:pathLst>
              <a:path w="302895" h="803910">
                <a:moveTo>
                  <a:pt x="153606" y="0"/>
                </a:moveTo>
                <a:lnTo>
                  <a:pt x="148932" y="0"/>
                </a:lnTo>
                <a:lnTo>
                  <a:pt x="0" y="153593"/>
                </a:lnTo>
                <a:lnTo>
                  <a:pt x="3238" y="161239"/>
                </a:lnTo>
                <a:lnTo>
                  <a:pt x="76949" y="161239"/>
                </a:lnTo>
                <a:lnTo>
                  <a:pt x="76949" y="800125"/>
                </a:lnTo>
                <a:lnTo>
                  <a:pt x="80175" y="803351"/>
                </a:lnTo>
                <a:lnTo>
                  <a:pt x="222364" y="803351"/>
                </a:lnTo>
                <a:lnTo>
                  <a:pt x="225590" y="800125"/>
                </a:lnTo>
                <a:lnTo>
                  <a:pt x="225590" y="161239"/>
                </a:lnTo>
                <a:lnTo>
                  <a:pt x="299300" y="161239"/>
                </a:lnTo>
                <a:lnTo>
                  <a:pt x="302539" y="153593"/>
                </a:lnTo>
                <a:lnTo>
                  <a:pt x="298107" y="149021"/>
                </a:lnTo>
                <a:lnTo>
                  <a:pt x="153606" y="0"/>
                </a:lnTo>
                <a:close/>
              </a:path>
            </a:pathLst>
          </a:custGeom>
          <a:solidFill>
            <a:srgbClr val="E60013"/>
          </a:solidFill>
        </p:spPr>
        <p:txBody>
          <a:bodyPr wrap="square" lIns="0" tIns="0" rIns="0" bIns="0" rtlCol="0"/>
          <a:lstStyle/>
          <a:p>
            <a:endParaRPr sz="1632"/>
          </a:p>
        </p:txBody>
      </p:sp>
      <p:sp>
        <p:nvSpPr>
          <p:cNvPr id="28" name="object 37">
            <a:extLst>
              <a:ext uri="{FF2B5EF4-FFF2-40B4-BE49-F238E27FC236}">
                <a16:creationId xmlns:a16="http://schemas.microsoft.com/office/drawing/2014/main" id="{34D58205-9D91-258F-AF43-5677A16F0472}"/>
              </a:ext>
            </a:extLst>
          </p:cNvPr>
          <p:cNvSpPr/>
          <p:nvPr/>
        </p:nvSpPr>
        <p:spPr>
          <a:xfrm>
            <a:off x="1830941" y="5708682"/>
            <a:ext cx="2087918" cy="526874"/>
          </a:xfrm>
          <a:custGeom>
            <a:avLst/>
            <a:gdLst/>
            <a:ahLst/>
            <a:cxnLst/>
            <a:rect l="l" t="t" r="r" b="b"/>
            <a:pathLst>
              <a:path w="2302510" h="581025">
                <a:moveTo>
                  <a:pt x="2266035" y="0"/>
                </a:moveTo>
                <a:lnTo>
                  <a:pt x="36004" y="0"/>
                </a:lnTo>
                <a:lnTo>
                  <a:pt x="21993" y="2828"/>
                </a:lnTo>
                <a:lnTo>
                  <a:pt x="10548" y="10544"/>
                </a:lnTo>
                <a:lnTo>
                  <a:pt x="2830" y="21988"/>
                </a:lnTo>
                <a:lnTo>
                  <a:pt x="0" y="36004"/>
                </a:lnTo>
                <a:lnTo>
                  <a:pt x="0" y="544906"/>
                </a:lnTo>
                <a:lnTo>
                  <a:pt x="2830" y="558922"/>
                </a:lnTo>
                <a:lnTo>
                  <a:pt x="10548" y="570366"/>
                </a:lnTo>
                <a:lnTo>
                  <a:pt x="21993" y="578081"/>
                </a:lnTo>
                <a:lnTo>
                  <a:pt x="36004" y="580910"/>
                </a:lnTo>
                <a:lnTo>
                  <a:pt x="2266035" y="580910"/>
                </a:lnTo>
                <a:lnTo>
                  <a:pt x="2280051" y="578081"/>
                </a:lnTo>
                <a:lnTo>
                  <a:pt x="2291495" y="570366"/>
                </a:lnTo>
                <a:lnTo>
                  <a:pt x="2299211" y="558922"/>
                </a:lnTo>
                <a:lnTo>
                  <a:pt x="2302040" y="544906"/>
                </a:lnTo>
                <a:lnTo>
                  <a:pt x="2302040" y="36004"/>
                </a:lnTo>
                <a:lnTo>
                  <a:pt x="2299211" y="21988"/>
                </a:lnTo>
                <a:lnTo>
                  <a:pt x="2291495" y="10544"/>
                </a:lnTo>
                <a:lnTo>
                  <a:pt x="2280051" y="2828"/>
                </a:lnTo>
                <a:lnTo>
                  <a:pt x="2266035" y="0"/>
                </a:lnTo>
                <a:close/>
              </a:path>
            </a:pathLst>
          </a:custGeom>
          <a:solidFill>
            <a:srgbClr val="BFC0C0"/>
          </a:solidFill>
        </p:spPr>
        <p:txBody>
          <a:bodyPr wrap="square" lIns="0" tIns="0" rIns="0" bIns="0" rtlCol="0"/>
          <a:lstStyle/>
          <a:p>
            <a:endParaRPr sz="1200">
              <a:latin typeface="Montserrat" panose="00000500000000000000" pitchFamily="2" charset="0"/>
            </a:endParaRPr>
          </a:p>
        </p:txBody>
      </p:sp>
      <p:sp>
        <p:nvSpPr>
          <p:cNvPr id="29" name="object 38">
            <a:extLst>
              <a:ext uri="{FF2B5EF4-FFF2-40B4-BE49-F238E27FC236}">
                <a16:creationId xmlns:a16="http://schemas.microsoft.com/office/drawing/2014/main" id="{BBCDE59B-5553-90BE-91F6-18BBEB185B92}"/>
              </a:ext>
            </a:extLst>
          </p:cNvPr>
          <p:cNvSpPr txBox="1"/>
          <p:nvPr/>
        </p:nvSpPr>
        <p:spPr>
          <a:xfrm>
            <a:off x="1940576" y="5775832"/>
            <a:ext cx="1867955" cy="380960"/>
          </a:xfrm>
          <a:prstGeom prst="rect">
            <a:avLst/>
          </a:prstGeom>
        </p:spPr>
        <p:txBody>
          <a:bodyPr vert="horz" wrap="square" lIns="0" tIns="11516" rIns="0" bIns="0" rtlCol="0">
            <a:spAutoFit/>
          </a:bodyPr>
          <a:lstStyle/>
          <a:p>
            <a:pPr marL="11516">
              <a:spcBef>
                <a:spcPts val="91"/>
              </a:spcBef>
            </a:pPr>
            <a:r>
              <a:rPr lang="vi-VN" sz="1200" b="1" spc="45" dirty="0">
                <a:solidFill>
                  <a:srgbClr val="E60013"/>
                </a:solidFill>
                <a:latin typeface="Montserrat" panose="00000500000000000000" pitchFamily="2" charset="0"/>
                <a:cs typeface="Times New Roman" panose="02020603050405020304" pitchFamily="18" charset="0"/>
              </a:rPr>
              <a:t>Yếu tố tăng trưởng hiệu quả</a:t>
            </a:r>
            <a:r>
              <a:rPr lang="en-US" sz="1200" b="1" spc="45" dirty="0">
                <a:solidFill>
                  <a:srgbClr val="E60013"/>
                </a:solidFill>
                <a:latin typeface="Montserrat" panose="00000500000000000000" pitchFamily="2" charset="0"/>
                <a:cs typeface="Times New Roman" panose="02020603050405020304" pitchFamily="18" charset="0"/>
              </a:rPr>
              <a:t> </a:t>
            </a:r>
            <a:r>
              <a:rPr lang="vi-VN" sz="1200" b="1" spc="45" dirty="0">
                <a:solidFill>
                  <a:srgbClr val="E60013"/>
                </a:solidFill>
                <a:latin typeface="Montserrat" panose="00000500000000000000" pitchFamily="2" charset="0"/>
                <a:cs typeface="Times New Roman" panose="02020603050405020304" pitchFamily="18" charset="0"/>
              </a:rPr>
              <a:t>nồng độ cao</a:t>
            </a:r>
            <a:endParaRPr sz="1200" dirty="0">
              <a:latin typeface="Montserrat" panose="00000500000000000000" pitchFamily="2" charset="0"/>
              <a:cs typeface="Times New Roman" panose="02020603050405020304" pitchFamily="18" charset="0"/>
            </a:endParaRPr>
          </a:p>
        </p:txBody>
      </p:sp>
      <p:sp>
        <p:nvSpPr>
          <p:cNvPr id="30" name="object 39">
            <a:extLst>
              <a:ext uri="{FF2B5EF4-FFF2-40B4-BE49-F238E27FC236}">
                <a16:creationId xmlns:a16="http://schemas.microsoft.com/office/drawing/2014/main" id="{E5D43540-C9EC-FB6A-AF38-2686F1811797}"/>
              </a:ext>
            </a:extLst>
          </p:cNvPr>
          <p:cNvSpPr/>
          <p:nvPr/>
        </p:nvSpPr>
        <p:spPr>
          <a:xfrm>
            <a:off x="4038139" y="5708682"/>
            <a:ext cx="2087918" cy="526874"/>
          </a:xfrm>
          <a:custGeom>
            <a:avLst/>
            <a:gdLst/>
            <a:ahLst/>
            <a:cxnLst/>
            <a:rect l="l" t="t" r="r" b="b"/>
            <a:pathLst>
              <a:path w="2302510" h="581025">
                <a:moveTo>
                  <a:pt x="2266022" y="0"/>
                </a:moveTo>
                <a:lnTo>
                  <a:pt x="35991" y="0"/>
                </a:lnTo>
                <a:lnTo>
                  <a:pt x="21983" y="2828"/>
                </a:lnTo>
                <a:lnTo>
                  <a:pt x="10542" y="10544"/>
                </a:lnTo>
                <a:lnTo>
                  <a:pt x="2828" y="21988"/>
                </a:lnTo>
                <a:lnTo>
                  <a:pt x="0" y="36004"/>
                </a:lnTo>
                <a:lnTo>
                  <a:pt x="0" y="544906"/>
                </a:lnTo>
                <a:lnTo>
                  <a:pt x="2828" y="558922"/>
                </a:lnTo>
                <a:lnTo>
                  <a:pt x="10542" y="570366"/>
                </a:lnTo>
                <a:lnTo>
                  <a:pt x="21983" y="578081"/>
                </a:lnTo>
                <a:lnTo>
                  <a:pt x="35991" y="580910"/>
                </a:lnTo>
                <a:lnTo>
                  <a:pt x="2266022" y="580910"/>
                </a:lnTo>
                <a:lnTo>
                  <a:pt x="2280038" y="578081"/>
                </a:lnTo>
                <a:lnTo>
                  <a:pt x="2291483" y="570366"/>
                </a:lnTo>
                <a:lnTo>
                  <a:pt x="2299198" y="558922"/>
                </a:lnTo>
                <a:lnTo>
                  <a:pt x="2302027" y="544906"/>
                </a:lnTo>
                <a:lnTo>
                  <a:pt x="2302027" y="36004"/>
                </a:lnTo>
                <a:lnTo>
                  <a:pt x="2299198" y="21988"/>
                </a:lnTo>
                <a:lnTo>
                  <a:pt x="2291483" y="10544"/>
                </a:lnTo>
                <a:lnTo>
                  <a:pt x="2280038" y="2828"/>
                </a:lnTo>
                <a:lnTo>
                  <a:pt x="2266022" y="0"/>
                </a:lnTo>
                <a:close/>
              </a:path>
            </a:pathLst>
          </a:custGeom>
          <a:solidFill>
            <a:srgbClr val="BFC0C0"/>
          </a:solidFill>
        </p:spPr>
        <p:txBody>
          <a:bodyPr wrap="square" lIns="0" tIns="0" rIns="0" bIns="0" rtlCol="0"/>
          <a:lstStyle/>
          <a:p>
            <a:endParaRPr sz="1200">
              <a:latin typeface="Montserrat" panose="00000500000000000000" pitchFamily="2" charset="0"/>
            </a:endParaRPr>
          </a:p>
        </p:txBody>
      </p:sp>
      <p:sp>
        <p:nvSpPr>
          <p:cNvPr id="31" name="object 40">
            <a:extLst>
              <a:ext uri="{FF2B5EF4-FFF2-40B4-BE49-F238E27FC236}">
                <a16:creationId xmlns:a16="http://schemas.microsoft.com/office/drawing/2014/main" id="{9908ABFB-5FDE-4407-E9E1-F117B95FD583}"/>
              </a:ext>
            </a:extLst>
          </p:cNvPr>
          <p:cNvSpPr txBox="1"/>
          <p:nvPr/>
        </p:nvSpPr>
        <p:spPr>
          <a:xfrm>
            <a:off x="4315971" y="5778353"/>
            <a:ext cx="1532253" cy="380960"/>
          </a:xfrm>
          <a:prstGeom prst="rect">
            <a:avLst/>
          </a:prstGeom>
        </p:spPr>
        <p:txBody>
          <a:bodyPr vert="horz" wrap="square" lIns="0" tIns="11516" rIns="0" bIns="0" rtlCol="0">
            <a:spAutoFit/>
          </a:bodyPr>
          <a:lstStyle/>
          <a:p>
            <a:pPr marL="11516">
              <a:spcBef>
                <a:spcPts val="91"/>
              </a:spcBef>
            </a:pPr>
            <a:r>
              <a:rPr lang="vi-VN" sz="1200" b="1" spc="41" dirty="0">
                <a:solidFill>
                  <a:srgbClr val="E60013"/>
                </a:solidFill>
                <a:latin typeface="Montserrat" panose="00000500000000000000" pitchFamily="2" charset="0"/>
                <a:cs typeface="Times New Roman" panose="02020603050405020304" pitchFamily="18" charset="0"/>
              </a:rPr>
              <a:t>Hiệu quả tái tạo da tuyệt vời</a:t>
            </a:r>
            <a:endParaRPr sz="1200" dirty="0">
              <a:latin typeface="Montserrat" panose="00000500000000000000" pitchFamily="2" charset="0"/>
              <a:cs typeface="Times New Roman" panose="02020603050405020304" pitchFamily="18" charset="0"/>
            </a:endParaRPr>
          </a:p>
        </p:txBody>
      </p:sp>
      <p:sp>
        <p:nvSpPr>
          <p:cNvPr id="32" name="object 41">
            <a:extLst>
              <a:ext uri="{FF2B5EF4-FFF2-40B4-BE49-F238E27FC236}">
                <a16:creationId xmlns:a16="http://schemas.microsoft.com/office/drawing/2014/main" id="{02D1AD45-A4F0-A849-8169-6D0E1158C778}"/>
              </a:ext>
            </a:extLst>
          </p:cNvPr>
          <p:cNvSpPr/>
          <p:nvPr/>
        </p:nvSpPr>
        <p:spPr>
          <a:xfrm>
            <a:off x="6245315" y="5708682"/>
            <a:ext cx="2087918" cy="526874"/>
          </a:xfrm>
          <a:custGeom>
            <a:avLst/>
            <a:gdLst/>
            <a:ahLst/>
            <a:cxnLst/>
            <a:rect l="l" t="t" r="r" b="b"/>
            <a:pathLst>
              <a:path w="2302509" h="581025">
                <a:moveTo>
                  <a:pt x="2266035" y="0"/>
                </a:moveTo>
                <a:lnTo>
                  <a:pt x="36004" y="0"/>
                </a:lnTo>
                <a:lnTo>
                  <a:pt x="21993" y="2828"/>
                </a:lnTo>
                <a:lnTo>
                  <a:pt x="10548" y="10544"/>
                </a:lnTo>
                <a:lnTo>
                  <a:pt x="2830" y="21988"/>
                </a:lnTo>
                <a:lnTo>
                  <a:pt x="0" y="36004"/>
                </a:lnTo>
                <a:lnTo>
                  <a:pt x="0" y="544906"/>
                </a:lnTo>
                <a:lnTo>
                  <a:pt x="2830" y="558922"/>
                </a:lnTo>
                <a:lnTo>
                  <a:pt x="10548" y="570366"/>
                </a:lnTo>
                <a:lnTo>
                  <a:pt x="21993" y="578081"/>
                </a:lnTo>
                <a:lnTo>
                  <a:pt x="36004" y="580910"/>
                </a:lnTo>
                <a:lnTo>
                  <a:pt x="2266035" y="580910"/>
                </a:lnTo>
                <a:lnTo>
                  <a:pt x="2280046" y="578081"/>
                </a:lnTo>
                <a:lnTo>
                  <a:pt x="2291491" y="570366"/>
                </a:lnTo>
                <a:lnTo>
                  <a:pt x="2299209" y="558922"/>
                </a:lnTo>
                <a:lnTo>
                  <a:pt x="2302040" y="544906"/>
                </a:lnTo>
                <a:lnTo>
                  <a:pt x="2302040" y="36004"/>
                </a:lnTo>
                <a:lnTo>
                  <a:pt x="2299209" y="21988"/>
                </a:lnTo>
                <a:lnTo>
                  <a:pt x="2291491" y="10544"/>
                </a:lnTo>
                <a:lnTo>
                  <a:pt x="2280046" y="2828"/>
                </a:lnTo>
                <a:lnTo>
                  <a:pt x="2266035" y="0"/>
                </a:lnTo>
                <a:close/>
              </a:path>
            </a:pathLst>
          </a:custGeom>
          <a:solidFill>
            <a:srgbClr val="BFC0C0"/>
          </a:solidFill>
        </p:spPr>
        <p:txBody>
          <a:bodyPr wrap="square" lIns="0" tIns="0" rIns="0" bIns="0" rtlCol="0"/>
          <a:lstStyle/>
          <a:p>
            <a:endParaRPr sz="1200">
              <a:latin typeface="Montserrat" panose="00000500000000000000" pitchFamily="2" charset="0"/>
            </a:endParaRPr>
          </a:p>
        </p:txBody>
      </p:sp>
      <p:sp>
        <p:nvSpPr>
          <p:cNvPr id="33" name="object 42">
            <a:extLst>
              <a:ext uri="{FF2B5EF4-FFF2-40B4-BE49-F238E27FC236}">
                <a16:creationId xmlns:a16="http://schemas.microsoft.com/office/drawing/2014/main" id="{BAA91170-A30B-2CD0-DD00-D3982BD55921}"/>
              </a:ext>
            </a:extLst>
          </p:cNvPr>
          <p:cNvSpPr txBox="1"/>
          <p:nvPr/>
        </p:nvSpPr>
        <p:spPr>
          <a:xfrm>
            <a:off x="6523147" y="5777889"/>
            <a:ext cx="1532253" cy="380960"/>
          </a:xfrm>
          <a:prstGeom prst="rect">
            <a:avLst/>
          </a:prstGeom>
        </p:spPr>
        <p:txBody>
          <a:bodyPr vert="horz" wrap="square" lIns="0" tIns="11516" rIns="0" bIns="0" rtlCol="0">
            <a:spAutoFit/>
          </a:bodyPr>
          <a:lstStyle/>
          <a:p>
            <a:pPr marL="11516">
              <a:spcBef>
                <a:spcPts val="91"/>
              </a:spcBef>
            </a:pPr>
            <a:r>
              <a:rPr lang="vi-VN" sz="1200" b="1" spc="41" dirty="0">
                <a:solidFill>
                  <a:srgbClr val="E60013"/>
                </a:solidFill>
                <a:latin typeface="Montserrat" panose="00000500000000000000" pitchFamily="2" charset="0"/>
                <a:cs typeface="Times New Roman" panose="02020603050405020304" pitchFamily="18" charset="0"/>
              </a:rPr>
              <a:t>Tác dụng chống viêm da tuyệt vời</a:t>
            </a:r>
            <a:endParaRPr sz="1200" dirty="0">
              <a:latin typeface="Montserrat" panose="00000500000000000000" pitchFamily="2" charset="0"/>
              <a:cs typeface="Times New Roman" panose="02020603050405020304" pitchFamily="18" charset="0"/>
            </a:endParaRPr>
          </a:p>
        </p:txBody>
      </p:sp>
      <p:sp>
        <p:nvSpPr>
          <p:cNvPr id="34" name="object 43">
            <a:extLst>
              <a:ext uri="{FF2B5EF4-FFF2-40B4-BE49-F238E27FC236}">
                <a16:creationId xmlns:a16="http://schemas.microsoft.com/office/drawing/2014/main" id="{020B57BC-8CEC-5742-A9C9-7241AE4C3D19}"/>
              </a:ext>
            </a:extLst>
          </p:cNvPr>
          <p:cNvSpPr/>
          <p:nvPr/>
        </p:nvSpPr>
        <p:spPr>
          <a:xfrm>
            <a:off x="8452500" y="5708682"/>
            <a:ext cx="2087918" cy="526874"/>
          </a:xfrm>
          <a:custGeom>
            <a:avLst/>
            <a:gdLst/>
            <a:ahLst/>
            <a:cxnLst/>
            <a:rect l="l" t="t" r="r" b="b"/>
            <a:pathLst>
              <a:path w="2302509" h="581025">
                <a:moveTo>
                  <a:pt x="2266035" y="0"/>
                </a:moveTo>
                <a:lnTo>
                  <a:pt x="36004" y="0"/>
                </a:lnTo>
                <a:lnTo>
                  <a:pt x="21993" y="2828"/>
                </a:lnTo>
                <a:lnTo>
                  <a:pt x="10548" y="10544"/>
                </a:lnTo>
                <a:lnTo>
                  <a:pt x="2830" y="21988"/>
                </a:lnTo>
                <a:lnTo>
                  <a:pt x="0" y="36004"/>
                </a:lnTo>
                <a:lnTo>
                  <a:pt x="0" y="544906"/>
                </a:lnTo>
                <a:lnTo>
                  <a:pt x="2830" y="558922"/>
                </a:lnTo>
                <a:lnTo>
                  <a:pt x="10548" y="570366"/>
                </a:lnTo>
                <a:lnTo>
                  <a:pt x="21993" y="578081"/>
                </a:lnTo>
                <a:lnTo>
                  <a:pt x="36004" y="580910"/>
                </a:lnTo>
                <a:lnTo>
                  <a:pt x="2266035" y="580910"/>
                </a:lnTo>
                <a:lnTo>
                  <a:pt x="2280046" y="578081"/>
                </a:lnTo>
                <a:lnTo>
                  <a:pt x="2291491" y="570366"/>
                </a:lnTo>
                <a:lnTo>
                  <a:pt x="2299209" y="558922"/>
                </a:lnTo>
                <a:lnTo>
                  <a:pt x="2302040" y="544906"/>
                </a:lnTo>
                <a:lnTo>
                  <a:pt x="2302040" y="36004"/>
                </a:lnTo>
                <a:lnTo>
                  <a:pt x="2299209" y="21988"/>
                </a:lnTo>
                <a:lnTo>
                  <a:pt x="2291491" y="10544"/>
                </a:lnTo>
                <a:lnTo>
                  <a:pt x="2280046" y="2828"/>
                </a:lnTo>
                <a:lnTo>
                  <a:pt x="2266035" y="0"/>
                </a:lnTo>
                <a:close/>
              </a:path>
            </a:pathLst>
          </a:custGeom>
          <a:solidFill>
            <a:srgbClr val="BFC0C0"/>
          </a:solidFill>
        </p:spPr>
        <p:txBody>
          <a:bodyPr wrap="square" lIns="0" tIns="0" rIns="0" bIns="0" rtlCol="0"/>
          <a:lstStyle/>
          <a:p>
            <a:endParaRPr sz="1200">
              <a:latin typeface="Montserrat" panose="00000500000000000000" pitchFamily="2" charset="0"/>
            </a:endParaRPr>
          </a:p>
        </p:txBody>
      </p:sp>
      <p:sp>
        <p:nvSpPr>
          <p:cNvPr id="35" name="object 44">
            <a:extLst>
              <a:ext uri="{FF2B5EF4-FFF2-40B4-BE49-F238E27FC236}">
                <a16:creationId xmlns:a16="http://schemas.microsoft.com/office/drawing/2014/main" id="{D8B6A210-7DDF-BB8E-6E53-5F3EB3425A53}"/>
              </a:ext>
            </a:extLst>
          </p:cNvPr>
          <p:cNvSpPr txBox="1"/>
          <p:nvPr/>
        </p:nvSpPr>
        <p:spPr>
          <a:xfrm>
            <a:off x="8701221" y="5772575"/>
            <a:ext cx="1532253" cy="380960"/>
          </a:xfrm>
          <a:prstGeom prst="rect">
            <a:avLst/>
          </a:prstGeom>
        </p:spPr>
        <p:txBody>
          <a:bodyPr vert="horz" wrap="square" lIns="0" tIns="11516" rIns="0" bIns="0" rtlCol="0">
            <a:spAutoFit/>
          </a:bodyPr>
          <a:lstStyle/>
          <a:p>
            <a:pPr marL="11516">
              <a:spcBef>
                <a:spcPts val="91"/>
              </a:spcBef>
            </a:pPr>
            <a:r>
              <a:rPr lang="en-US" sz="1200" b="1" spc="41" dirty="0">
                <a:solidFill>
                  <a:srgbClr val="E60013"/>
                </a:solidFill>
                <a:latin typeface="Montserrat" panose="00000500000000000000" pitchFamily="2" charset="0"/>
                <a:cs typeface="Times New Roman" panose="02020603050405020304" pitchFamily="18" charset="0"/>
              </a:rPr>
              <a:t>T</a:t>
            </a:r>
            <a:r>
              <a:rPr lang="vi-VN" sz="1200" b="1" spc="41" dirty="0">
                <a:solidFill>
                  <a:srgbClr val="E60013"/>
                </a:solidFill>
                <a:latin typeface="Montserrat" panose="00000500000000000000" pitchFamily="2" charset="0"/>
                <a:cs typeface="Times New Roman" panose="02020603050405020304" pitchFamily="18" charset="0"/>
              </a:rPr>
              <a:t>ruyền tải nhanh và chính xác</a:t>
            </a:r>
            <a:endParaRPr sz="1200" dirty="0">
              <a:latin typeface="Montserrat" panose="00000500000000000000" pitchFamily="2" charset="0"/>
              <a:cs typeface="Times New Roman" panose="02020603050405020304" pitchFamily="18" charset="0"/>
            </a:endParaRPr>
          </a:p>
        </p:txBody>
      </p:sp>
    </p:spTree>
    <p:extLst>
      <p:ext uri="{BB962C8B-B14F-4D97-AF65-F5344CB8AC3E}">
        <p14:creationId xmlns:p14="http://schemas.microsoft.com/office/powerpoint/2010/main" val="2716974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DB73D-E2B7-5D7A-E197-206F3B016C17}"/>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74691CD-1549-3A4C-615C-48B4A994E847}"/>
              </a:ext>
            </a:extLst>
          </p:cNvPr>
          <p:cNvSpPr>
            <a:spLocks noGrp="1"/>
          </p:cNvSpPr>
          <p:nvPr>
            <p:ph idx="1"/>
          </p:nvPr>
        </p:nvSpPr>
        <p:spPr>
          <a:xfrm>
            <a:off x="838200" y="1066028"/>
            <a:ext cx="10515600" cy="1251022"/>
          </a:xfrm>
        </p:spPr>
        <p:txBody>
          <a:bodyPr>
            <a:noAutofit/>
          </a:bodyPr>
          <a:lstStyle/>
          <a:p>
            <a:pPr marL="0" indent="0">
              <a:buNone/>
            </a:pPr>
            <a:r>
              <a:rPr lang="en-US" sz="1400" dirty="0">
                <a:latin typeface="Montserrat" panose="00000500000000000000" pitchFamily="2" charset="0"/>
              </a:rPr>
              <a:t>ABC</a:t>
            </a:r>
            <a:endParaRPr lang="vi-VN" sz="1400" dirty="0">
              <a:latin typeface="Montserrat" panose="00000500000000000000" pitchFamily="2" charset="0"/>
            </a:endParaRPr>
          </a:p>
        </p:txBody>
      </p:sp>
      <p:sp>
        <p:nvSpPr>
          <p:cNvPr id="10" name="Title 1">
            <a:extLst>
              <a:ext uri="{FF2B5EF4-FFF2-40B4-BE49-F238E27FC236}">
                <a16:creationId xmlns:a16="http://schemas.microsoft.com/office/drawing/2014/main" id="{10107E64-ACB2-50FA-4CA8-3D8F1219FB3D}"/>
              </a:ext>
            </a:extLst>
          </p:cNvPr>
          <p:cNvSpPr>
            <a:spLocks noGrp="1"/>
          </p:cNvSpPr>
          <p:nvPr>
            <p:ph type="title"/>
          </p:nvPr>
        </p:nvSpPr>
        <p:spPr>
          <a:xfrm>
            <a:off x="838200" y="399057"/>
            <a:ext cx="10515600" cy="687089"/>
          </a:xfrm>
        </p:spPr>
        <p:txBody>
          <a:bodyPr>
            <a:normAutofit/>
          </a:bodyPr>
          <a:lstStyle/>
          <a:p>
            <a:r>
              <a:rPr lang="en-US" sz="2400" b="1" dirty="0">
                <a:solidFill>
                  <a:srgbClr val="BA9544"/>
                </a:solidFill>
                <a:latin typeface="Montserrat" panose="00000500000000000000" pitchFamily="2" charset="0"/>
              </a:rPr>
              <a:t>(</a:t>
            </a:r>
            <a:r>
              <a:rPr lang="en-US" sz="2400" b="1" dirty="0" err="1">
                <a:solidFill>
                  <a:srgbClr val="BA9544"/>
                </a:solidFill>
                <a:latin typeface="Montserrat" panose="00000500000000000000" pitchFamily="2" charset="0"/>
              </a:rPr>
              <a:t>Tiếng</a:t>
            </a:r>
            <a:r>
              <a:rPr lang="en-US" sz="2400" b="1" dirty="0">
                <a:solidFill>
                  <a:srgbClr val="BA9544"/>
                </a:solidFill>
                <a:latin typeface="Montserrat" panose="00000500000000000000" pitchFamily="2" charset="0"/>
              </a:rPr>
              <a:t> Nhật)</a:t>
            </a:r>
          </a:p>
        </p:txBody>
      </p:sp>
      <p:pic>
        <p:nvPicPr>
          <p:cNvPr id="11" name="Picture 10" descr="A black background with yellow text&#10;&#10;AI-generated content may be incorrect.">
            <a:extLst>
              <a:ext uri="{FF2B5EF4-FFF2-40B4-BE49-F238E27FC236}">
                <a16:creationId xmlns:a16="http://schemas.microsoft.com/office/drawing/2014/main" id="{E386F3BF-3698-7C9F-0ABA-03EB6A75E91F}"/>
              </a:ext>
            </a:extLst>
          </p:cNvPr>
          <p:cNvPicPr>
            <a:picLocks noChangeAspect="1"/>
          </p:cNvPicPr>
          <p:nvPr/>
        </p:nvPicPr>
        <p:blipFill>
          <a:blip r:embed="rId2"/>
          <a:stretch>
            <a:fillRect/>
          </a:stretch>
        </p:blipFill>
        <p:spPr>
          <a:xfrm>
            <a:off x="104470" y="114491"/>
            <a:ext cx="795134" cy="206342"/>
          </a:xfrm>
          <a:prstGeom prst="rect">
            <a:avLst/>
          </a:prstGeom>
        </p:spPr>
      </p:pic>
      <p:grpSp>
        <p:nvGrpSpPr>
          <p:cNvPr id="6" name="object 15">
            <a:extLst>
              <a:ext uri="{FF2B5EF4-FFF2-40B4-BE49-F238E27FC236}">
                <a16:creationId xmlns:a16="http://schemas.microsoft.com/office/drawing/2014/main" id="{D4B7A494-40E5-815A-9D97-F2E4EFBB7740}"/>
              </a:ext>
            </a:extLst>
          </p:cNvPr>
          <p:cNvGrpSpPr/>
          <p:nvPr/>
        </p:nvGrpSpPr>
        <p:grpSpPr>
          <a:xfrm>
            <a:off x="6096000" y="2460160"/>
            <a:ext cx="4433228" cy="3024774"/>
            <a:chOff x="5251284" y="2582570"/>
            <a:chExt cx="4888865" cy="3335654"/>
          </a:xfrm>
        </p:grpSpPr>
        <p:pic>
          <p:nvPicPr>
            <p:cNvPr id="7" name="object 16">
              <a:extLst>
                <a:ext uri="{FF2B5EF4-FFF2-40B4-BE49-F238E27FC236}">
                  <a16:creationId xmlns:a16="http://schemas.microsoft.com/office/drawing/2014/main" id="{57ED3EA5-D82B-B155-CEE8-06B538AC5A02}"/>
                </a:ext>
              </a:extLst>
            </p:cNvPr>
            <p:cNvPicPr/>
            <p:nvPr/>
          </p:nvPicPr>
          <p:blipFill>
            <a:blip r:embed="rId3" cstate="print"/>
            <a:stretch>
              <a:fillRect/>
            </a:stretch>
          </p:blipFill>
          <p:spPr>
            <a:xfrm>
              <a:off x="5260492" y="2582570"/>
              <a:ext cx="4870223" cy="3315896"/>
            </a:xfrm>
            <a:prstGeom prst="rect">
              <a:avLst/>
            </a:prstGeom>
          </p:spPr>
        </p:pic>
        <p:sp>
          <p:nvSpPr>
            <p:cNvPr id="8" name="object 17">
              <a:extLst>
                <a:ext uri="{FF2B5EF4-FFF2-40B4-BE49-F238E27FC236}">
                  <a16:creationId xmlns:a16="http://schemas.microsoft.com/office/drawing/2014/main" id="{B767E3D6-1065-95C7-53C2-2E76F01C5555}"/>
                </a:ext>
              </a:extLst>
            </p:cNvPr>
            <p:cNvSpPr/>
            <p:nvPr/>
          </p:nvSpPr>
          <p:spPr>
            <a:xfrm>
              <a:off x="5260492" y="2592870"/>
              <a:ext cx="4870450" cy="3315970"/>
            </a:xfrm>
            <a:custGeom>
              <a:avLst/>
              <a:gdLst/>
              <a:ahLst/>
              <a:cxnLst/>
              <a:rect l="l" t="t" r="r" b="b"/>
              <a:pathLst>
                <a:path w="4870450" h="3315970">
                  <a:moveTo>
                    <a:pt x="4870221" y="0"/>
                  </a:moveTo>
                  <a:lnTo>
                    <a:pt x="0" y="0"/>
                  </a:lnTo>
                  <a:lnTo>
                    <a:pt x="0" y="3315893"/>
                  </a:lnTo>
                  <a:lnTo>
                    <a:pt x="4870221" y="3315893"/>
                  </a:lnTo>
                  <a:lnTo>
                    <a:pt x="4870221" y="0"/>
                  </a:lnTo>
                  <a:close/>
                </a:path>
              </a:pathLst>
            </a:custGeom>
            <a:ln w="17995">
              <a:solidFill>
                <a:srgbClr val="3F3B3A"/>
              </a:solidFill>
            </a:ln>
          </p:spPr>
          <p:txBody>
            <a:bodyPr wrap="square" lIns="0" tIns="0" rIns="0" bIns="0" rtlCol="0"/>
            <a:lstStyle/>
            <a:p>
              <a:endParaRPr sz="1632"/>
            </a:p>
          </p:txBody>
        </p:sp>
      </p:grpSp>
      <p:grpSp>
        <p:nvGrpSpPr>
          <p:cNvPr id="9" name="object 18">
            <a:extLst>
              <a:ext uri="{FF2B5EF4-FFF2-40B4-BE49-F238E27FC236}">
                <a16:creationId xmlns:a16="http://schemas.microsoft.com/office/drawing/2014/main" id="{1394F640-A362-4DF2-4B50-B692FA7195A6}"/>
              </a:ext>
            </a:extLst>
          </p:cNvPr>
          <p:cNvGrpSpPr/>
          <p:nvPr/>
        </p:nvGrpSpPr>
        <p:grpSpPr>
          <a:xfrm>
            <a:off x="1822597" y="2461151"/>
            <a:ext cx="4159138" cy="3014411"/>
            <a:chOff x="538670" y="2583662"/>
            <a:chExt cx="4586605" cy="3324225"/>
          </a:xfrm>
        </p:grpSpPr>
        <p:sp>
          <p:nvSpPr>
            <p:cNvPr id="12" name="object 19">
              <a:extLst>
                <a:ext uri="{FF2B5EF4-FFF2-40B4-BE49-F238E27FC236}">
                  <a16:creationId xmlns:a16="http://schemas.microsoft.com/office/drawing/2014/main" id="{8743ABC8-BDF6-2A4C-331F-5786E5BBFB64}"/>
                </a:ext>
              </a:extLst>
            </p:cNvPr>
            <p:cNvSpPr/>
            <p:nvPr/>
          </p:nvSpPr>
          <p:spPr>
            <a:xfrm>
              <a:off x="547878" y="2893529"/>
              <a:ext cx="4568190" cy="3005455"/>
            </a:xfrm>
            <a:custGeom>
              <a:avLst/>
              <a:gdLst/>
              <a:ahLst/>
              <a:cxnLst/>
              <a:rect l="l" t="t" r="r" b="b"/>
              <a:pathLst>
                <a:path w="4568190" h="3005454">
                  <a:moveTo>
                    <a:pt x="0" y="3004934"/>
                  </a:moveTo>
                  <a:lnTo>
                    <a:pt x="4567961" y="3004934"/>
                  </a:lnTo>
                  <a:lnTo>
                    <a:pt x="4567961" y="0"/>
                  </a:lnTo>
                  <a:lnTo>
                    <a:pt x="0" y="0"/>
                  </a:lnTo>
                  <a:lnTo>
                    <a:pt x="0" y="3004934"/>
                  </a:lnTo>
                  <a:close/>
                </a:path>
              </a:pathLst>
            </a:custGeom>
            <a:solidFill>
              <a:srgbClr val="FFFFFF"/>
            </a:solidFill>
          </p:spPr>
          <p:txBody>
            <a:bodyPr wrap="square" lIns="0" tIns="0" rIns="0" bIns="0" rtlCol="0"/>
            <a:lstStyle/>
            <a:p>
              <a:endParaRPr sz="1632"/>
            </a:p>
          </p:txBody>
        </p:sp>
        <p:sp>
          <p:nvSpPr>
            <p:cNvPr id="13" name="object 20">
              <a:extLst>
                <a:ext uri="{FF2B5EF4-FFF2-40B4-BE49-F238E27FC236}">
                  <a16:creationId xmlns:a16="http://schemas.microsoft.com/office/drawing/2014/main" id="{BD21255B-D1F2-5A97-F5D5-027F4DAB895E}"/>
                </a:ext>
              </a:extLst>
            </p:cNvPr>
            <p:cNvSpPr/>
            <p:nvPr/>
          </p:nvSpPr>
          <p:spPr>
            <a:xfrm>
              <a:off x="547878" y="2592870"/>
              <a:ext cx="4568190" cy="3305810"/>
            </a:xfrm>
            <a:custGeom>
              <a:avLst/>
              <a:gdLst/>
              <a:ahLst/>
              <a:cxnLst/>
              <a:rect l="l" t="t" r="r" b="b"/>
              <a:pathLst>
                <a:path w="4568190" h="3305810">
                  <a:moveTo>
                    <a:pt x="4567961" y="0"/>
                  </a:moveTo>
                  <a:lnTo>
                    <a:pt x="0" y="0"/>
                  </a:lnTo>
                  <a:lnTo>
                    <a:pt x="0" y="3305594"/>
                  </a:lnTo>
                  <a:lnTo>
                    <a:pt x="4567961" y="3305594"/>
                  </a:lnTo>
                  <a:lnTo>
                    <a:pt x="4567961" y="0"/>
                  </a:lnTo>
                  <a:close/>
                </a:path>
              </a:pathLst>
            </a:custGeom>
            <a:ln w="17995">
              <a:solidFill>
                <a:srgbClr val="3F3B3A"/>
              </a:solidFill>
            </a:ln>
          </p:spPr>
          <p:txBody>
            <a:bodyPr wrap="square" lIns="0" tIns="0" rIns="0" bIns="0" rtlCol="0"/>
            <a:lstStyle/>
            <a:p>
              <a:endParaRPr sz="1632"/>
            </a:p>
          </p:txBody>
        </p:sp>
        <p:pic>
          <p:nvPicPr>
            <p:cNvPr id="14" name="object 21">
              <a:extLst>
                <a:ext uri="{FF2B5EF4-FFF2-40B4-BE49-F238E27FC236}">
                  <a16:creationId xmlns:a16="http://schemas.microsoft.com/office/drawing/2014/main" id="{8C413B04-BD03-A3E7-3B14-B41E91A94EF7}"/>
                </a:ext>
              </a:extLst>
            </p:cNvPr>
            <p:cNvPicPr/>
            <p:nvPr/>
          </p:nvPicPr>
          <p:blipFill>
            <a:blip r:embed="rId4" cstate="print"/>
            <a:stretch>
              <a:fillRect/>
            </a:stretch>
          </p:blipFill>
          <p:spPr>
            <a:xfrm>
              <a:off x="1013180" y="3427031"/>
              <a:ext cx="3927881" cy="2293759"/>
            </a:xfrm>
            <a:prstGeom prst="rect">
              <a:avLst/>
            </a:prstGeom>
          </p:spPr>
        </p:pic>
      </p:grpSp>
      <p:sp>
        <p:nvSpPr>
          <p:cNvPr id="15" name="object 22">
            <a:extLst>
              <a:ext uri="{FF2B5EF4-FFF2-40B4-BE49-F238E27FC236}">
                <a16:creationId xmlns:a16="http://schemas.microsoft.com/office/drawing/2014/main" id="{8F4B041B-569D-10D4-EE9E-D163C210B53F}"/>
              </a:ext>
            </a:extLst>
          </p:cNvPr>
          <p:cNvSpPr txBox="1"/>
          <p:nvPr/>
        </p:nvSpPr>
        <p:spPr>
          <a:xfrm>
            <a:off x="2920274" y="2995684"/>
            <a:ext cx="363917" cy="151218"/>
          </a:xfrm>
          <a:prstGeom prst="rect">
            <a:avLst/>
          </a:prstGeom>
        </p:spPr>
        <p:txBody>
          <a:bodyPr vert="horz" wrap="square" lIns="0" tIns="11516" rIns="0" bIns="0" rtlCol="0">
            <a:spAutoFit/>
          </a:bodyPr>
          <a:lstStyle/>
          <a:p>
            <a:pPr>
              <a:spcBef>
                <a:spcPts val="91"/>
              </a:spcBef>
            </a:pPr>
            <a:r>
              <a:rPr sz="907" b="1" spc="-18" dirty="0">
                <a:solidFill>
                  <a:srgbClr val="3F3B3A"/>
                </a:solidFill>
                <a:latin typeface="Microsoft YaHei"/>
                <a:cs typeface="Microsoft YaHei"/>
              </a:rPr>
              <a:t>対照群</a:t>
            </a:r>
            <a:endParaRPr sz="907">
              <a:latin typeface="Microsoft YaHei"/>
              <a:cs typeface="Microsoft YaHei"/>
            </a:endParaRPr>
          </a:p>
        </p:txBody>
      </p:sp>
      <p:sp>
        <p:nvSpPr>
          <p:cNvPr id="16" name="object 23">
            <a:extLst>
              <a:ext uri="{FF2B5EF4-FFF2-40B4-BE49-F238E27FC236}">
                <a16:creationId xmlns:a16="http://schemas.microsoft.com/office/drawing/2014/main" id="{4B0A0AA7-F60E-B9B6-E980-864CB090B915}"/>
              </a:ext>
            </a:extLst>
          </p:cNvPr>
          <p:cNvSpPr txBox="1"/>
          <p:nvPr/>
        </p:nvSpPr>
        <p:spPr>
          <a:xfrm>
            <a:off x="4203658" y="2873035"/>
            <a:ext cx="1393481" cy="151218"/>
          </a:xfrm>
          <a:prstGeom prst="rect">
            <a:avLst/>
          </a:prstGeom>
        </p:spPr>
        <p:txBody>
          <a:bodyPr vert="horz" wrap="square" lIns="0" tIns="11516" rIns="0" bIns="0" rtlCol="0">
            <a:spAutoFit/>
          </a:bodyPr>
          <a:lstStyle/>
          <a:p>
            <a:pPr>
              <a:spcBef>
                <a:spcPts val="91"/>
              </a:spcBef>
            </a:pPr>
            <a:r>
              <a:rPr sz="907" b="1" spc="-5" dirty="0">
                <a:solidFill>
                  <a:srgbClr val="3F3B3A"/>
                </a:solidFill>
                <a:latin typeface="Microsoft YaHei"/>
                <a:cs typeface="Microsoft YaHei"/>
              </a:rPr>
              <a:t>臍帯血幹細胞エクソソーム</a:t>
            </a:r>
            <a:endParaRPr sz="907">
              <a:latin typeface="Microsoft YaHei"/>
              <a:cs typeface="Microsoft YaHei"/>
            </a:endParaRPr>
          </a:p>
        </p:txBody>
      </p:sp>
      <p:sp>
        <p:nvSpPr>
          <p:cNvPr id="17" name="object 24">
            <a:extLst>
              <a:ext uri="{FF2B5EF4-FFF2-40B4-BE49-F238E27FC236}">
                <a16:creationId xmlns:a16="http://schemas.microsoft.com/office/drawing/2014/main" id="{5FEF911E-91A0-0E9A-8A3B-9F4A96FF7E60}"/>
              </a:ext>
            </a:extLst>
          </p:cNvPr>
          <p:cNvSpPr txBox="1"/>
          <p:nvPr/>
        </p:nvSpPr>
        <p:spPr>
          <a:xfrm>
            <a:off x="1929751" y="3649699"/>
            <a:ext cx="234933" cy="151218"/>
          </a:xfrm>
          <a:prstGeom prst="rect">
            <a:avLst/>
          </a:prstGeom>
        </p:spPr>
        <p:txBody>
          <a:bodyPr vert="horz" wrap="square" lIns="0" tIns="11516" rIns="0" bIns="0" rtlCol="0">
            <a:spAutoFit/>
          </a:bodyPr>
          <a:lstStyle/>
          <a:p>
            <a:pPr>
              <a:spcBef>
                <a:spcPts val="91"/>
              </a:spcBef>
            </a:pPr>
            <a:r>
              <a:rPr sz="907" b="1" spc="-50" dirty="0">
                <a:solidFill>
                  <a:srgbClr val="3F3B3A"/>
                </a:solidFill>
                <a:latin typeface="Microsoft YaHei"/>
                <a:cs typeface="Microsoft YaHei"/>
              </a:rPr>
              <a:t>０日</a:t>
            </a:r>
            <a:endParaRPr sz="907">
              <a:latin typeface="Microsoft YaHei"/>
              <a:cs typeface="Microsoft YaHei"/>
            </a:endParaRPr>
          </a:p>
        </p:txBody>
      </p:sp>
      <p:sp>
        <p:nvSpPr>
          <p:cNvPr id="18" name="object 25">
            <a:extLst>
              <a:ext uri="{FF2B5EF4-FFF2-40B4-BE49-F238E27FC236}">
                <a16:creationId xmlns:a16="http://schemas.microsoft.com/office/drawing/2014/main" id="{3CD0411C-F3F1-995E-A726-69236677E4C7}"/>
              </a:ext>
            </a:extLst>
          </p:cNvPr>
          <p:cNvSpPr txBox="1"/>
          <p:nvPr/>
        </p:nvSpPr>
        <p:spPr>
          <a:xfrm>
            <a:off x="1933206" y="4688706"/>
            <a:ext cx="228024" cy="151218"/>
          </a:xfrm>
          <a:prstGeom prst="rect">
            <a:avLst/>
          </a:prstGeom>
        </p:spPr>
        <p:txBody>
          <a:bodyPr vert="horz" wrap="square" lIns="0" tIns="11516" rIns="0" bIns="0" rtlCol="0">
            <a:spAutoFit/>
          </a:bodyPr>
          <a:lstStyle/>
          <a:p>
            <a:pPr>
              <a:spcBef>
                <a:spcPts val="91"/>
              </a:spcBef>
            </a:pPr>
            <a:r>
              <a:rPr sz="907" b="1" spc="-77" dirty="0">
                <a:solidFill>
                  <a:srgbClr val="3F3B3A"/>
                </a:solidFill>
                <a:latin typeface="Microsoft YaHei"/>
                <a:cs typeface="Microsoft YaHei"/>
              </a:rPr>
              <a:t>４日</a:t>
            </a:r>
            <a:endParaRPr sz="907">
              <a:latin typeface="Microsoft YaHei"/>
              <a:cs typeface="Microsoft YaHei"/>
            </a:endParaRPr>
          </a:p>
        </p:txBody>
      </p:sp>
      <p:sp>
        <p:nvSpPr>
          <p:cNvPr id="19" name="object 27">
            <a:extLst>
              <a:ext uri="{FF2B5EF4-FFF2-40B4-BE49-F238E27FC236}">
                <a16:creationId xmlns:a16="http://schemas.microsoft.com/office/drawing/2014/main" id="{561CBC49-86B3-79D9-A5C8-F45585A85BBC}"/>
              </a:ext>
            </a:extLst>
          </p:cNvPr>
          <p:cNvSpPr txBox="1"/>
          <p:nvPr/>
        </p:nvSpPr>
        <p:spPr>
          <a:xfrm>
            <a:off x="1830946" y="2469501"/>
            <a:ext cx="4142439" cy="211003"/>
          </a:xfrm>
          <a:prstGeom prst="rect">
            <a:avLst/>
          </a:prstGeom>
          <a:solidFill>
            <a:srgbClr val="3F3B3A"/>
          </a:solidFill>
        </p:spPr>
        <p:txBody>
          <a:bodyPr vert="horz" wrap="square" lIns="0" tIns="57006" rIns="0" bIns="0" rtlCol="0">
            <a:spAutoFit/>
          </a:bodyPr>
          <a:lstStyle/>
          <a:p>
            <a:pPr algn="ctr">
              <a:spcBef>
                <a:spcPts val="449"/>
              </a:spcBef>
            </a:pPr>
            <a:r>
              <a:rPr sz="997" b="1" spc="-5" dirty="0">
                <a:solidFill>
                  <a:srgbClr val="EFEFEF"/>
                </a:solidFill>
                <a:latin typeface="Microsoft YaHei"/>
                <a:cs typeface="Microsoft YaHei"/>
              </a:rPr>
              <a:t>キズ部位の細胞移動性の測定</a:t>
            </a:r>
            <a:endParaRPr sz="997">
              <a:latin typeface="Microsoft YaHei"/>
              <a:cs typeface="Microsoft YaHei"/>
            </a:endParaRPr>
          </a:p>
        </p:txBody>
      </p:sp>
      <p:sp>
        <p:nvSpPr>
          <p:cNvPr id="20" name="object 28">
            <a:extLst>
              <a:ext uri="{FF2B5EF4-FFF2-40B4-BE49-F238E27FC236}">
                <a16:creationId xmlns:a16="http://schemas.microsoft.com/office/drawing/2014/main" id="{9F982A4A-7FC5-0170-BA3C-2724F2193833}"/>
              </a:ext>
            </a:extLst>
          </p:cNvPr>
          <p:cNvSpPr txBox="1"/>
          <p:nvPr/>
        </p:nvSpPr>
        <p:spPr>
          <a:xfrm>
            <a:off x="6104349" y="2469501"/>
            <a:ext cx="4416529" cy="211003"/>
          </a:xfrm>
          <a:prstGeom prst="rect">
            <a:avLst/>
          </a:prstGeom>
          <a:solidFill>
            <a:srgbClr val="3F3B3A"/>
          </a:solidFill>
        </p:spPr>
        <p:txBody>
          <a:bodyPr vert="horz" wrap="square" lIns="0" tIns="57006" rIns="0" bIns="0" rtlCol="0">
            <a:spAutoFit/>
          </a:bodyPr>
          <a:lstStyle/>
          <a:p>
            <a:pPr algn="ctr">
              <a:spcBef>
                <a:spcPts val="449"/>
              </a:spcBef>
            </a:pPr>
            <a:r>
              <a:rPr sz="997" b="1" spc="-5" dirty="0">
                <a:solidFill>
                  <a:srgbClr val="EFEFEF"/>
                </a:solidFill>
                <a:latin typeface="Microsoft YaHei"/>
                <a:cs typeface="Microsoft YaHei"/>
              </a:rPr>
              <a:t>線維芽細胞の移動率の時間別測定</a:t>
            </a:r>
            <a:endParaRPr sz="997">
              <a:latin typeface="Microsoft YaHei"/>
              <a:cs typeface="Microsoft YaHei"/>
            </a:endParaRPr>
          </a:p>
        </p:txBody>
      </p:sp>
      <p:sp>
        <p:nvSpPr>
          <p:cNvPr id="21" name="object 29">
            <a:extLst>
              <a:ext uri="{FF2B5EF4-FFF2-40B4-BE49-F238E27FC236}">
                <a16:creationId xmlns:a16="http://schemas.microsoft.com/office/drawing/2014/main" id="{3BF2DEC2-558B-A4D3-C087-A4C4D092D8C5}"/>
              </a:ext>
            </a:extLst>
          </p:cNvPr>
          <p:cNvSpPr txBox="1"/>
          <p:nvPr/>
        </p:nvSpPr>
        <p:spPr>
          <a:xfrm>
            <a:off x="6680594" y="3110747"/>
            <a:ext cx="1393481" cy="151218"/>
          </a:xfrm>
          <a:prstGeom prst="rect">
            <a:avLst/>
          </a:prstGeom>
        </p:spPr>
        <p:txBody>
          <a:bodyPr vert="horz" wrap="square" lIns="0" tIns="11516" rIns="0" bIns="0" rtlCol="0">
            <a:spAutoFit/>
          </a:bodyPr>
          <a:lstStyle/>
          <a:p>
            <a:pPr>
              <a:spcBef>
                <a:spcPts val="91"/>
              </a:spcBef>
            </a:pPr>
            <a:r>
              <a:rPr sz="907" b="1" spc="-5" dirty="0">
                <a:solidFill>
                  <a:srgbClr val="3F3B3A"/>
                </a:solidFill>
                <a:latin typeface="Microsoft YaHei"/>
                <a:cs typeface="Microsoft YaHei"/>
              </a:rPr>
              <a:t>臍帯血幹細胞エクソソーム</a:t>
            </a:r>
            <a:endParaRPr sz="907">
              <a:latin typeface="Microsoft YaHei"/>
              <a:cs typeface="Microsoft YaHei"/>
            </a:endParaRPr>
          </a:p>
        </p:txBody>
      </p:sp>
      <p:sp>
        <p:nvSpPr>
          <p:cNvPr id="22" name="object 31">
            <a:extLst>
              <a:ext uri="{FF2B5EF4-FFF2-40B4-BE49-F238E27FC236}">
                <a16:creationId xmlns:a16="http://schemas.microsoft.com/office/drawing/2014/main" id="{56C3369D-5B48-084C-33CE-1F8DDC57FF09}"/>
              </a:ext>
            </a:extLst>
          </p:cNvPr>
          <p:cNvSpPr txBox="1"/>
          <p:nvPr/>
        </p:nvSpPr>
        <p:spPr>
          <a:xfrm>
            <a:off x="9727923" y="4389830"/>
            <a:ext cx="357008" cy="151218"/>
          </a:xfrm>
          <a:prstGeom prst="rect">
            <a:avLst/>
          </a:prstGeom>
        </p:spPr>
        <p:txBody>
          <a:bodyPr vert="horz" wrap="square" lIns="0" tIns="11516" rIns="0" bIns="0" rtlCol="0">
            <a:spAutoFit/>
          </a:bodyPr>
          <a:lstStyle/>
          <a:p>
            <a:pPr>
              <a:spcBef>
                <a:spcPts val="91"/>
              </a:spcBef>
            </a:pPr>
            <a:r>
              <a:rPr sz="907" b="1" spc="-18" dirty="0">
                <a:solidFill>
                  <a:srgbClr val="3F3B3A"/>
                </a:solidFill>
                <a:latin typeface="Microsoft YaHei"/>
                <a:cs typeface="Microsoft YaHei"/>
              </a:rPr>
              <a:t>対照群</a:t>
            </a:r>
            <a:endParaRPr sz="907">
              <a:latin typeface="Microsoft YaHei"/>
              <a:cs typeface="Microsoft YaHei"/>
            </a:endParaRPr>
          </a:p>
        </p:txBody>
      </p:sp>
      <p:grpSp>
        <p:nvGrpSpPr>
          <p:cNvPr id="23" name="object 32">
            <a:extLst>
              <a:ext uri="{FF2B5EF4-FFF2-40B4-BE49-F238E27FC236}">
                <a16:creationId xmlns:a16="http://schemas.microsoft.com/office/drawing/2014/main" id="{66BDBC22-6402-F36F-3A35-AEC1B611E307}"/>
              </a:ext>
            </a:extLst>
          </p:cNvPr>
          <p:cNvGrpSpPr/>
          <p:nvPr/>
        </p:nvGrpSpPr>
        <p:grpSpPr>
          <a:xfrm>
            <a:off x="7321209" y="3471095"/>
            <a:ext cx="2585426" cy="916127"/>
            <a:chOff x="6602418" y="3697406"/>
            <a:chExt cx="2851150" cy="1010285"/>
          </a:xfrm>
        </p:grpSpPr>
        <p:sp>
          <p:nvSpPr>
            <p:cNvPr id="24" name="object 33">
              <a:extLst>
                <a:ext uri="{FF2B5EF4-FFF2-40B4-BE49-F238E27FC236}">
                  <a16:creationId xmlns:a16="http://schemas.microsoft.com/office/drawing/2014/main" id="{7FB8ACB1-D35B-363C-0CCB-D747F052D589}"/>
                </a:ext>
              </a:extLst>
            </p:cNvPr>
            <p:cNvSpPr/>
            <p:nvPr/>
          </p:nvSpPr>
          <p:spPr>
            <a:xfrm>
              <a:off x="6608768" y="3703756"/>
              <a:ext cx="0" cy="481330"/>
            </a:xfrm>
            <a:custGeom>
              <a:avLst/>
              <a:gdLst/>
              <a:ahLst/>
              <a:cxnLst/>
              <a:rect l="l" t="t" r="r" b="b"/>
              <a:pathLst>
                <a:path h="481329">
                  <a:moveTo>
                    <a:pt x="0" y="0"/>
                  </a:moveTo>
                  <a:lnTo>
                    <a:pt x="0" y="481177"/>
                  </a:lnTo>
                </a:path>
              </a:pathLst>
            </a:custGeom>
            <a:ln w="12700">
              <a:solidFill>
                <a:srgbClr val="3F3B3A"/>
              </a:solidFill>
            </a:ln>
          </p:spPr>
          <p:txBody>
            <a:bodyPr wrap="square" lIns="0" tIns="0" rIns="0" bIns="0" rtlCol="0"/>
            <a:lstStyle/>
            <a:p>
              <a:endParaRPr sz="1632"/>
            </a:p>
          </p:txBody>
        </p:sp>
        <p:sp>
          <p:nvSpPr>
            <p:cNvPr id="25" name="object 34">
              <a:extLst>
                <a:ext uri="{FF2B5EF4-FFF2-40B4-BE49-F238E27FC236}">
                  <a16:creationId xmlns:a16="http://schemas.microsoft.com/office/drawing/2014/main" id="{182CDB32-B4BD-E732-72DA-5FF4BADFC570}"/>
                </a:ext>
              </a:extLst>
            </p:cNvPr>
            <p:cNvSpPr/>
            <p:nvPr/>
          </p:nvSpPr>
          <p:spPr>
            <a:xfrm>
              <a:off x="9446995" y="4337331"/>
              <a:ext cx="0" cy="364490"/>
            </a:xfrm>
            <a:custGeom>
              <a:avLst/>
              <a:gdLst/>
              <a:ahLst/>
              <a:cxnLst/>
              <a:rect l="l" t="t" r="r" b="b"/>
              <a:pathLst>
                <a:path h="364489">
                  <a:moveTo>
                    <a:pt x="0" y="363969"/>
                  </a:moveTo>
                  <a:lnTo>
                    <a:pt x="0" y="0"/>
                  </a:lnTo>
                </a:path>
              </a:pathLst>
            </a:custGeom>
            <a:ln w="12700">
              <a:solidFill>
                <a:srgbClr val="3F3B3A"/>
              </a:solidFill>
            </a:ln>
          </p:spPr>
          <p:txBody>
            <a:bodyPr wrap="square" lIns="0" tIns="0" rIns="0" bIns="0" rtlCol="0"/>
            <a:lstStyle/>
            <a:p>
              <a:endParaRPr sz="1632"/>
            </a:p>
          </p:txBody>
        </p:sp>
      </p:grpSp>
      <p:sp>
        <p:nvSpPr>
          <p:cNvPr id="26" name="object 35">
            <a:extLst>
              <a:ext uri="{FF2B5EF4-FFF2-40B4-BE49-F238E27FC236}">
                <a16:creationId xmlns:a16="http://schemas.microsoft.com/office/drawing/2014/main" id="{90FF8AD1-B5E6-6484-A7BA-06C9A31AD78B}"/>
              </a:ext>
            </a:extLst>
          </p:cNvPr>
          <p:cNvSpPr txBox="1"/>
          <p:nvPr/>
        </p:nvSpPr>
        <p:spPr>
          <a:xfrm>
            <a:off x="9397143" y="3271830"/>
            <a:ext cx="603458" cy="354745"/>
          </a:xfrm>
          <a:prstGeom prst="rect">
            <a:avLst/>
          </a:prstGeom>
        </p:spPr>
        <p:txBody>
          <a:bodyPr vert="horz" wrap="square" lIns="0" tIns="12668" rIns="0" bIns="0" rtlCol="0">
            <a:spAutoFit/>
          </a:bodyPr>
          <a:lstStyle/>
          <a:p>
            <a:pPr>
              <a:spcBef>
                <a:spcPts val="100"/>
              </a:spcBef>
            </a:pPr>
            <a:r>
              <a:rPr sz="2222" b="1" spc="-63" dirty="0">
                <a:solidFill>
                  <a:srgbClr val="E60013"/>
                </a:solidFill>
                <a:latin typeface="Microsoft YaHei"/>
                <a:cs typeface="Microsoft YaHei"/>
              </a:rPr>
              <a:t>1.8</a:t>
            </a:r>
            <a:r>
              <a:rPr sz="2108" b="1" spc="-68" baseline="3584" dirty="0">
                <a:solidFill>
                  <a:srgbClr val="E60013"/>
                </a:solidFill>
                <a:latin typeface="Microsoft YaHei"/>
                <a:cs typeface="Microsoft YaHei"/>
              </a:rPr>
              <a:t>倍</a:t>
            </a:r>
            <a:endParaRPr sz="2108" baseline="3584">
              <a:latin typeface="Microsoft YaHei"/>
              <a:cs typeface="Microsoft YaHei"/>
            </a:endParaRPr>
          </a:p>
        </p:txBody>
      </p:sp>
      <p:sp>
        <p:nvSpPr>
          <p:cNvPr id="27" name="object 36">
            <a:extLst>
              <a:ext uri="{FF2B5EF4-FFF2-40B4-BE49-F238E27FC236}">
                <a16:creationId xmlns:a16="http://schemas.microsoft.com/office/drawing/2014/main" id="{27588F23-7B48-5944-C710-BD67AEDDDEF0}"/>
              </a:ext>
            </a:extLst>
          </p:cNvPr>
          <p:cNvSpPr/>
          <p:nvPr/>
        </p:nvSpPr>
        <p:spPr>
          <a:xfrm>
            <a:off x="9958809" y="3080654"/>
            <a:ext cx="274665" cy="728986"/>
          </a:xfrm>
          <a:custGeom>
            <a:avLst/>
            <a:gdLst/>
            <a:ahLst/>
            <a:cxnLst/>
            <a:rect l="l" t="t" r="r" b="b"/>
            <a:pathLst>
              <a:path w="302895" h="803910">
                <a:moveTo>
                  <a:pt x="153606" y="0"/>
                </a:moveTo>
                <a:lnTo>
                  <a:pt x="148932" y="0"/>
                </a:lnTo>
                <a:lnTo>
                  <a:pt x="0" y="153593"/>
                </a:lnTo>
                <a:lnTo>
                  <a:pt x="3238" y="161239"/>
                </a:lnTo>
                <a:lnTo>
                  <a:pt x="76949" y="161239"/>
                </a:lnTo>
                <a:lnTo>
                  <a:pt x="76949" y="800125"/>
                </a:lnTo>
                <a:lnTo>
                  <a:pt x="80175" y="803351"/>
                </a:lnTo>
                <a:lnTo>
                  <a:pt x="222364" y="803351"/>
                </a:lnTo>
                <a:lnTo>
                  <a:pt x="225590" y="800125"/>
                </a:lnTo>
                <a:lnTo>
                  <a:pt x="225590" y="161239"/>
                </a:lnTo>
                <a:lnTo>
                  <a:pt x="299300" y="161239"/>
                </a:lnTo>
                <a:lnTo>
                  <a:pt x="302539" y="153593"/>
                </a:lnTo>
                <a:lnTo>
                  <a:pt x="298107" y="149021"/>
                </a:lnTo>
                <a:lnTo>
                  <a:pt x="153606" y="0"/>
                </a:lnTo>
                <a:close/>
              </a:path>
            </a:pathLst>
          </a:custGeom>
          <a:solidFill>
            <a:srgbClr val="E60013"/>
          </a:solidFill>
        </p:spPr>
        <p:txBody>
          <a:bodyPr wrap="square" lIns="0" tIns="0" rIns="0" bIns="0" rtlCol="0"/>
          <a:lstStyle/>
          <a:p>
            <a:endParaRPr sz="1632"/>
          </a:p>
        </p:txBody>
      </p:sp>
      <p:sp>
        <p:nvSpPr>
          <p:cNvPr id="28" name="object 37">
            <a:extLst>
              <a:ext uri="{FF2B5EF4-FFF2-40B4-BE49-F238E27FC236}">
                <a16:creationId xmlns:a16="http://schemas.microsoft.com/office/drawing/2014/main" id="{5C593465-0A7D-C4A4-5BBC-8F55FD9E0D05}"/>
              </a:ext>
            </a:extLst>
          </p:cNvPr>
          <p:cNvSpPr/>
          <p:nvPr/>
        </p:nvSpPr>
        <p:spPr>
          <a:xfrm>
            <a:off x="1830941" y="5708682"/>
            <a:ext cx="2087918" cy="526874"/>
          </a:xfrm>
          <a:custGeom>
            <a:avLst/>
            <a:gdLst/>
            <a:ahLst/>
            <a:cxnLst/>
            <a:rect l="l" t="t" r="r" b="b"/>
            <a:pathLst>
              <a:path w="2302510" h="581025">
                <a:moveTo>
                  <a:pt x="2266035" y="0"/>
                </a:moveTo>
                <a:lnTo>
                  <a:pt x="36004" y="0"/>
                </a:lnTo>
                <a:lnTo>
                  <a:pt x="21993" y="2828"/>
                </a:lnTo>
                <a:lnTo>
                  <a:pt x="10548" y="10544"/>
                </a:lnTo>
                <a:lnTo>
                  <a:pt x="2830" y="21988"/>
                </a:lnTo>
                <a:lnTo>
                  <a:pt x="0" y="36004"/>
                </a:lnTo>
                <a:lnTo>
                  <a:pt x="0" y="544906"/>
                </a:lnTo>
                <a:lnTo>
                  <a:pt x="2830" y="558922"/>
                </a:lnTo>
                <a:lnTo>
                  <a:pt x="10548" y="570366"/>
                </a:lnTo>
                <a:lnTo>
                  <a:pt x="21993" y="578081"/>
                </a:lnTo>
                <a:lnTo>
                  <a:pt x="36004" y="580910"/>
                </a:lnTo>
                <a:lnTo>
                  <a:pt x="2266035" y="580910"/>
                </a:lnTo>
                <a:lnTo>
                  <a:pt x="2280051" y="578081"/>
                </a:lnTo>
                <a:lnTo>
                  <a:pt x="2291495" y="570366"/>
                </a:lnTo>
                <a:lnTo>
                  <a:pt x="2299211" y="558922"/>
                </a:lnTo>
                <a:lnTo>
                  <a:pt x="2302040" y="544906"/>
                </a:lnTo>
                <a:lnTo>
                  <a:pt x="2302040" y="36004"/>
                </a:lnTo>
                <a:lnTo>
                  <a:pt x="2299211" y="21988"/>
                </a:lnTo>
                <a:lnTo>
                  <a:pt x="2291495" y="10544"/>
                </a:lnTo>
                <a:lnTo>
                  <a:pt x="2280051" y="2828"/>
                </a:lnTo>
                <a:lnTo>
                  <a:pt x="2266035" y="0"/>
                </a:lnTo>
                <a:close/>
              </a:path>
            </a:pathLst>
          </a:custGeom>
          <a:solidFill>
            <a:srgbClr val="BFC0C0"/>
          </a:solidFill>
        </p:spPr>
        <p:txBody>
          <a:bodyPr wrap="square" lIns="0" tIns="0" rIns="0" bIns="0" rtlCol="0"/>
          <a:lstStyle/>
          <a:p>
            <a:endParaRPr sz="1200">
              <a:latin typeface="Montserrat" panose="00000500000000000000" pitchFamily="2" charset="0"/>
            </a:endParaRPr>
          </a:p>
        </p:txBody>
      </p:sp>
      <p:sp>
        <p:nvSpPr>
          <p:cNvPr id="29" name="object 38">
            <a:extLst>
              <a:ext uri="{FF2B5EF4-FFF2-40B4-BE49-F238E27FC236}">
                <a16:creationId xmlns:a16="http://schemas.microsoft.com/office/drawing/2014/main" id="{E11C21C0-5155-99C2-77F7-FC795A6FC9FF}"/>
              </a:ext>
            </a:extLst>
          </p:cNvPr>
          <p:cNvSpPr txBox="1"/>
          <p:nvPr/>
        </p:nvSpPr>
        <p:spPr>
          <a:xfrm>
            <a:off x="1940576" y="5775832"/>
            <a:ext cx="1867955" cy="380960"/>
          </a:xfrm>
          <a:prstGeom prst="rect">
            <a:avLst/>
          </a:prstGeom>
        </p:spPr>
        <p:txBody>
          <a:bodyPr vert="horz" wrap="square" lIns="0" tIns="11516" rIns="0" bIns="0" rtlCol="0">
            <a:spAutoFit/>
          </a:bodyPr>
          <a:lstStyle/>
          <a:p>
            <a:pPr marL="11516">
              <a:spcBef>
                <a:spcPts val="91"/>
              </a:spcBef>
            </a:pPr>
            <a:r>
              <a:rPr lang="vi-VN" sz="1200" b="1" spc="45" dirty="0">
                <a:solidFill>
                  <a:srgbClr val="E60013"/>
                </a:solidFill>
                <a:latin typeface="Montserrat" panose="00000500000000000000" pitchFamily="2" charset="0"/>
                <a:cs typeface="Times New Roman" panose="02020603050405020304" pitchFamily="18" charset="0"/>
              </a:rPr>
              <a:t>Yếu tố tăng trưởng hiệu quả nồng độ cao</a:t>
            </a:r>
            <a:endParaRPr sz="1200" dirty="0">
              <a:latin typeface="Montserrat" panose="00000500000000000000" pitchFamily="2" charset="0"/>
              <a:cs typeface="Times New Roman" panose="02020603050405020304" pitchFamily="18" charset="0"/>
            </a:endParaRPr>
          </a:p>
        </p:txBody>
      </p:sp>
      <p:sp>
        <p:nvSpPr>
          <p:cNvPr id="30" name="object 39">
            <a:extLst>
              <a:ext uri="{FF2B5EF4-FFF2-40B4-BE49-F238E27FC236}">
                <a16:creationId xmlns:a16="http://schemas.microsoft.com/office/drawing/2014/main" id="{90D898E3-9357-9FEC-D976-3D84BAC34D27}"/>
              </a:ext>
            </a:extLst>
          </p:cNvPr>
          <p:cNvSpPr/>
          <p:nvPr/>
        </p:nvSpPr>
        <p:spPr>
          <a:xfrm>
            <a:off x="4038139" y="5708682"/>
            <a:ext cx="2087918" cy="526874"/>
          </a:xfrm>
          <a:custGeom>
            <a:avLst/>
            <a:gdLst/>
            <a:ahLst/>
            <a:cxnLst/>
            <a:rect l="l" t="t" r="r" b="b"/>
            <a:pathLst>
              <a:path w="2302510" h="581025">
                <a:moveTo>
                  <a:pt x="2266022" y="0"/>
                </a:moveTo>
                <a:lnTo>
                  <a:pt x="35991" y="0"/>
                </a:lnTo>
                <a:lnTo>
                  <a:pt x="21983" y="2828"/>
                </a:lnTo>
                <a:lnTo>
                  <a:pt x="10542" y="10544"/>
                </a:lnTo>
                <a:lnTo>
                  <a:pt x="2828" y="21988"/>
                </a:lnTo>
                <a:lnTo>
                  <a:pt x="0" y="36004"/>
                </a:lnTo>
                <a:lnTo>
                  <a:pt x="0" y="544906"/>
                </a:lnTo>
                <a:lnTo>
                  <a:pt x="2828" y="558922"/>
                </a:lnTo>
                <a:lnTo>
                  <a:pt x="10542" y="570366"/>
                </a:lnTo>
                <a:lnTo>
                  <a:pt x="21983" y="578081"/>
                </a:lnTo>
                <a:lnTo>
                  <a:pt x="35991" y="580910"/>
                </a:lnTo>
                <a:lnTo>
                  <a:pt x="2266022" y="580910"/>
                </a:lnTo>
                <a:lnTo>
                  <a:pt x="2280038" y="578081"/>
                </a:lnTo>
                <a:lnTo>
                  <a:pt x="2291483" y="570366"/>
                </a:lnTo>
                <a:lnTo>
                  <a:pt x="2299198" y="558922"/>
                </a:lnTo>
                <a:lnTo>
                  <a:pt x="2302027" y="544906"/>
                </a:lnTo>
                <a:lnTo>
                  <a:pt x="2302027" y="36004"/>
                </a:lnTo>
                <a:lnTo>
                  <a:pt x="2299198" y="21988"/>
                </a:lnTo>
                <a:lnTo>
                  <a:pt x="2291483" y="10544"/>
                </a:lnTo>
                <a:lnTo>
                  <a:pt x="2280038" y="2828"/>
                </a:lnTo>
                <a:lnTo>
                  <a:pt x="2266022" y="0"/>
                </a:lnTo>
                <a:close/>
              </a:path>
            </a:pathLst>
          </a:custGeom>
          <a:solidFill>
            <a:srgbClr val="BFC0C0"/>
          </a:solidFill>
        </p:spPr>
        <p:txBody>
          <a:bodyPr wrap="square" lIns="0" tIns="0" rIns="0" bIns="0" rtlCol="0"/>
          <a:lstStyle/>
          <a:p>
            <a:endParaRPr sz="1200" dirty="0">
              <a:latin typeface="Montserrat" panose="00000500000000000000" pitchFamily="2" charset="0"/>
            </a:endParaRPr>
          </a:p>
        </p:txBody>
      </p:sp>
      <p:sp>
        <p:nvSpPr>
          <p:cNvPr id="31" name="object 40">
            <a:extLst>
              <a:ext uri="{FF2B5EF4-FFF2-40B4-BE49-F238E27FC236}">
                <a16:creationId xmlns:a16="http://schemas.microsoft.com/office/drawing/2014/main" id="{FC39E349-DFEE-A4C4-7277-1BADEC38645A}"/>
              </a:ext>
            </a:extLst>
          </p:cNvPr>
          <p:cNvSpPr txBox="1"/>
          <p:nvPr/>
        </p:nvSpPr>
        <p:spPr>
          <a:xfrm>
            <a:off x="4315971" y="5778353"/>
            <a:ext cx="1532253" cy="380960"/>
          </a:xfrm>
          <a:prstGeom prst="rect">
            <a:avLst/>
          </a:prstGeom>
        </p:spPr>
        <p:txBody>
          <a:bodyPr vert="horz" wrap="square" lIns="0" tIns="11516" rIns="0" bIns="0" rtlCol="0">
            <a:spAutoFit/>
          </a:bodyPr>
          <a:lstStyle/>
          <a:p>
            <a:pPr marL="11516">
              <a:spcBef>
                <a:spcPts val="91"/>
              </a:spcBef>
            </a:pPr>
            <a:r>
              <a:rPr lang="vi-VN" sz="1200" b="1" spc="41" dirty="0">
                <a:solidFill>
                  <a:srgbClr val="E60013"/>
                </a:solidFill>
                <a:latin typeface="Montserrat" panose="00000500000000000000" pitchFamily="2" charset="0"/>
                <a:cs typeface="Times New Roman" panose="02020603050405020304" pitchFamily="18" charset="0"/>
              </a:rPr>
              <a:t>Hiệu quả tái tạo da tuyệt vời</a:t>
            </a:r>
            <a:endParaRPr sz="1200" dirty="0">
              <a:latin typeface="Montserrat" panose="00000500000000000000" pitchFamily="2" charset="0"/>
              <a:cs typeface="Times New Roman" panose="02020603050405020304" pitchFamily="18" charset="0"/>
            </a:endParaRPr>
          </a:p>
        </p:txBody>
      </p:sp>
      <p:sp>
        <p:nvSpPr>
          <p:cNvPr id="32" name="object 41">
            <a:extLst>
              <a:ext uri="{FF2B5EF4-FFF2-40B4-BE49-F238E27FC236}">
                <a16:creationId xmlns:a16="http://schemas.microsoft.com/office/drawing/2014/main" id="{9716D070-9C13-EC28-F612-87AEDB9C60F5}"/>
              </a:ext>
            </a:extLst>
          </p:cNvPr>
          <p:cNvSpPr/>
          <p:nvPr/>
        </p:nvSpPr>
        <p:spPr>
          <a:xfrm>
            <a:off x="6245315" y="5708682"/>
            <a:ext cx="2087918" cy="526874"/>
          </a:xfrm>
          <a:custGeom>
            <a:avLst/>
            <a:gdLst/>
            <a:ahLst/>
            <a:cxnLst/>
            <a:rect l="l" t="t" r="r" b="b"/>
            <a:pathLst>
              <a:path w="2302509" h="581025">
                <a:moveTo>
                  <a:pt x="2266035" y="0"/>
                </a:moveTo>
                <a:lnTo>
                  <a:pt x="36004" y="0"/>
                </a:lnTo>
                <a:lnTo>
                  <a:pt x="21993" y="2828"/>
                </a:lnTo>
                <a:lnTo>
                  <a:pt x="10548" y="10544"/>
                </a:lnTo>
                <a:lnTo>
                  <a:pt x="2830" y="21988"/>
                </a:lnTo>
                <a:lnTo>
                  <a:pt x="0" y="36004"/>
                </a:lnTo>
                <a:lnTo>
                  <a:pt x="0" y="544906"/>
                </a:lnTo>
                <a:lnTo>
                  <a:pt x="2830" y="558922"/>
                </a:lnTo>
                <a:lnTo>
                  <a:pt x="10548" y="570366"/>
                </a:lnTo>
                <a:lnTo>
                  <a:pt x="21993" y="578081"/>
                </a:lnTo>
                <a:lnTo>
                  <a:pt x="36004" y="580910"/>
                </a:lnTo>
                <a:lnTo>
                  <a:pt x="2266035" y="580910"/>
                </a:lnTo>
                <a:lnTo>
                  <a:pt x="2280046" y="578081"/>
                </a:lnTo>
                <a:lnTo>
                  <a:pt x="2291491" y="570366"/>
                </a:lnTo>
                <a:lnTo>
                  <a:pt x="2299209" y="558922"/>
                </a:lnTo>
                <a:lnTo>
                  <a:pt x="2302040" y="544906"/>
                </a:lnTo>
                <a:lnTo>
                  <a:pt x="2302040" y="36004"/>
                </a:lnTo>
                <a:lnTo>
                  <a:pt x="2299209" y="21988"/>
                </a:lnTo>
                <a:lnTo>
                  <a:pt x="2291491" y="10544"/>
                </a:lnTo>
                <a:lnTo>
                  <a:pt x="2280046" y="2828"/>
                </a:lnTo>
                <a:lnTo>
                  <a:pt x="2266035" y="0"/>
                </a:lnTo>
                <a:close/>
              </a:path>
            </a:pathLst>
          </a:custGeom>
          <a:solidFill>
            <a:srgbClr val="BFC0C0"/>
          </a:solidFill>
        </p:spPr>
        <p:txBody>
          <a:bodyPr wrap="square" lIns="0" tIns="0" rIns="0" bIns="0" rtlCol="0"/>
          <a:lstStyle/>
          <a:p>
            <a:endParaRPr sz="1200">
              <a:latin typeface="Montserrat" panose="00000500000000000000" pitchFamily="2" charset="0"/>
            </a:endParaRPr>
          </a:p>
        </p:txBody>
      </p:sp>
      <p:sp>
        <p:nvSpPr>
          <p:cNvPr id="33" name="object 42">
            <a:extLst>
              <a:ext uri="{FF2B5EF4-FFF2-40B4-BE49-F238E27FC236}">
                <a16:creationId xmlns:a16="http://schemas.microsoft.com/office/drawing/2014/main" id="{A52850D2-C73C-6A5F-0F8E-7FD891E6B17D}"/>
              </a:ext>
            </a:extLst>
          </p:cNvPr>
          <p:cNvSpPr txBox="1"/>
          <p:nvPr/>
        </p:nvSpPr>
        <p:spPr>
          <a:xfrm>
            <a:off x="6523147" y="5777889"/>
            <a:ext cx="1532253" cy="380960"/>
          </a:xfrm>
          <a:prstGeom prst="rect">
            <a:avLst/>
          </a:prstGeom>
        </p:spPr>
        <p:txBody>
          <a:bodyPr vert="horz" wrap="square" lIns="0" tIns="11516" rIns="0" bIns="0" rtlCol="0">
            <a:spAutoFit/>
          </a:bodyPr>
          <a:lstStyle/>
          <a:p>
            <a:pPr marL="11516">
              <a:spcBef>
                <a:spcPts val="91"/>
              </a:spcBef>
            </a:pPr>
            <a:r>
              <a:rPr lang="vi-VN" sz="1200" b="1" spc="41" dirty="0">
                <a:solidFill>
                  <a:srgbClr val="E60013"/>
                </a:solidFill>
                <a:latin typeface="Montserrat" panose="00000500000000000000" pitchFamily="2" charset="0"/>
                <a:cs typeface="Times New Roman" panose="02020603050405020304" pitchFamily="18" charset="0"/>
              </a:rPr>
              <a:t>Tác dụng chống viêm da tuyệt vời</a:t>
            </a:r>
            <a:endParaRPr sz="1200" dirty="0">
              <a:latin typeface="Montserrat" panose="00000500000000000000" pitchFamily="2" charset="0"/>
              <a:cs typeface="Times New Roman" panose="02020603050405020304" pitchFamily="18" charset="0"/>
            </a:endParaRPr>
          </a:p>
        </p:txBody>
      </p:sp>
      <p:sp>
        <p:nvSpPr>
          <p:cNvPr id="34" name="object 43">
            <a:extLst>
              <a:ext uri="{FF2B5EF4-FFF2-40B4-BE49-F238E27FC236}">
                <a16:creationId xmlns:a16="http://schemas.microsoft.com/office/drawing/2014/main" id="{B995AB08-4209-72D4-C63F-7D21AE359F9D}"/>
              </a:ext>
            </a:extLst>
          </p:cNvPr>
          <p:cNvSpPr/>
          <p:nvPr/>
        </p:nvSpPr>
        <p:spPr>
          <a:xfrm>
            <a:off x="8452500" y="5708682"/>
            <a:ext cx="2087918" cy="526874"/>
          </a:xfrm>
          <a:custGeom>
            <a:avLst/>
            <a:gdLst/>
            <a:ahLst/>
            <a:cxnLst/>
            <a:rect l="l" t="t" r="r" b="b"/>
            <a:pathLst>
              <a:path w="2302509" h="581025">
                <a:moveTo>
                  <a:pt x="2266035" y="0"/>
                </a:moveTo>
                <a:lnTo>
                  <a:pt x="36004" y="0"/>
                </a:lnTo>
                <a:lnTo>
                  <a:pt x="21993" y="2828"/>
                </a:lnTo>
                <a:lnTo>
                  <a:pt x="10548" y="10544"/>
                </a:lnTo>
                <a:lnTo>
                  <a:pt x="2830" y="21988"/>
                </a:lnTo>
                <a:lnTo>
                  <a:pt x="0" y="36004"/>
                </a:lnTo>
                <a:lnTo>
                  <a:pt x="0" y="544906"/>
                </a:lnTo>
                <a:lnTo>
                  <a:pt x="2830" y="558922"/>
                </a:lnTo>
                <a:lnTo>
                  <a:pt x="10548" y="570366"/>
                </a:lnTo>
                <a:lnTo>
                  <a:pt x="21993" y="578081"/>
                </a:lnTo>
                <a:lnTo>
                  <a:pt x="36004" y="580910"/>
                </a:lnTo>
                <a:lnTo>
                  <a:pt x="2266035" y="580910"/>
                </a:lnTo>
                <a:lnTo>
                  <a:pt x="2280046" y="578081"/>
                </a:lnTo>
                <a:lnTo>
                  <a:pt x="2291491" y="570366"/>
                </a:lnTo>
                <a:lnTo>
                  <a:pt x="2299209" y="558922"/>
                </a:lnTo>
                <a:lnTo>
                  <a:pt x="2302040" y="544906"/>
                </a:lnTo>
                <a:lnTo>
                  <a:pt x="2302040" y="36004"/>
                </a:lnTo>
                <a:lnTo>
                  <a:pt x="2299209" y="21988"/>
                </a:lnTo>
                <a:lnTo>
                  <a:pt x="2291491" y="10544"/>
                </a:lnTo>
                <a:lnTo>
                  <a:pt x="2280046" y="2828"/>
                </a:lnTo>
                <a:lnTo>
                  <a:pt x="2266035" y="0"/>
                </a:lnTo>
                <a:close/>
              </a:path>
            </a:pathLst>
          </a:custGeom>
          <a:solidFill>
            <a:srgbClr val="BFC0C0"/>
          </a:solidFill>
        </p:spPr>
        <p:txBody>
          <a:bodyPr wrap="square" lIns="0" tIns="0" rIns="0" bIns="0" rtlCol="0"/>
          <a:lstStyle/>
          <a:p>
            <a:endParaRPr sz="1200">
              <a:latin typeface="Montserrat" panose="00000500000000000000" pitchFamily="2" charset="0"/>
            </a:endParaRPr>
          </a:p>
        </p:txBody>
      </p:sp>
      <p:sp>
        <p:nvSpPr>
          <p:cNvPr id="35" name="object 44">
            <a:extLst>
              <a:ext uri="{FF2B5EF4-FFF2-40B4-BE49-F238E27FC236}">
                <a16:creationId xmlns:a16="http://schemas.microsoft.com/office/drawing/2014/main" id="{F0ABEFC2-CA8F-31CB-D67C-DD6B6B65CE03}"/>
              </a:ext>
            </a:extLst>
          </p:cNvPr>
          <p:cNvSpPr txBox="1"/>
          <p:nvPr/>
        </p:nvSpPr>
        <p:spPr>
          <a:xfrm>
            <a:off x="8701221" y="5772575"/>
            <a:ext cx="1532253" cy="380960"/>
          </a:xfrm>
          <a:prstGeom prst="rect">
            <a:avLst/>
          </a:prstGeom>
        </p:spPr>
        <p:txBody>
          <a:bodyPr vert="horz" wrap="square" lIns="0" tIns="11516" rIns="0" bIns="0" rtlCol="0">
            <a:spAutoFit/>
          </a:bodyPr>
          <a:lstStyle/>
          <a:p>
            <a:pPr marL="11516">
              <a:spcBef>
                <a:spcPts val="91"/>
              </a:spcBef>
            </a:pPr>
            <a:r>
              <a:rPr lang="en-US" sz="1200" b="1" spc="41" dirty="0">
                <a:solidFill>
                  <a:srgbClr val="E60013"/>
                </a:solidFill>
                <a:latin typeface="Montserrat" panose="00000500000000000000" pitchFamily="2" charset="0"/>
                <a:cs typeface="Times New Roman" panose="02020603050405020304" pitchFamily="18" charset="0"/>
              </a:rPr>
              <a:t>T</a:t>
            </a:r>
            <a:r>
              <a:rPr lang="vi-VN" sz="1200" b="1" spc="41" dirty="0">
                <a:solidFill>
                  <a:srgbClr val="E60013"/>
                </a:solidFill>
                <a:latin typeface="Montserrat" panose="00000500000000000000" pitchFamily="2" charset="0"/>
                <a:cs typeface="Times New Roman" panose="02020603050405020304" pitchFamily="18" charset="0"/>
              </a:rPr>
              <a:t>ruyền tải nhanh và chính xác</a:t>
            </a:r>
            <a:endParaRPr sz="1200" dirty="0">
              <a:latin typeface="Montserrat" panose="00000500000000000000" pitchFamily="2" charset="0"/>
              <a:cs typeface="Times New Roman" panose="02020603050405020304" pitchFamily="18" charset="0"/>
            </a:endParaRPr>
          </a:p>
        </p:txBody>
      </p:sp>
    </p:spTree>
    <p:extLst>
      <p:ext uri="{BB962C8B-B14F-4D97-AF65-F5344CB8AC3E}">
        <p14:creationId xmlns:p14="http://schemas.microsoft.com/office/powerpoint/2010/main" val="3175300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5876E-A015-7866-E9F7-DE906C9A3613}"/>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72B056-FFF8-E2B6-8CA0-80DEB6A9DA34}"/>
              </a:ext>
            </a:extLst>
          </p:cNvPr>
          <p:cNvSpPr>
            <a:spLocks noGrp="1"/>
          </p:cNvSpPr>
          <p:nvPr>
            <p:ph idx="1"/>
          </p:nvPr>
        </p:nvSpPr>
        <p:spPr>
          <a:xfrm>
            <a:off x="838200" y="1066028"/>
            <a:ext cx="10515600" cy="1251022"/>
          </a:xfrm>
        </p:spPr>
        <p:txBody>
          <a:bodyPr>
            <a:noAutofit/>
          </a:bodyPr>
          <a:lstStyle/>
          <a:p>
            <a:pPr marL="0" indent="0">
              <a:buNone/>
            </a:pPr>
            <a:r>
              <a:rPr lang="vi-VN" sz="1400" dirty="0">
                <a:latin typeface="Montserrat" panose="00000500000000000000" pitchFamily="2" charset="0"/>
              </a:rPr>
              <a:t>Mức độ biểu hiện vượt trội của protein trẻ hóa “GDF-11” trong exosome</a:t>
            </a:r>
          </a:p>
          <a:p>
            <a:pPr marL="0" indent="0">
              <a:buNone/>
            </a:pPr>
            <a:r>
              <a:rPr lang="vi-VN" sz="1400" dirty="0">
                <a:latin typeface="Montserrat" panose="00000500000000000000" pitchFamily="2" charset="0"/>
              </a:rPr>
              <a:t>Protein trẻ hóa “GDF-11” đã được công bố trên các tạp chí học thuật hàng đầu thế giới Science, Cell và Nature.</a:t>
            </a:r>
          </a:p>
        </p:txBody>
      </p:sp>
      <p:sp>
        <p:nvSpPr>
          <p:cNvPr id="10" name="Title 1">
            <a:extLst>
              <a:ext uri="{FF2B5EF4-FFF2-40B4-BE49-F238E27FC236}">
                <a16:creationId xmlns:a16="http://schemas.microsoft.com/office/drawing/2014/main" id="{2B8BCA63-E1F3-5C49-F4DF-525F9815C0B1}"/>
              </a:ext>
            </a:extLst>
          </p:cNvPr>
          <p:cNvSpPr>
            <a:spLocks noGrp="1"/>
          </p:cNvSpPr>
          <p:nvPr>
            <p:ph type="title"/>
          </p:nvPr>
        </p:nvSpPr>
        <p:spPr>
          <a:xfrm>
            <a:off x="838200" y="399057"/>
            <a:ext cx="10515600" cy="687089"/>
          </a:xfrm>
        </p:spPr>
        <p:txBody>
          <a:bodyPr>
            <a:normAutofit/>
          </a:bodyPr>
          <a:lstStyle/>
          <a:p>
            <a:r>
              <a:rPr lang="en-US" sz="2400" b="1" dirty="0" err="1">
                <a:solidFill>
                  <a:srgbClr val="BA9544"/>
                </a:solidFill>
                <a:latin typeface="Montserrat" panose="00000500000000000000" pitchFamily="2" charset="0"/>
              </a:rPr>
              <a:t>Ưu</a:t>
            </a:r>
            <a:r>
              <a:rPr lang="en-US" sz="2400" b="1" dirty="0">
                <a:solidFill>
                  <a:srgbClr val="BA9544"/>
                </a:solidFill>
                <a:latin typeface="Montserrat" panose="00000500000000000000" pitchFamily="2" charset="0"/>
              </a:rPr>
              <a:t> </a:t>
            </a:r>
            <a:r>
              <a:rPr lang="en-US" sz="2400" b="1" dirty="0" err="1">
                <a:solidFill>
                  <a:srgbClr val="BA9544"/>
                </a:solidFill>
                <a:latin typeface="Montserrat" panose="00000500000000000000" pitchFamily="2" charset="0"/>
              </a:rPr>
              <a:t>điểm</a:t>
            </a:r>
            <a:r>
              <a:rPr lang="en-US" sz="2400" b="1" dirty="0">
                <a:solidFill>
                  <a:srgbClr val="BA9544"/>
                </a:solidFill>
                <a:latin typeface="Montserrat" panose="00000500000000000000" pitchFamily="2" charset="0"/>
              </a:rPr>
              <a:t> </a:t>
            </a:r>
            <a:r>
              <a:rPr lang="en-US" sz="2400" b="1" dirty="0" err="1">
                <a:solidFill>
                  <a:srgbClr val="BA9544"/>
                </a:solidFill>
                <a:latin typeface="Montserrat" panose="00000500000000000000" pitchFamily="2" charset="0"/>
              </a:rPr>
              <a:t>của</a:t>
            </a:r>
            <a:r>
              <a:rPr lang="en-US" sz="2400" b="1" dirty="0">
                <a:solidFill>
                  <a:srgbClr val="BA9544"/>
                </a:solidFill>
                <a:latin typeface="Montserrat" panose="00000500000000000000" pitchFamily="2" charset="0"/>
              </a:rPr>
              <a:t> </a:t>
            </a:r>
            <a:r>
              <a:rPr lang="en-US" sz="2400" b="1" dirty="0" err="1">
                <a:solidFill>
                  <a:srgbClr val="BA9544"/>
                </a:solidFill>
                <a:latin typeface="Montserrat" panose="00000500000000000000" pitchFamily="2" charset="0"/>
              </a:rPr>
              <a:t>sản</a:t>
            </a:r>
            <a:r>
              <a:rPr lang="en-US" sz="2400" b="1" dirty="0">
                <a:solidFill>
                  <a:srgbClr val="BA9544"/>
                </a:solidFill>
                <a:latin typeface="Montserrat" panose="00000500000000000000" pitchFamily="2" charset="0"/>
              </a:rPr>
              <a:t> </a:t>
            </a:r>
            <a:r>
              <a:rPr lang="en-US" sz="2400" b="1" dirty="0" err="1">
                <a:solidFill>
                  <a:srgbClr val="BA9544"/>
                </a:solidFill>
                <a:latin typeface="Montserrat" panose="00000500000000000000" pitchFamily="2" charset="0"/>
              </a:rPr>
              <a:t>phẩm</a:t>
            </a:r>
            <a:r>
              <a:rPr lang="en-US" sz="2400" b="1" dirty="0">
                <a:solidFill>
                  <a:srgbClr val="BA9544"/>
                </a:solidFill>
                <a:latin typeface="Montserrat" panose="00000500000000000000" pitchFamily="2" charset="0"/>
              </a:rPr>
              <a:t> Nichiei </a:t>
            </a:r>
            <a:r>
              <a:rPr lang="en-US" sz="2400" b="1" dirty="0" err="1">
                <a:solidFill>
                  <a:srgbClr val="BA9544"/>
                </a:solidFill>
                <a:latin typeface="Montserrat" panose="00000500000000000000" pitchFamily="2" charset="0"/>
              </a:rPr>
              <a:t>NMN+Exosome</a:t>
            </a:r>
            <a:endParaRPr lang="en-US" sz="2400" b="1" dirty="0">
              <a:solidFill>
                <a:srgbClr val="BA9544"/>
              </a:solidFill>
              <a:latin typeface="Montserrat" panose="00000500000000000000" pitchFamily="2" charset="0"/>
            </a:endParaRPr>
          </a:p>
        </p:txBody>
      </p:sp>
      <p:pic>
        <p:nvPicPr>
          <p:cNvPr id="11" name="Picture 10" descr="A black background with yellow text&#10;&#10;AI-generated content may be incorrect.">
            <a:extLst>
              <a:ext uri="{FF2B5EF4-FFF2-40B4-BE49-F238E27FC236}">
                <a16:creationId xmlns:a16="http://schemas.microsoft.com/office/drawing/2014/main" id="{41E9DA5D-28B9-9E4E-5DB1-C13ECC2EFEAF}"/>
              </a:ext>
            </a:extLst>
          </p:cNvPr>
          <p:cNvPicPr>
            <a:picLocks noChangeAspect="1"/>
          </p:cNvPicPr>
          <p:nvPr/>
        </p:nvPicPr>
        <p:blipFill>
          <a:blip r:embed="rId2"/>
          <a:stretch>
            <a:fillRect/>
          </a:stretch>
        </p:blipFill>
        <p:spPr>
          <a:xfrm>
            <a:off x="104470" y="114491"/>
            <a:ext cx="795134" cy="206342"/>
          </a:xfrm>
          <a:prstGeom prst="rect">
            <a:avLst/>
          </a:prstGeom>
        </p:spPr>
      </p:pic>
      <p:pic>
        <p:nvPicPr>
          <p:cNvPr id="5" name="object 13">
            <a:extLst>
              <a:ext uri="{FF2B5EF4-FFF2-40B4-BE49-F238E27FC236}">
                <a16:creationId xmlns:a16="http://schemas.microsoft.com/office/drawing/2014/main" id="{403814DC-2A61-B1D5-1F1F-F843913409E9}"/>
              </a:ext>
            </a:extLst>
          </p:cNvPr>
          <p:cNvPicPr/>
          <p:nvPr/>
        </p:nvPicPr>
        <p:blipFill>
          <a:blip r:embed="rId3" cstate="print"/>
          <a:stretch>
            <a:fillRect/>
          </a:stretch>
        </p:blipFill>
        <p:spPr>
          <a:xfrm>
            <a:off x="1737291" y="2068117"/>
            <a:ext cx="3086388" cy="3865121"/>
          </a:xfrm>
          <a:prstGeom prst="rect">
            <a:avLst/>
          </a:prstGeom>
        </p:spPr>
      </p:pic>
      <p:sp>
        <p:nvSpPr>
          <p:cNvPr id="36" name="object 14">
            <a:extLst>
              <a:ext uri="{FF2B5EF4-FFF2-40B4-BE49-F238E27FC236}">
                <a16:creationId xmlns:a16="http://schemas.microsoft.com/office/drawing/2014/main" id="{F6E89AC9-B82B-1818-B2D2-51314DABAF5E}"/>
              </a:ext>
            </a:extLst>
          </p:cNvPr>
          <p:cNvSpPr txBox="1"/>
          <p:nvPr/>
        </p:nvSpPr>
        <p:spPr>
          <a:xfrm>
            <a:off x="5567458" y="2823464"/>
            <a:ext cx="1859634" cy="553956"/>
          </a:xfrm>
          <a:prstGeom prst="rect">
            <a:avLst/>
          </a:prstGeom>
        </p:spPr>
        <p:txBody>
          <a:bodyPr vert="horz" wrap="square" lIns="0" tIns="11516" rIns="0" bIns="0" rtlCol="0">
            <a:spAutoFit/>
          </a:bodyPr>
          <a:lstStyle/>
          <a:p>
            <a:pPr marL="114012" marR="4607" indent="-103071" algn="ctr">
              <a:lnSpc>
                <a:spcPct val="109000"/>
              </a:lnSpc>
              <a:spcBef>
                <a:spcPts val="91"/>
              </a:spcBef>
            </a:pPr>
            <a:r>
              <a:rPr lang="vi-VN" sz="1100" b="1" dirty="0">
                <a:solidFill>
                  <a:srgbClr val="3F3B3A"/>
                </a:solidFill>
                <a:latin typeface="Montserrat" panose="00000500000000000000" pitchFamily="2" charset="0"/>
                <a:cs typeface="Times New Roman" panose="02020603050405020304" pitchFamily="18" charset="0"/>
              </a:rPr>
              <a:t>GDF-11 biểu hiện cao gấp 120 lần so với tế bào gốc tủy xương và mỡ</a:t>
            </a:r>
            <a:endParaRPr sz="1100" dirty="0">
              <a:latin typeface="Montserrat" panose="00000500000000000000" pitchFamily="2" charset="0"/>
              <a:cs typeface="Times New Roman" panose="02020603050405020304" pitchFamily="18" charset="0"/>
            </a:endParaRPr>
          </a:p>
        </p:txBody>
      </p:sp>
      <p:sp>
        <p:nvSpPr>
          <p:cNvPr id="37" name="object 15">
            <a:extLst>
              <a:ext uri="{FF2B5EF4-FFF2-40B4-BE49-F238E27FC236}">
                <a16:creationId xmlns:a16="http://schemas.microsoft.com/office/drawing/2014/main" id="{E70675CB-EE72-0F37-8F33-D3CA34CF5E4F}"/>
              </a:ext>
            </a:extLst>
          </p:cNvPr>
          <p:cNvSpPr txBox="1"/>
          <p:nvPr/>
        </p:nvSpPr>
        <p:spPr>
          <a:xfrm>
            <a:off x="5542922" y="5609122"/>
            <a:ext cx="316124" cy="179047"/>
          </a:xfrm>
          <a:prstGeom prst="rect">
            <a:avLst/>
          </a:prstGeom>
        </p:spPr>
        <p:txBody>
          <a:bodyPr vert="horz" wrap="square" lIns="0" tIns="11516" rIns="0" bIns="0" rtlCol="0">
            <a:spAutoFit/>
          </a:bodyPr>
          <a:lstStyle/>
          <a:p>
            <a:pPr marL="11516">
              <a:spcBef>
                <a:spcPts val="91"/>
              </a:spcBef>
            </a:pPr>
            <a:r>
              <a:rPr sz="1088" spc="36" dirty="0">
                <a:solidFill>
                  <a:srgbClr val="3F3B3A"/>
                </a:solidFill>
                <a:latin typeface="Microsoft YaHei Light"/>
                <a:cs typeface="Microsoft YaHei Light"/>
              </a:rPr>
              <a:t>骨髄</a:t>
            </a:r>
            <a:endParaRPr sz="1088">
              <a:latin typeface="Microsoft YaHei Light"/>
              <a:cs typeface="Microsoft YaHei Light"/>
            </a:endParaRPr>
          </a:p>
        </p:txBody>
      </p:sp>
      <p:sp>
        <p:nvSpPr>
          <p:cNvPr id="38" name="object 16">
            <a:extLst>
              <a:ext uri="{FF2B5EF4-FFF2-40B4-BE49-F238E27FC236}">
                <a16:creationId xmlns:a16="http://schemas.microsoft.com/office/drawing/2014/main" id="{4AAF5FAA-5204-E92A-7991-B2ACC9FBEF5F}"/>
              </a:ext>
            </a:extLst>
          </p:cNvPr>
          <p:cNvSpPr txBox="1"/>
          <p:nvPr/>
        </p:nvSpPr>
        <p:spPr>
          <a:xfrm>
            <a:off x="6290150" y="5609122"/>
            <a:ext cx="316124" cy="179047"/>
          </a:xfrm>
          <a:prstGeom prst="rect">
            <a:avLst/>
          </a:prstGeom>
        </p:spPr>
        <p:txBody>
          <a:bodyPr vert="horz" wrap="square" lIns="0" tIns="11516" rIns="0" bIns="0" rtlCol="0">
            <a:spAutoFit/>
          </a:bodyPr>
          <a:lstStyle/>
          <a:p>
            <a:pPr marL="11516">
              <a:spcBef>
                <a:spcPts val="91"/>
              </a:spcBef>
            </a:pPr>
            <a:r>
              <a:rPr sz="1088" spc="36" dirty="0">
                <a:solidFill>
                  <a:srgbClr val="3F3B3A"/>
                </a:solidFill>
                <a:latin typeface="Microsoft YaHei Light"/>
                <a:cs typeface="Microsoft YaHei Light"/>
              </a:rPr>
              <a:t>脂肪</a:t>
            </a:r>
            <a:endParaRPr sz="1088">
              <a:latin typeface="Microsoft YaHei Light"/>
              <a:cs typeface="Microsoft YaHei Light"/>
            </a:endParaRPr>
          </a:p>
        </p:txBody>
      </p:sp>
      <p:sp>
        <p:nvSpPr>
          <p:cNvPr id="39" name="object 17">
            <a:extLst>
              <a:ext uri="{FF2B5EF4-FFF2-40B4-BE49-F238E27FC236}">
                <a16:creationId xmlns:a16="http://schemas.microsoft.com/office/drawing/2014/main" id="{56314313-8A27-6FD0-BB14-1AA157CAE9E6}"/>
              </a:ext>
            </a:extLst>
          </p:cNvPr>
          <p:cNvSpPr txBox="1"/>
          <p:nvPr/>
        </p:nvSpPr>
        <p:spPr>
          <a:xfrm>
            <a:off x="6964134" y="5609122"/>
            <a:ext cx="462958" cy="179047"/>
          </a:xfrm>
          <a:prstGeom prst="rect">
            <a:avLst/>
          </a:prstGeom>
        </p:spPr>
        <p:txBody>
          <a:bodyPr vert="horz" wrap="square" lIns="0" tIns="11516" rIns="0" bIns="0" rtlCol="0">
            <a:spAutoFit/>
          </a:bodyPr>
          <a:lstStyle/>
          <a:p>
            <a:pPr marL="11516">
              <a:spcBef>
                <a:spcPts val="91"/>
              </a:spcBef>
            </a:pPr>
            <a:r>
              <a:rPr sz="1088" b="1" spc="45" dirty="0">
                <a:solidFill>
                  <a:srgbClr val="EE7300"/>
                </a:solidFill>
                <a:latin typeface="Microsoft YaHei"/>
                <a:cs typeface="Microsoft YaHei"/>
              </a:rPr>
              <a:t>臍帯血</a:t>
            </a:r>
            <a:endParaRPr sz="1088">
              <a:latin typeface="Microsoft YaHei"/>
              <a:cs typeface="Microsoft YaHei"/>
            </a:endParaRPr>
          </a:p>
        </p:txBody>
      </p:sp>
      <p:sp>
        <p:nvSpPr>
          <p:cNvPr id="40" name="object 18">
            <a:extLst>
              <a:ext uri="{FF2B5EF4-FFF2-40B4-BE49-F238E27FC236}">
                <a16:creationId xmlns:a16="http://schemas.microsoft.com/office/drawing/2014/main" id="{3370AA68-BD4F-60C4-2DEE-3F9AD25E28CB}"/>
              </a:ext>
            </a:extLst>
          </p:cNvPr>
          <p:cNvSpPr txBox="1"/>
          <p:nvPr/>
        </p:nvSpPr>
        <p:spPr>
          <a:xfrm>
            <a:off x="6849928" y="3496730"/>
            <a:ext cx="682921" cy="317473"/>
          </a:xfrm>
          <a:prstGeom prst="rect">
            <a:avLst/>
          </a:prstGeom>
        </p:spPr>
        <p:txBody>
          <a:bodyPr vert="horz" wrap="square" lIns="0" tIns="10365" rIns="0" bIns="0" rtlCol="0">
            <a:spAutoFit/>
          </a:bodyPr>
          <a:lstStyle/>
          <a:p>
            <a:pPr marL="11516">
              <a:spcBef>
                <a:spcPts val="82"/>
              </a:spcBef>
            </a:pPr>
            <a:r>
              <a:rPr sz="1995" b="1" dirty="0">
                <a:solidFill>
                  <a:srgbClr val="EE7300"/>
                </a:solidFill>
                <a:latin typeface="Microsoft YaHei"/>
                <a:cs typeface="Microsoft YaHei"/>
              </a:rPr>
              <a:t>120</a:t>
            </a:r>
            <a:r>
              <a:rPr sz="2108" b="1" spc="-68" baseline="3584" dirty="0">
                <a:solidFill>
                  <a:srgbClr val="EE7300"/>
                </a:solidFill>
                <a:latin typeface="Microsoft YaHei"/>
                <a:cs typeface="Microsoft YaHei"/>
              </a:rPr>
              <a:t>倍</a:t>
            </a:r>
            <a:endParaRPr sz="2108" baseline="3584">
              <a:latin typeface="Microsoft YaHei"/>
              <a:cs typeface="Microsoft YaHei"/>
            </a:endParaRPr>
          </a:p>
        </p:txBody>
      </p:sp>
      <p:sp>
        <p:nvSpPr>
          <p:cNvPr id="41" name="object 19">
            <a:extLst>
              <a:ext uri="{FF2B5EF4-FFF2-40B4-BE49-F238E27FC236}">
                <a16:creationId xmlns:a16="http://schemas.microsoft.com/office/drawing/2014/main" id="{6F712EEC-1DF8-2D73-43E9-4AFDC3995395}"/>
              </a:ext>
            </a:extLst>
          </p:cNvPr>
          <p:cNvSpPr txBox="1"/>
          <p:nvPr/>
        </p:nvSpPr>
        <p:spPr>
          <a:xfrm>
            <a:off x="8158273" y="2823464"/>
            <a:ext cx="2233228" cy="553956"/>
          </a:xfrm>
          <a:prstGeom prst="rect">
            <a:avLst/>
          </a:prstGeom>
        </p:spPr>
        <p:txBody>
          <a:bodyPr vert="horz" wrap="square" lIns="0" tIns="11516" rIns="0" bIns="0" rtlCol="0">
            <a:spAutoFit/>
          </a:bodyPr>
          <a:lstStyle/>
          <a:p>
            <a:pPr marL="11516" marR="4607" indent="20154" algn="ctr">
              <a:lnSpc>
                <a:spcPct val="109000"/>
              </a:lnSpc>
              <a:spcBef>
                <a:spcPts val="91"/>
              </a:spcBef>
            </a:pPr>
            <a:r>
              <a:rPr lang="vi-VN" sz="1100" b="1" dirty="0">
                <a:solidFill>
                  <a:srgbClr val="3F3B3A"/>
                </a:solidFill>
                <a:latin typeface="Montserrat" panose="00000500000000000000" pitchFamily="2" charset="0"/>
                <a:cs typeface="Times New Roman" panose="02020603050405020304" pitchFamily="18" charset="0"/>
              </a:rPr>
              <a:t>GDF-11 biểu hiện cao hơn 60 lần so với môi trường nuôi cấy tủy xương và tế bào gốc mỡ</a:t>
            </a:r>
            <a:endParaRPr sz="1100" dirty="0">
              <a:latin typeface="Montserrat" panose="00000500000000000000" pitchFamily="2" charset="0"/>
              <a:cs typeface="Times New Roman" panose="02020603050405020304" pitchFamily="18" charset="0"/>
            </a:endParaRPr>
          </a:p>
        </p:txBody>
      </p:sp>
      <p:sp>
        <p:nvSpPr>
          <p:cNvPr id="42" name="object 20">
            <a:extLst>
              <a:ext uri="{FF2B5EF4-FFF2-40B4-BE49-F238E27FC236}">
                <a16:creationId xmlns:a16="http://schemas.microsoft.com/office/drawing/2014/main" id="{B1125801-7631-D966-323E-4FBF8032BCF9}"/>
              </a:ext>
            </a:extLst>
          </p:cNvPr>
          <p:cNvSpPr/>
          <p:nvPr/>
        </p:nvSpPr>
        <p:spPr>
          <a:xfrm>
            <a:off x="5252300" y="1932699"/>
            <a:ext cx="5201370" cy="809601"/>
          </a:xfrm>
          <a:custGeom>
            <a:avLst/>
            <a:gdLst/>
            <a:ahLst/>
            <a:cxnLst/>
            <a:rect l="l" t="t" r="r" b="b"/>
            <a:pathLst>
              <a:path w="5735955" h="892810">
                <a:moveTo>
                  <a:pt x="5663730" y="0"/>
                </a:moveTo>
                <a:lnTo>
                  <a:pt x="71996" y="0"/>
                </a:lnTo>
                <a:lnTo>
                  <a:pt x="43971" y="5657"/>
                </a:lnTo>
                <a:lnTo>
                  <a:pt x="21086" y="21086"/>
                </a:lnTo>
                <a:lnTo>
                  <a:pt x="5657" y="43971"/>
                </a:lnTo>
                <a:lnTo>
                  <a:pt x="0" y="71996"/>
                </a:lnTo>
                <a:lnTo>
                  <a:pt x="0" y="820343"/>
                </a:lnTo>
                <a:lnTo>
                  <a:pt x="5657" y="848368"/>
                </a:lnTo>
                <a:lnTo>
                  <a:pt x="21086" y="871253"/>
                </a:lnTo>
                <a:lnTo>
                  <a:pt x="43971" y="886682"/>
                </a:lnTo>
                <a:lnTo>
                  <a:pt x="71996" y="892340"/>
                </a:lnTo>
                <a:lnTo>
                  <a:pt x="5663730" y="892340"/>
                </a:lnTo>
                <a:lnTo>
                  <a:pt x="5691754" y="886682"/>
                </a:lnTo>
                <a:lnTo>
                  <a:pt x="5714639" y="871253"/>
                </a:lnTo>
                <a:lnTo>
                  <a:pt x="5730068" y="848368"/>
                </a:lnTo>
                <a:lnTo>
                  <a:pt x="5735726" y="820343"/>
                </a:lnTo>
                <a:lnTo>
                  <a:pt x="5735726" y="71996"/>
                </a:lnTo>
                <a:lnTo>
                  <a:pt x="5730068" y="43971"/>
                </a:lnTo>
                <a:lnTo>
                  <a:pt x="5714639" y="21086"/>
                </a:lnTo>
                <a:lnTo>
                  <a:pt x="5691754" y="5657"/>
                </a:lnTo>
                <a:lnTo>
                  <a:pt x="5663730" y="0"/>
                </a:lnTo>
                <a:close/>
              </a:path>
            </a:pathLst>
          </a:custGeom>
          <a:solidFill>
            <a:srgbClr val="727171"/>
          </a:solidFill>
        </p:spPr>
        <p:txBody>
          <a:bodyPr wrap="square" lIns="0" tIns="0" rIns="0" bIns="0" rtlCol="0"/>
          <a:lstStyle/>
          <a:p>
            <a:endParaRPr sz="1632"/>
          </a:p>
        </p:txBody>
      </p:sp>
      <p:sp>
        <p:nvSpPr>
          <p:cNvPr id="43" name="object 21">
            <a:extLst>
              <a:ext uri="{FF2B5EF4-FFF2-40B4-BE49-F238E27FC236}">
                <a16:creationId xmlns:a16="http://schemas.microsoft.com/office/drawing/2014/main" id="{2D7B85C9-8D60-BA3C-ACB9-687146A550A2}"/>
              </a:ext>
            </a:extLst>
          </p:cNvPr>
          <p:cNvSpPr txBox="1"/>
          <p:nvPr/>
        </p:nvSpPr>
        <p:spPr>
          <a:xfrm>
            <a:off x="5337593" y="1993036"/>
            <a:ext cx="4959597" cy="716950"/>
          </a:xfrm>
          <a:prstGeom prst="rect">
            <a:avLst/>
          </a:prstGeom>
        </p:spPr>
        <p:txBody>
          <a:bodyPr vert="horz" wrap="square" lIns="0" tIns="11516" rIns="0" bIns="0" rtlCol="0">
            <a:spAutoFit/>
          </a:bodyPr>
          <a:lstStyle/>
          <a:p>
            <a:pPr marL="243571">
              <a:spcBef>
                <a:spcPts val="91"/>
              </a:spcBef>
            </a:pPr>
            <a:r>
              <a:rPr lang="vi-VN" sz="1500" b="1" baseline="-3968" dirty="0">
                <a:solidFill>
                  <a:srgbClr val="FFFFFF"/>
                </a:solidFill>
                <a:latin typeface="Montserrat" panose="00000500000000000000" pitchFamily="2" charset="0"/>
                <a:cs typeface="Times New Roman" panose="02020603050405020304" pitchFamily="18" charset="0"/>
              </a:rPr>
              <a:t>GDF-11 (Yếu tố khác biệt tăng trưởng 11) là gì?</a:t>
            </a:r>
          </a:p>
          <a:p>
            <a:pPr marL="243571">
              <a:spcBef>
                <a:spcPts val="91"/>
              </a:spcBef>
            </a:pPr>
            <a:r>
              <a:rPr lang="vi-VN" sz="1500" b="1" baseline="-3968" dirty="0">
                <a:solidFill>
                  <a:srgbClr val="FFFFFF"/>
                </a:solidFill>
                <a:latin typeface="Montserrat" panose="00000500000000000000" pitchFamily="2" charset="0"/>
                <a:cs typeface="Times New Roman" panose="02020603050405020304" pitchFamily="18" charset="0"/>
              </a:rPr>
              <a:t>Là yếu tố biệt hóa tăng trưởng được coi là chìa khóa của tuổi trẻ, có tác dụng tái tạo và làm săn chắc da bằng cách tăng sinh nguyên bào sợi và tăng sinh collagen, Elastin, v.v.</a:t>
            </a:r>
            <a:endParaRPr sz="1500" dirty="0">
              <a:latin typeface="Montserrat" panose="00000500000000000000" pitchFamily="2" charset="0"/>
              <a:cs typeface="Times New Roman" panose="02020603050405020304" pitchFamily="18" charset="0"/>
            </a:endParaRPr>
          </a:p>
        </p:txBody>
      </p:sp>
      <p:sp>
        <p:nvSpPr>
          <p:cNvPr id="44" name="object 22">
            <a:extLst>
              <a:ext uri="{FF2B5EF4-FFF2-40B4-BE49-F238E27FC236}">
                <a16:creationId xmlns:a16="http://schemas.microsoft.com/office/drawing/2014/main" id="{39DC50BA-BA27-A7F6-8E14-0738F4968FB0}"/>
              </a:ext>
            </a:extLst>
          </p:cNvPr>
          <p:cNvSpPr/>
          <p:nvPr/>
        </p:nvSpPr>
        <p:spPr>
          <a:xfrm>
            <a:off x="5385659" y="3466997"/>
            <a:ext cx="2237631" cy="0"/>
          </a:xfrm>
          <a:custGeom>
            <a:avLst/>
            <a:gdLst/>
            <a:ahLst/>
            <a:cxnLst/>
            <a:rect l="l" t="t" r="r" b="b"/>
            <a:pathLst>
              <a:path w="2467609">
                <a:moveTo>
                  <a:pt x="2467038" y="0"/>
                </a:moveTo>
                <a:lnTo>
                  <a:pt x="0" y="0"/>
                </a:lnTo>
              </a:path>
            </a:pathLst>
          </a:custGeom>
          <a:ln w="9004">
            <a:solidFill>
              <a:srgbClr val="595857"/>
            </a:solidFill>
          </a:ln>
        </p:spPr>
        <p:txBody>
          <a:bodyPr wrap="square" lIns="0" tIns="0" rIns="0" bIns="0" rtlCol="0"/>
          <a:lstStyle/>
          <a:p>
            <a:endParaRPr sz="1632"/>
          </a:p>
        </p:txBody>
      </p:sp>
      <p:grpSp>
        <p:nvGrpSpPr>
          <p:cNvPr id="45" name="object 23">
            <a:extLst>
              <a:ext uri="{FF2B5EF4-FFF2-40B4-BE49-F238E27FC236}">
                <a16:creationId xmlns:a16="http://schemas.microsoft.com/office/drawing/2014/main" id="{EC2C3F65-9CB2-ED76-C325-07ADC895D225}"/>
              </a:ext>
            </a:extLst>
          </p:cNvPr>
          <p:cNvGrpSpPr/>
          <p:nvPr/>
        </p:nvGrpSpPr>
        <p:grpSpPr>
          <a:xfrm>
            <a:off x="5385659" y="3854680"/>
            <a:ext cx="2237631" cy="1684845"/>
            <a:chOff x="4563352" y="4250855"/>
            <a:chExt cx="2467610" cy="1858010"/>
          </a:xfrm>
        </p:grpSpPr>
        <p:sp>
          <p:nvSpPr>
            <p:cNvPr id="46" name="object 24">
              <a:extLst>
                <a:ext uri="{FF2B5EF4-FFF2-40B4-BE49-F238E27FC236}">
                  <a16:creationId xmlns:a16="http://schemas.microsoft.com/office/drawing/2014/main" id="{80188A2F-8644-8688-5DD6-A1357A150780}"/>
                </a:ext>
              </a:extLst>
            </p:cNvPr>
            <p:cNvSpPr/>
            <p:nvPr/>
          </p:nvSpPr>
          <p:spPr>
            <a:xfrm>
              <a:off x="4563352" y="4583534"/>
              <a:ext cx="2467610" cy="760730"/>
            </a:xfrm>
            <a:custGeom>
              <a:avLst/>
              <a:gdLst/>
              <a:ahLst/>
              <a:cxnLst/>
              <a:rect l="l" t="t" r="r" b="b"/>
              <a:pathLst>
                <a:path w="2467609" h="760729">
                  <a:moveTo>
                    <a:pt x="0" y="760205"/>
                  </a:moveTo>
                  <a:lnTo>
                    <a:pt x="1794775" y="760205"/>
                  </a:lnTo>
                </a:path>
                <a:path w="2467609" h="760729">
                  <a:moveTo>
                    <a:pt x="2187345" y="760205"/>
                  </a:moveTo>
                  <a:lnTo>
                    <a:pt x="2467038" y="760205"/>
                  </a:lnTo>
                </a:path>
                <a:path w="2467609" h="760729">
                  <a:moveTo>
                    <a:pt x="0" y="0"/>
                  </a:moveTo>
                  <a:lnTo>
                    <a:pt x="1794775" y="0"/>
                  </a:lnTo>
                </a:path>
                <a:path w="2467609" h="760729">
                  <a:moveTo>
                    <a:pt x="2187345" y="0"/>
                  </a:moveTo>
                  <a:lnTo>
                    <a:pt x="2467038" y="0"/>
                  </a:lnTo>
                </a:path>
              </a:pathLst>
            </a:custGeom>
            <a:ln w="9004">
              <a:solidFill>
                <a:srgbClr val="595857"/>
              </a:solidFill>
            </a:ln>
          </p:spPr>
          <p:txBody>
            <a:bodyPr wrap="square" lIns="0" tIns="0" rIns="0" bIns="0" rtlCol="0"/>
            <a:lstStyle/>
            <a:p>
              <a:endParaRPr sz="1632"/>
            </a:p>
          </p:txBody>
        </p:sp>
        <p:sp>
          <p:nvSpPr>
            <p:cNvPr id="47" name="object 25">
              <a:extLst>
                <a:ext uri="{FF2B5EF4-FFF2-40B4-BE49-F238E27FC236}">
                  <a16:creationId xmlns:a16="http://schemas.microsoft.com/office/drawing/2014/main" id="{7EAC8724-C5BB-D429-7934-B87D030D73C3}"/>
                </a:ext>
              </a:extLst>
            </p:cNvPr>
            <p:cNvSpPr/>
            <p:nvPr/>
          </p:nvSpPr>
          <p:spPr>
            <a:xfrm>
              <a:off x="6358127" y="4250855"/>
              <a:ext cx="393065" cy="1853564"/>
            </a:xfrm>
            <a:custGeom>
              <a:avLst/>
              <a:gdLst/>
              <a:ahLst/>
              <a:cxnLst/>
              <a:rect l="l" t="t" r="r" b="b"/>
              <a:pathLst>
                <a:path w="393065" h="1853564">
                  <a:moveTo>
                    <a:pt x="392569" y="0"/>
                  </a:moveTo>
                  <a:lnTo>
                    <a:pt x="0" y="0"/>
                  </a:lnTo>
                  <a:lnTo>
                    <a:pt x="0" y="1853082"/>
                  </a:lnTo>
                  <a:lnTo>
                    <a:pt x="392569" y="1853082"/>
                  </a:lnTo>
                  <a:lnTo>
                    <a:pt x="392569" y="0"/>
                  </a:lnTo>
                  <a:close/>
                </a:path>
              </a:pathLst>
            </a:custGeom>
            <a:solidFill>
              <a:srgbClr val="EE7300"/>
            </a:solidFill>
          </p:spPr>
          <p:txBody>
            <a:bodyPr wrap="square" lIns="0" tIns="0" rIns="0" bIns="0" rtlCol="0"/>
            <a:lstStyle/>
            <a:p>
              <a:endParaRPr sz="1632"/>
            </a:p>
          </p:txBody>
        </p:sp>
        <p:sp>
          <p:nvSpPr>
            <p:cNvPr id="48" name="object 26">
              <a:extLst>
                <a:ext uri="{FF2B5EF4-FFF2-40B4-BE49-F238E27FC236}">
                  <a16:creationId xmlns:a16="http://schemas.microsoft.com/office/drawing/2014/main" id="{15673846-D394-4A06-879A-6E5157988992}"/>
                </a:ext>
              </a:extLst>
            </p:cNvPr>
            <p:cNvSpPr/>
            <p:nvPr/>
          </p:nvSpPr>
          <p:spPr>
            <a:xfrm>
              <a:off x="5534139" y="5913894"/>
              <a:ext cx="393065" cy="190500"/>
            </a:xfrm>
            <a:custGeom>
              <a:avLst/>
              <a:gdLst/>
              <a:ahLst/>
              <a:cxnLst/>
              <a:rect l="l" t="t" r="r" b="b"/>
              <a:pathLst>
                <a:path w="393064" h="190500">
                  <a:moveTo>
                    <a:pt x="392569" y="0"/>
                  </a:moveTo>
                  <a:lnTo>
                    <a:pt x="0" y="0"/>
                  </a:lnTo>
                  <a:lnTo>
                    <a:pt x="0" y="190055"/>
                  </a:lnTo>
                  <a:lnTo>
                    <a:pt x="392569" y="190055"/>
                  </a:lnTo>
                  <a:lnTo>
                    <a:pt x="392569" y="0"/>
                  </a:lnTo>
                  <a:close/>
                </a:path>
              </a:pathLst>
            </a:custGeom>
            <a:solidFill>
              <a:srgbClr val="A8A9A9"/>
            </a:solidFill>
          </p:spPr>
          <p:txBody>
            <a:bodyPr wrap="square" lIns="0" tIns="0" rIns="0" bIns="0" rtlCol="0"/>
            <a:lstStyle/>
            <a:p>
              <a:endParaRPr sz="1632"/>
            </a:p>
          </p:txBody>
        </p:sp>
        <p:sp>
          <p:nvSpPr>
            <p:cNvPr id="49" name="object 27">
              <a:extLst>
                <a:ext uri="{FF2B5EF4-FFF2-40B4-BE49-F238E27FC236}">
                  <a16:creationId xmlns:a16="http://schemas.microsoft.com/office/drawing/2014/main" id="{99F4DBB4-FA72-F652-F3DF-BCDF84C90366}"/>
                </a:ext>
              </a:extLst>
            </p:cNvPr>
            <p:cNvSpPr/>
            <p:nvPr/>
          </p:nvSpPr>
          <p:spPr>
            <a:xfrm>
              <a:off x="4710163" y="6008916"/>
              <a:ext cx="393065" cy="95250"/>
            </a:xfrm>
            <a:custGeom>
              <a:avLst/>
              <a:gdLst/>
              <a:ahLst/>
              <a:cxnLst/>
              <a:rect l="l" t="t" r="r" b="b"/>
              <a:pathLst>
                <a:path w="393064" h="95250">
                  <a:moveTo>
                    <a:pt x="392569" y="0"/>
                  </a:moveTo>
                  <a:lnTo>
                    <a:pt x="0" y="0"/>
                  </a:lnTo>
                  <a:lnTo>
                    <a:pt x="0" y="95021"/>
                  </a:lnTo>
                  <a:lnTo>
                    <a:pt x="392569" y="95021"/>
                  </a:lnTo>
                  <a:lnTo>
                    <a:pt x="392569" y="0"/>
                  </a:lnTo>
                  <a:close/>
                </a:path>
              </a:pathLst>
            </a:custGeom>
            <a:solidFill>
              <a:srgbClr val="CDCECE"/>
            </a:solidFill>
          </p:spPr>
          <p:txBody>
            <a:bodyPr wrap="square" lIns="0" tIns="0" rIns="0" bIns="0" rtlCol="0"/>
            <a:lstStyle/>
            <a:p>
              <a:endParaRPr sz="1632"/>
            </a:p>
          </p:txBody>
        </p:sp>
        <p:sp>
          <p:nvSpPr>
            <p:cNvPr id="50" name="object 28">
              <a:extLst>
                <a:ext uri="{FF2B5EF4-FFF2-40B4-BE49-F238E27FC236}">
                  <a16:creationId xmlns:a16="http://schemas.microsoft.com/office/drawing/2014/main" id="{A02DCEBF-B53C-FEE8-36A6-CD388C215BA1}"/>
                </a:ext>
              </a:extLst>
            </p:cNvPr>
            <p:cNvSpPr/>
            <p:nvPr/>
          </p:nvSpPr>
          <p:spPr>
            <a:xfrm>
              <a:off x="4563352" y="6103945"/>
              <a:ext cx="2467610" cy="0"/>
            </a:xfrm>
            <a:custGeom>
              <a:avLst/>
              <a:gdLst/>
              <a:ahLst/>
              <a:cxnLst/>
              <a:rect l="l" t="t" r="r" b="b"/>
              <a:pathLst>
                <a:path w="2467609">
                  <a:moveTo>
                    <a:pt x="2467038" y="0"/>
                  </a:moveTo>
                  <a:lnTo>
                    <a:pt x="0" y="0"/>
                  </a:lnTo>
                </a:path>
              </a:pathLst>
            </a:custGeom>
            <a:ln w="9004">
              <a:solidFill>
                <a:srgbClr val="595857"/>
              </a:solidFill>
            </a:ln>
          </p:spPr>
          <p:txBody>
            <a:bodyPr wrap="square" lIns="0" tIns="0" rIns="0" bIns="0" rtlCol="0"/>
            <a:lstStyle/>
            <a:p>
              <a:endParaRPr sz="1632"/>
            </a:p>
          </p:txBody>
        </p:sp>
      </p:grpSp>
      <p:sp>
        <p:nvSpPr>
          <p:cNvPr id="51" name="object 29">
            <a:extLst>
              <a:ext uri="{FF2B5EF4-FFF2-40B4-BE49-F238E27FC236}">
                <a16:creationId xmlns:a16="http://schemas.microsoft.com/office/drawing/2014/main" id="{ABD30A9C-C46D-7041-E31E-64CCE152B60F}"/>
              </a:ext>
            </a:extLst>
          </p:cNvPr>
          <p:cNvSpPr txBox="1"/>
          <p:nvPr/>
        </p:nvSpPr>
        <p:spPr>
          <a:xfrm>
            <a:off x="5112840" y="3386665"/>
            <a:ext cx="229175" cy="137176"/>
          </a:xfrm>
          <a:prstGeom prst="rect">
            <a:avLst/>
          </a:prstGeom>
        </p:spPr>
        <p:txBody>
          <a:bodyPr vert="horz" wrap="square" lIns="0" tIns="11516" rIns="0" bIns="0" rtlCol="0">
            <a:spAutoFit/>
          </a:bodyPr>
          <a:lstStyle/>
          <a:p>
            <a:pPr marL="11516">
              <a:spcBef>
                <a:spcPts val="91"/>
              </a:spcBef>
            </a:pPr>
            <a:r>
              <a:rPr sz="816" spc="36" dirty="0">
                <a:solidFill>
                  <a:srgbClr val="595857"/>
                </a:solidFill>
                <a:latin typeface="Microsoft YaHei"/>
                <a:cs typeface="Microsoft YaHei"/>
              </a:rPr>
              <a:t>150</a:t>
            </a:r>
            <a:endParaRPr sz="816">
              <a:latin typeface="Microsoft YaHei"/>
              <a:cs typeface="Microsoft YaHei"/>
            </a:endParaRPr>
          </a:p>
        </p:txBody>
      </p:sp>
      <p:sp>
        <p:nvSpPr>
          <p:cNvPr id="52" name="object 30">
            <a:extLst>
              <a:ext uri="{FF2B5EF4-FFF2-40B4-BE49-F238E27FC236}">
                <a16:creationId xmlns:a16="http://schemas.microsoft.com/office/drawing/2014/main" id="{ADDB564F-0445-18E3-EB41-167475C0572F}"/>
              </a:ext>
            </a:extLst>
          </p:cNvPr>
          <p:cNvSpPr txBox="1"/>
          <p:nvPr/>
        </p:nvSpPr>
        <p:spPr>
          <a:xfrm>
            <a:off x="5112840" y="4079132"/>
            <a:ext cx="229175" cy="137176"/>
          </a:xfrm>
          <a:prstGeom prst="rect">
            <a:avLst/>
          </a:prstGeom>
        </p:spPr>
        <p:txBody>
          <a:bodyPr vert="horz" wrap="square" lIns="0" tIns="11516" rIns="0" bIns="0" rtlCol="0">
            <a:spAutoFit/>
          </a:bodyPr>
          <a:lstStyle/>
          <a:p>
            <a:pPr marL="11516">
              <a:spcBef>
                <a:spcPts val="91"/>
              </a:spcBef>
            </a:pPr>
            <a:r>
              <a:rPr sz="816" spc="36" dirty="0">
                <a:solidFill>
                  <a:srgbClr val="595857"/>
                </a:solidFill>
                <a:latin typeface="Microsoft YaHei"/>
                <a:cs typeface="Microsoft YaHei"/>
              </a:rPr>
              <a:t>100</a:t>
            </a:r>
            <a:endParaRPr sz="816">
              <a:latin typeface="Microsoft YaHei"/>
              <a:cs typeface="Microsoft YaHei"/>
            </a:endParaRPr>
          </a:p>
        </p:txBody>
      </p:sp>
      <p:sp>
        <p:nvSpPr>
          <p:cNvPr id="53" name="object 31">
            <a:extLst>
              <a:ext uri="{FF2B5EF4-FFF2-40B4-BE49-F238E27FC236}">
                <a16:creationId xmlns:a16="http://schemas.microsoft.com/office/drawing/2014/main" id="{76F71B62-22D4-BEF4-83A2-DE97AD008242}"/>
              </a:ext>
            </a:extLst>
          </p:cNvPr>
          <p:cNvSpPr txBox="1"/>
          <p:nvPr/>
        </p:nvSpPr>
        <p:spPr>
          <a:xfrm>
            <a:off x="5181456" y="4771290"/>
            <a:ext cx="160653" cy="137176"/>
          </a:xfrm>
          <a:prstGeom prst="rect">
            <a:avLst/>
          </a:prstGeom>
        </p:spPr>
        <p:txBody>
          <a:bodyPr vert="horz" wrap="square" lIns="0" tIns="11516" rIns="0" bIns="0" rtlCol="0">
            <a:spAutoFit/>
          </a:bodyPr>
          <a:lstStyle/>
          <a:p>
            <a:pPr marL="11516">
              <a:spcBef>
                <a:spcPts val="91"/>
              </a:spcBef>
            </a:pPr>
            <a:r>
              <a:rPr sz="816" spc="36" dirty="0">
                <a:solidFill>
                  <a:srgbClr val="595857"/>
                </a:solidFill>
                <a:latin typeface="Microsoft YaHei"/>
                <a:cs typeface="Microsoft YaHei"/>
              </a:rPr>
              <a:t>50</a:t>
            </a:r>
            <a:endParaRPr sz="816">
              <a:latin typeface="Microsoft YaHei"/>
              <a:cs typeface="Microsoft YaHei"/>
            </a:endParaRPr>
          </a:p>
        </p:txBody>
      </p:sp>
      <p:sp>
        <p:nvSpPr>
          <p:cNvPr id="54" name="object 32">
            <a:extLst>
              <a:ext uri="{FF2B5EF4-FFF2-40B4-BE49-F238E27FC236}">
                <a16:creationId xmlns:a16="http://schemas.microsoft.com/office/drawing/2014/main" id="{483FC60D-1ED1-2EDD-C424-053AF8AD320D}"/>
              </a:ext>
            </a:extLst>
          </p:cNvPr>
          <p:cNvSpPr txBox="1"/>
          <p:nvPr/>
        </p:nvSpPr>
        <p:spPr>
          <a:xfrm>
            <a:off x="5250069" y="5454118"/>
            <a:ext cx="87524" cy="137176"/>
          </a:xfrm>
          <a:prstGeom prst="rect">
            <a:avLst/>
          </a:prstGeom>
        </p:spPr>
        <p:txBody>
          <a:bodyPr vert="horz" wrap="square" lIns="0" tIns="11516" rIns="0" bIns="0" rtlCol="0">
            <a:spAutoFit/>
          </a:bodyPr>
          <a:lstStyle/>
          <a:p>
            <a:pPr marL="11516">
              <a:spcBef>
                <a:spcPts val="91"/>
              </a:spcBef>
            </a:pPr>
            <a:r>
              <a:rPr sz="816" spc="-45" dirty="0">
                <a:solidFill>
                  <a:srgbClr val="595857"/>
                </a:solidFill>
                <a:latin typeface="Microsoft YaHei"/>
                <a:cs typeface="Microsoft YaHei"/>
              </a:rPr>
              <a:t>0</a:t>
            </a:r>
            <a:endParaRPr sz="816">
              <a:latin typeface="Microsoft YaHei"/>
              <a:cs typeface="Microsoft YaHei"/>
            </a:endParaRPr>
          </a:p>
        </p:txBody>
      </p:sp>
      <p:sp>
        <p:nvSpPr>
          <p:cNvPr id="55" name="object 33">
            <a:extLst>
              <a:ext uri="{FF2B5EF4-FFF2-40B4-BE49-F238E27FC236}">
                <a16:creationId xmlns:a16="http://schemas.microsoft.com/office/drawing/2014/main" id="{7D84EDDF-366D-76B4-0508-2277492A6652}"/>
              </a:ext>
            </a:extLst>
          </p:cNvPr>
          <p:cNvSpPr txBox="1"/>
          <p:nvPr/>
        </p:nvSpPr>
        <p:spPr>
          <a:xfrm>
            <a:off x="8373616" y="5609122"/>
            <a:ext cx="316124" cy="179047"/>
          </a:xfrm>
          <a:prstGeom prst="rect">
            <a:avLst/>
          </a:prstGeom>
        </p:spPr>
        <p:txBody>
          <a:bodyPr vert="horz" wrap="square" lIns="0" tIns="11516" rIns="0" bIns="0" rtlCol="0">
            <a:spAutoFit/>
          </a:bodyPr>
          <a:lstStyle/>
          <a:p>
            <a:pPr marL="11516">
              <a:spcBef>
                <a:spcPts val="91"/>
              </a:spcBef>
            </a:pPr>
            <a:r>
              <a:rPr sz="1088" spc="36" dirty="0">
                <a:solidFill>
                  <a:srgbClr val="3F3B3A"/>
                </a:solidFill>
                <a:latin typeface="Microsoft YaHei Light"/>
                <a:cs typeface="Microsoft YaHei Light"/>
              </a:rPr>
              <a:t>骨髄</a:t>
            </a:r>
            <a:endParaRPr sz="1088">
              <a:latin typeface="Microsoft YaHei Light"/>
              <a:cs typeface="Microsoft YaHei Light"/>
            </a:endParaRPr>
          </a:p>
        </p:txBody>
      </p:sp>
      <p:sp>
        <p:nvSpPr>
          <p:cNvPr id="56" name="object 34">
            <a:extLst>
              <a:ext uri="{FF2B5EF4-FFF2-40B4-BE49-F238E27FC236}">
                <a16:creationId xmlns:a16="http://schemas.microsoft.com/office/drawing/2014/main" id="{BC78077A-D137-72F8-765C-CC99A0479F63}"/>
              </a:ext>
            </a:extLst>
          </p:cNvPr>
          <p:cNvSpPr txBox="1"/>
          <p:nvPr/>
        </p:nvSpPr>
        <p:spPr>
          <a:xfrm>
            <a:off x="9120845" y="5609122"/>
            <a:ext cx="316124" cy="179047"/>
          </a:xfrm>
          <a:prstGeom prst="rect">
            <a:avLst/>
          </a:prstGeom>
        </p:spPr>
        <p:txBody>
          <a:bodyPr vert="horz" wrap="square" lIns="0" tIns="11516" rIns="0" bIns="0" rtlCol="0">
            <a:spAutoFit/>
          </a:bodyPr>
          <a:lstStyle/>
          <a:p>
            <a:pPr marL="11516">
              <a:spcBef>
                <a:spcPts val="91"/>
              </a:spcBef>
            </a:pPr>
            <a:r>
              <a:rPr sz="1088" spc="36" dirty="0">
                <a:solidFill>
                  <a:srgbClr val="3F3B3A"/>
                </a:solidFill>
                <a:latin typeface="Microsoft YaHei Light"/>
                <a:cs typeface="Microsoft YaHei Light"/>
              </a:rPr>
              <a:t>脂肪</a:t>
            </a:r>
            <a:endParaRPr sz="1088">
              <a:latin typeface="Microsoft YaHei Light"/>
              <a:cs typeface="Microsoft YaHei Light"/>
            </a:endParaRPr>
          </a:p>
        </p:txBody>
      </p:sp>
      <p:sp>
        <p:nvSpPr>
          <p:cNvPr id="57" name="object 35">
            <a:extLst>
              <a:ext uri="{FF2B5EF4-FFF2-40B4-BE49-F238E27FC236}">
                <a16:creationId xmlns:a16="http://schemas.microsoft.com/office/drawing/2014/main" id="{0CEFED5A-F687-A109-4809-D5178C49128F}"/>
              </a:ext>
            </a:extLst>
          </p:cNvPr>
          <p:cNvSpPr txBox="1"/>
          <p:nvPr/>
        </p:nvSpPr>
        <p:spPr>
          <a:xfrm>
            <a:off x="9794828" y="5609122"/>
            <a:ext cx="462958" cy="179047"/>
          </a:xfrm>
          <a:prstGeom prst="rect">
            <a:avLst/>
          </a:prstGeom>
        </p:spPr>
        <p:txBody>
          <a:bodyPr vert="horz" wrap="square" lIns="0" tIns="11516" rIns="0" bIns="0" rtlCol="0">
            <a:spAutoFit/>
          </a:bodyPr>
          <a:lstStyle/>
          <a:p>
            <a:pPr marL="11516">
              <a:spcBef>
                <a:spcPts val="91"/>
              </a:spcBef>
            </a:pPr>
            <a:r>
              <a:rPr sz="1088" b="1" spc="45" dirty="0">
                <a:solidFill>
                  <a:srgbClr val="EE7300"/>
                </a:solidFill>
                <a:latin typeface="Microsoft YaHei"/>
                <a:cs typeface="Microsoft YaHei"/>
              </a:rPr>
              <a:t>臍帯血</a:t>
            </a:r>
            <a:endParaRPr sz="1088">
              <a:latin typeface="Microsoft YaHei"/>
              <a:cs typeface="Microsoft YaHei"/>
            </a:endParaRPr>
          </a:p>
        </p:txBody>
      </p:sp>
      <p:sp>
        <p:nvSpPr>
          <p:cNvPr id="58" name="object 36">
            <a:extLst>
              <a:ext uri="{FF2B5EF4-FFF2-40B4-BE49-F238E27FC236}">
                <a16:creationId xmlns:a16="http://schemas.microsoft.com/office/drawing/2014/main" id="{8B84490E-DC54-108E-7B64-E5BBE57BC7B5}"/>
              </a:ext>
            </a:extLst>
          </p:cNvPr>
          <p:cNvSpPr txBox="1"/>
          <p:nvPr/>
        </p:nvSpPr>
        <p:spPr>
          <a:xfrm>
            <a:off x="9746707" y="3566099"/>
            <a:ext cx="550483" cy="317473"/>
          </a:xfrm>
          <a:prstGeom prst="rect">
            <a:avLst/>
          </a:prstGeom>
        </p:spPr>
        <p:txBody>
          <a:bodyPr vert="horz" wrap="square" lIns="0" tIns="10365" rIns="0" bIns="0" rtlCol="0">
            <a:spAutoFit/>
          </a:bodyPr>
          <a:lstStyle/>
          <a:p>
            <a:pPr marL="11516">
              <a:spcBef>
                <a:spcPts val="82"/>
              </a:spcBef>
            </a:pPr>
            <a:r>
              <a:rPr sz="1995" b="1" spc="127" dirty="0">
                <a:solidFill>
                  <a:srgbClr val="EE7300"/>
                </a:solidFill>
                <a:latin typeface="Microsoft YaHei"/>
                <a:cs typeface="Microsoft YaHei"/>
              </a:rPr>
              <a:t>60</a:t>
            </a:r>
            <a:r>
              <a:rPr sz="2108" b="1" spc="-68" baseline="3584" dirty="0">
                <a:solidFill>
                  <a:srgbClr val="EE7300"/>
                </a:solidFill>
                <a:latin typeface="Microsoft YaHei"/>
                <a:cs typeface="Microsoft YaHei"/>
              </a:rPr>
              <a:t>倍</a:t>
            </a:r>
            <a:endParaRPr sz="2108" baseline="3584">
              <a:latin typeface="Microsoft YaHei"/>
              <a:cs typeface="Microsoft YaHei"/>
            </a:endParaRPr>
          </a:p>
        </p:txBody>
      </p:sp>
      <p:sp>
        <p:nvSpPr>
          <p:cNvPr id="59" name="object 37">
            <a:extLst>
              <a:ext uri="{FF2B5EF4-FFF2-40B4-BE49-F238E27FC236}">
                <a16:creationId xmlns:a16="http://schemas.microsoft.com/office/drawing/2014/main" id="{7ADEF124-DF3E-38B5-5497-ACA161689C60}"/>
              </a:ext>
            </a:extLst>
          </p:cNvPr>
          <p:cNvSpPr/>
          <p:nvPr/>
        </p:nvSpPr>
        <p:spPr>
          <a:xfrm>
            <a:off x="8216351" y="3466997"/>
            <a:ext cx="2237631" cy="0"/>
          </a:xfrm>
          <a:custGeom>
            <a:avLst/>
            <a:gdLst/>
            <a:ahLst/>
            <a:cxnLst/>
            <a:rect l="l" t="t" r="r" b="b"/>
            <a:pathLst>
              <a:path w="2467609">
                <a:moveTo>
                  <a:pt x="2467038" y="0"/>
                </a:moveTo>
                <a:lnTo>
                  <a:pt x="0" y="0"/>
                </a:lnTo>
              </a:path>
            </a:pathLst>
          </a:custGeom>
          <a:ln w="9004">
            <a:solidFill>
              <a:srgbClr val="595857"/>
            </a:solidFill>
          </a:ln>
        </p:spPr>
        <p:txBody>
          <a:bodyPr wrap="square" lIns="0" tIns="0" rIns="0" bIns="0" rtlCol="0"/>
          <a:lstStyle/>
          <a:p>
            <a:endParaRPr sz="1632"/>
          </a:p>
        </p:txBody>
      </p:sp>
      <p:grpSp>
        <p:nvGrpSpPr>
          <p:cNvPr id="60" name="object 38">
            <a:extLst>
              <a:ext uri="{FF2B5EF4-FFF2-40B4-BE49-F238E27FC236}">
                <a16:creationId xmlns:a16="http://schemas.microsoft.com/office/drawing/2014/main" id="{88BCACA9-0A44-04C8-1EF1-51BDBA1D4CD8}"/>
              </a:ext>
            </a:extLst>
          </p:cNvPr>
          <p:cNvGrpSpPr/>
          <p:nvPr/>
        </p:nvGrpSpPr>
        <p:grpSpPr>
          <a:xfrm>
            <a:off x="8216351" y="3903809"/>
            <a:ext cx="2237631" cy="1635901"/>
            <a:chOff x="7684976" y="4305033"/>
            <a:chExt cx="2467610" cy="1804035"/>
          </a:xfrm>
        </p:grpSpPr>
        <p:sp>
          <p:nvSpPr>
            <p:cNvPr id="61" name="object 39">
              <a:extLst>
                <a:ext uri="{FF2B5EF4-FFF2-40B4-BE49-F238E27FC236}">
                  <a16:creationId xmlns:a16="http://schemas.microsoft.com/office/drawing/2014/main" id="{4AD91AF8-BF68-6ACE-9580-3239E136C2A2}"/>
                </a:ext>
              </a:extLst>
            </p:cNvPr>
            <p:cNvSpPr/>
            <p:nvPr/>
          </p:nvSpPr>
          <p:spPr>
            <a:xfrm>
              <a:off x="7684976" y="4393482"/>
              <a:ext cx="2467610" cy="1140460"/>
            </a:xfrm>
            <a:custGeom>
              <a:avLst/>
              <a:gdLst/>
              <a:ahLst/>
              <a:cxnLst/>
              <a:rect l="l" t="t" r="r" b="b"/>
              <a:pathLst>
                <a:path w="2467609" h="1140460">
                  <a:moveTo>
                    <a:pt x="0" y="1140307"/>
                  </a:moveTo>
                  <a:lnTo>
                    <a:pt x="1794772" y="1140307"/>
                  </a:lnTo>
                </a:path>
                <a:path w="2467609" h="1140460">
                  <a:moveTo>
                    <a:pt x="2187342" y="1140307"/>
                  </a:moveTo>
                  <a:lnTo>
                    <a:pt x="2467038" y="1140307"/>
                  </a:lnTo>
                </a:path>
                <a:path w="2467609" h="1140460">
                  <a:moveTo>
                    <a:pt x="0" y="570153"/>
                  </a:moveTo>
                  <a:lnTo>
                    <a:pt x="1794772" y="570153"/>
                  </a:lnTo>
                </a:path>
                <a:path w="2467609" h="1140460">
                  <a:moveTo>
                    <a:pt x="2187342" y="570153"/>
                  </a:moveTo>
                  <a:lnTo>
                    <a:pt x="2467038" y="570153"/>
                  </a:lnTo>
                </a:path>
                <a:path w="2467609" h="1140460">
                  <a:moveTo>
                    <a:pt x="0" y="0"/>
                  </a:moveTo>
                  <a:lnTo>
                    <a:pt x="1794772" y="0"/>
                  </a:lnTo>
                </a:path>
                <a:path w="2467609" h="1140460">
                  <a:moveTo>
                    <a:pt x="2187342" y="0"/>
                  </a:moveTo>
                  <a:lnTo>
                    <a:pt x="2467038" y="0"/>
                  </a:lnTo>
                </a:path>
              </a:pathLst>
            </a:custGeom>
            <a:ln w="9004">
              <a:solidFill>
                <a:srgbClr val="595857"/>
              </a:solidFill>
            </a:ln>
          </p:spPr>
          <p:txBody>
            <a:bodyPr wrap="square" lIns="0" tIns="0" rIns="0" bIns="0" rtlCol="0"/>
            <a:lstStyle/>
            <a:p>
              <a:endParaRPr sz="1632"/>
            </a:p>
          </p:txBody>
        </p:sp>
        <p:sp>
          <p:nvSpPr>
            <p:cNvPr id="62" name="object 40">
              <a:extLst>
                <a:ext uri="{FF2B5EF4-FFF2-40B4-BE49-F238E27FC236}">
                  <a16:creationId xmlns:a16="http://schemas.microsoft.com/office/drawing/2014/main" id="{B7C0147D-ACA7-C27A-A14E-4472C488B938}"/>
                </a:ext>
              </a:extLst>
            </p:cNvPr>
            <p:cNvSpPr/>
            <p:nvPr/>
          </p:nvSpPr>
          <p:spPr>
            <a:xfrm>
              <a:off x="9479749" y="4305033"/>
              <a:ext cx="393065" cy="1798955"/>
            </a:xfrm>
            <a:custGeom>
              <a:avLst/>
              <a:gdLst/>
              <a:ahLst/>
              <a:cxnLst/>
              <a:rect l="l" t="t" r="r" b="b"/>
              <a:pathLst>
                <a:path w="393065" h="1798954">
                  <a:moveTo>
                    <a:pt x="392569" y="0"/>
                  </a:moveTo>
                  <a:lnTo>
                    <a:pt x="0" y="0"/>
                  </a:lnTo>
                  <a:lnTo>
                    <a:pt x="0" y="1798916"/>
                  </a:lnTo>
                  <a:lnTo>
                    <a:pt x="392569" y="1798916"/>
                  </a:lnTo>
                  <a:lnTo>
                    <a:pt x="392569" y="0"/>
                  </a:lnTo>
                  <a:close/>
                </a:path>
              </a:pathLst>
            </a:custGeom>
            <a:solidFill>
              <a:srgbClr val="EE7300"/>
            </a:solidFill>
          </p:spPr>
          <p:txBody>
            <a:bodyPr wrap="square" lIns="0" tIns="0" rIns="0" bIns="0" rtlCol="0"/>
            <a:lstStyle/>
            <a:p>
              <a:endParaRPr sz="1632"/>
            </a:p>
          </p:txBody>
        </p:sp>
        <p:sp>
          <p:nvSpPr>
            <p:cNvPr id="63" name="object 41">
              <a:extLst>
                <a:ext uri="{FF2B5EF4-FFF2-40B4-BE49-F238E27FC236}">
                  <a16:creationId xmlns:a16="http://schemas.microsoft.com/office/drawing/2014/main" id="{02340051-65B1-72D3-8604-A9D9E21BA43F}"/>
                </a:ext>
              </a:extLst>
            </p:cNvPr>
            <p:cNvSpPr/>
            <p:nvPr/>
          </p:nvSpPr>
          <p:spPr>
            <a:xfrm>
              <a:off x="8655773" y="6039396"/>
              <a:ext cx="393065" cy="64769"/>
            </a:xfrm>
            <a:custGeom>
              <a:avLst/>
              <a:gdLst/>
              <a:ahLst/>
              <a:cxnLst/>
              <a:rect l="l" t="t" r="r" b="b"/>
              <a:pathLst>
                <a:path w="393065" h="64770">
                  <a:moveTo>
                    <a:pt x="392569" y="0"/>
                  </a:moveTo>
                  <a:lnTo>
                    <a:pt x="0" y="0"/>
                  </a:lnTo>
                  <a:lnTo>
                    <a:pt x="0" y="64541"/>
                  </a:lnTo>
                  <a:lnTo>
                    <a:pt x="392569" y="64541"/>
                  </a:lnTo>
                  <a:lnTo>
                    <a:pt x="392569" y="0"/>
                  </a:lnTo>
                  <a:close/>
                </a:path>
              </a:pathLst>
            </a:custGeom>
            <a:solidFill>
              <a:srgbClr val="A8A9A9"/>
            </a:solidFill>
          </p:spPr>
          <p:txBody>
            <a:bodyPr wrap="square" lIns="0" tIns="0" rIns="0" bIns="0" rtlCol="0"/>
            <a:lstStyle/>
            <a:p>
              <a:endParaRPr sz="1632"/>
            </a:p>
          </p:txBody>
        </p:sp>
        <p:sp>
          <p:nvSpPr>
            <p:cNvPr id="64" name="object 42">
              <a:extLst>
                <a:ext uri="{FF2B5EF4-FFF2-40B4-BE49-F238E27FC236}">
                  <a16:creationId xmlns:a16="http://schemas.microsoft.com/office/drawing/2014/main" id="{9E8D0972-AF64-D22B-EBAD-FC82A47E57F4}"/>
                </a:ext>
              </a:extLst>
            </p:cNvPr>
            <p:cNvSpPr/>
            <p:nvPr/>
          </p:nvSpPr>
          <p:spPr>
            <a:xfrm>
              <a:off x="7831784" y="6039396"/>
              <a:ext cx="393065" cy="64769"/>
            </a:xfrm>
            <a:custGeom>
              <a:avLst/>
              <a:gdLst/>
              <a:ahLst/>
              <a:cxnLst/>
              <a:rect l="l" t="t" r="r" b="b"/>
              <a:pathLst>
                <a:path w="393065" h="64770">
                  <a:moveTo>
                    <a:pt x="392569" y="0"/>
                  </a:moveTo>
                  <a:lnTo>
                    <a:pt x="0" y="0"/>
                  </a:lnTo>
                  <a:lnTo>
                    <a:pt x="0" y="64541"/>
                  </a:lnTo>
                  <a:lnTo>
                    <a:pt x="392569" y="64541"/>
                  </a:lnTo>
                  <a:lnTo>
                    <a:pt x="392569" y="0"/>
                  </a:lnTo>
                  <a:close/>
                </a:path>
              </a:pathLst>
            </a:custGeom>
            <a:solidFill>
              <a:srgbClr val="CDCECE"/>
            </a:solidFill>
          </p:spPr>
          <p:txBody>
            <a:bodyPr wrap="square" lIns="0" tIns="0" rIns="0" bIns="0" rtlCol="0"/>
            <a:lstStyle/>
            <a:p>
              <a:endParaRPr sz="1632"/>
            </a:p>
          </p:txBody>
        </p:sp>
        <p:sp>
          <p:nvSpPr>
            <p:cNvPr id="65" name="object 43">
              <a:extLst>
                <a:ext uri="{FF2B5EF4-FFF2-40B4-BE49-F238E27FC236}">
                  <a16:creationId xmlns:a16="http://schemas.microsoft.com/office/drawing/2014/main" id="{9138F1CC-24ED-B383-D69A-DF567522B9FC}"/>
                </a:ext>
              </a:extLst>
            </p:cNvPr>
            <p:cNvSpPr/>
            <p:nvPr/>
          </p:nvSpPr>
          <p:spPr>
            <a:xfrm>
              <a:off x="7684976" y="6103945"/>
              <a:ext cx="2467610" cy="0"/>
            </a:xfrm>
            <a:custGeom>
              <a:avLst/>
              <a:gdLst/>
              <a:ahLst/>
              <a:cxnLst/>
              <a:rect l="l" t="t" r="r" b="b"/>
              <a:pathLst>
                <a:path w="2467609">
                  <a:moveTo>
                    <a:pt x="2467038" y="0"/>
                  </a:moveTo>
                  <a:lnTo>
                    <a:pt x="0" y="0"/>
                  </a:lnTo>
                </a:path>
              </a:pathLst>
            </a:custGeom>
            <a:ln w="9004">
              <a:solidFill>
                <a:srgbClr val="595857"/>
              </a:solidFill>
            </a:ln>
          </p:spPr>
          <p:txBody>
            <a:bodyPr wrap="square" lIns="0" tIns="0" rIns="0" bIns="0" rtlCol="0"/>
            <a:lstStyle/>
            <a:p>
              <a:endParaRPr sz="1632"/>
            </a:p>
          </p:txBody>
        </p:sp>
      </p:grpSp>
      <p:sp>
        <p:nvSpPr>
          <p:cNvPr id="66" name="object 44">
            <a:extLst>
              <a:ext uri="{FF2B5EF4-FFF2-40B4-BE49-F238E27FC236}">
                <a16:creationId xmlns:a16="http://schemas.microsoft.com/office/drawing/2014/main" id="{B8CDD1DC-0261-8ACF-751F-D7437AF712A3}"/>
              </a:ext>
            </a:extLst>
          </p:cNvPr>
          <p:cNvSpPr txBox="1"/>
          <p:nvPr/>
        </p:nvSpPr>
        <p:spPr>
          <a:xfrm>
            <a:off x="8012150" y="3386665"/>
            <a:ext cx="160653" cy="137176"/>
          </a:xfrm>
          <a:prstGeom prst="rect">
            <a:avLst/>
          </a:prstGeom>
        </p:spPr>
        <p:txBody>
          <a:bodyPr vert="horz" wrap="square" lIns="0" tIns="11516" rIns="0" bIns="0" rtlCol="0">
            <a:spAutoFit/>
          </a:bodyPr>
          <a:lstStyle/>
          <a:p>
            <a:pPr marL="11516">
              <a:spcBef>
                <a:spcPts val="91"/>
              </a:spcBef>
            </a:pPr>
            <a:r>
              <a:rPr sz="816" spc="36" dirty="0">
                <a:solidFill>
                  <a:srgbClr val="595857"/>
                </a:solidFill>
                <a:latin typeface="Microsoft YaHei"/>
                <a:cs typeface="Microsoft YaHei"/>
              </a:rPr>
              <a:t>80</a:t>
            </a:r>
            <a:endParaRPr sz="816">
              <a:latin typeface="Microsoft YaHei"/>
              <a:cs typeface="Microsoft YaHei"/>
            </a:endParaRPr>
          </a:p>
        </p:txBody>
      </p:sp>
      <p:sp>
        <p:nvSpPr>
          <p:cNvPr id="67" name="object 45">
            <a:extLst>
              <a:ext uri="{FF2B5EF4-FFF2-40B4-BE49-F238E27FC236}">
                <a16:creationId xmlns:a16="http://schemas.microsoft.com/office/drawing/2014/main" id="{FD5B6188-56D9-6AC4-AF03-F5550A515758}"/>
              </a:ext>
            </a:extLst>
          </p:cNvPr>
          <p:cNvSpPr txBox="1"/>
          <p:nvPr/>
        </p:nvSpPr>
        <p:spPr>
          <a:xfrm>
            <a:off x="8012150" y="3903554"/>
            <a:ext cx="160653" cy="137176"/>
          </a:xfrm>
          <a:prstGeom prst="rect">
            <a:avLst/>
          </a:prstGeom>
        </p:spPr>
        <p:txBody>
          <a:bodyPr vert="horz" wrap="square" lIns="0" tIns="11516" rIns="0" bIns="0" rtlCol="0">
            <a:spAutoFit/>
          </a:bodyPr>
          <a:lstStyle/>
          <a:p>
            <a:pPr marL="11516">
              <a:spcBef>
                <a:spcPts val="91"/>
              </a:spcBef>
            </a:pPr>
            <a:r>
              <a:rPr sz="816" spc="36" dirty="0">
                <a:solidFill>
                  <a:srgbClr val="595857"/>
                </a:solidFill>
                <a:latin typeface="Microsoft YaHei"/>
                <a:cs typeface="Microsoft YaHei"/>
              </a:rPr>
              <a:t>60</a:t>
            </a:r>
            <a:endParaRPr sz="816">
              <a:latin typeface="Microsoft YaHei"/>
              <a:cs typeface="Microsoft YaHei"/>
            </a:endParaRPr>
          </a:p>
        </p:txBody>
      </p:sp>
      <p:sp>
        <p:nvSpPr>
          <p:cNvPr id="68" name="object 46">
            <a:extLst>
              <a:ext uri="{FF2B5EF4-FFF2-40B4-BE49-F238E27FC236}">
                <a16:creationId xmlns:a16="http://schemas.microsoft.com/office/drawing/2014/main" id="{62CFC5AE-6B53-DCC0-B355-09795429BC1C}"/>
              </a:ext>
            </a:extLst>
          </p:cNvPr>
          <p:cNvSpPr txBox="1"/>
          <p:nvPr/>
        </p:nvSpPr>
        <p:spPr>
          <a:xfrm>
            <a:off x="8012150" y="4420132"/>
            <a:ext cx="160653" cy="137176"/>
          </a:xfrm>
          <a:prstGeom prst="rect">
            <a:avLst/>
          </a:prstGeom>
        </p:spPr>
        <p:txBody>
          <a:bodyPr vert="horz" wrap="square" lIns="0" tIns="11516" rIns="0" bIns="0" rtlCol="0">
            <a:spAutoFit/>
          </a:bodyPr>
          <a:lstStyle/>
          <a:p>
            <a:pPr marL="11516">
              <a:spcBef>
                <a:spcPts val="91"/>
              </a:spcBef>
            </a:pPr>
            <a:r>
              <a:rPr sz="816" spc="36" dirty="0">
                <a:solidFill>
                  <a:srgbClr val="595857"/>
                </a:solidFill>
                <a:latin typeface="Microsoft YaHei"/>
                <a:cs typeface="Microsoft YaHei"/>
              </a:rPr>
              <a:t>40</a:t>
            </a:r>
            <a:endParaRPr sz="816">
              <a:latin typeface="Microsoft YaHei"/>
              <a:cs typeface="Microsoft YaHei"/>
            </a:endParaRPr>
          </a:p>
        </p:txBody>
      </p:sp>
      <p:sp>
        <p:nvSpPr>
          <p:cNvPr id="69" name="object 47">
            <a:extLst>
              <a:ext uri="{FF2B5EF4-FFF2-40B4-BE49-F238E27FC236}">
                <a16:creationId xmlns:a16="http://schemas.microsoft.com/office/drawing/2014/main" id="{80102B80-3E48-DB89-5D6A-ABF86B4B0BF7}"/>
              </a:ext>
            </a:extLst>
          </p:cNvPr>
          <p:cNvSpPr txBox="1"/>
          <p:nvPr/>
        </p:nvSpPr>
        <p:spPr>
          <a:xfrm>
            <a:off x="8012150" y="4941997"/>
            <a:ext cx="160653" cy="137176"/>
          </a:xfrm>
          <a:prstGeom prst="rect">
            <a:avLst/>
          </a:prstGeom>
        </p:spPr>
        <p:txBody>
          <a:bodyPr vert="horz" wrap="square" lIns="0" tIns="11516" rIns="0" bIns="0" rtlCol="0">
            <a:spAutoFit/>
          </a:bodyPr>
          <a:lstStyle/>
          <a:p>
            <a:pPr marL="11516">
              <a:spcBef>
                <a:spcPts val="91"/>
              </a:spcBef>
            </a:pPr>
            <a:r>
              <a:rPr sz="816" spc="36" dirty="0">
                <a:solidFill>
                  <a:srgbClr val="595857"/>
                </a:solidFill>
                <a:latin typeface="Microsoft YaHei"/>
                <a:cs typeface="Microsoft YaHei"/>
              </a:rPr>
              <a:t>20</a:t>
            </a:r>
            <a:endParaRPr sz="816">
              <a:latin typeface="Microsoft YaHei"/>
              <a:cs typeface="Microsoft YaHei"/>
            </a:endParaRPr>
          </a:p>
        </p:txBody>
      </p:sp>
      <p:sp>
        <p:nvSpPr>
          <p:cNvPr id="70" name="object 48">
            <a:extLst>
              <a:ext uri="{FF2B5EF4-FFF2-40B4-BE49-F238E27FC236}">
                <a16:creationId xmlns:a16="http://schemas.microsoft.com/office/drawing/2014/main" id="{6EE9B443-02B2-2A6F-5171-4FE0D5E3E38D}"/>
              </a:ext>
            </a:extLst>
          </p:cNvPr>
          <p:cNvSpPr txBox="1"/>
          <p:nvPr/>
        </p:nvSpPr>
        <p:spPr>
          <a:xfrm>
            <a:off x="8080764" y="5454118"/>
            <a:ext cx="87524" cy="137176"/>
          </a:xfrm>
          <a:prstGeom prst="rect">
            <a:avLst/>
          </a:prstGeom>
        </p:spPr>
        <p:txBody>
          <a:bodyPr vert="horz" wrap="square" lIns="0" tIns="11516" rIns="0" bIns="0" rtlCol="0">
            <a:spAutoFit/>
          </a:bodyPr>
          <a:lstStyle/>
          <a:p>
            <a:pPr marL="11516">
              <a:spcBef>
                <a:spcPts val="91"/>
              </a:spcBef>
            </a:pPr>
            <a:r>
              <a:rPr sz="816" spc="-45" dirty="0">
                <a:solidFill>
                  <a:srgbClr val="595857"/>
                </a:solidFill>
                <a:latin typeface="Microsoft YaHei"/>
                <a:cs typeface="Microsoft YaHei"/>
              </a:rPr>
              <a:t>0</a:t>
            </a:r>
            <a:endParaRPr sz="816">
              <a:latin typeface="Microsoft YaHei"/>
              <a:cs typeface="Microsoft YaHei"/>
            </a:endParaRPr>
          </a:p>
        </p:txBody>
      </p:sp>
    </p:spTree>
    <p:extLst>
      <p:ext uri="{BB962C8B-B14F-4D97-AF65-F5344CB8AC3E}">
        <p14:creationId xmlns:p14="http://schemas.microsoft.com/office/powerpoint/2010/main" val="1985946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B3D04-94B9-73AB-F7F1-D7BA9F1185F5}"/>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819122C-5344-7948-7B84-A4B86B1CB8F4}"/>
              </a:ext>
            </a:extLst>
          </p:cNvPr>
          <p:cNvSpPr>
            <a:spLocks noGrp="1"/>
          </p:cNvSpPr>
          <p:nvPr>
            <p:ph idx="1"/>
          </p:nvPr>
        </p:nvSpPr>
        <p:spPr>
          <a:xfrm>
            <a:off x="838200" y="1066028"/>
            <a:ext cx="10515600" cy="1251022"/>
          </a:xfrm>
        </p:spPr>
        <p:txBody>
          <a:bodyPr>
            <a:noAutofit/>
          </a:bodyPr>
          <a:lstStyle/>
          <a:p>
            <a:pPr marL="0" indent="0">
              <a:buNone/>
            </a:pPr>
            <a:r>
              <a:rPr lang="vi-VN" sz="1400" dirty="0">
                <a:latin typeface="Montserrat" panose="00000500000000000000" pitchFamily="2" charset="0"/>
              </a:rPr>
              <a:t>Mức độ biểu hiện vượt trội của protein trẻ hóa “GDF-11” trong exosome</a:t>
            </a:r>
          </a:p>
          <a:p>
            <a:pPr marL="0" indent="0">
              <a:buNone/>
            </a:pPr>
            <a:r>
              <a:rPr lang="vi-VN" sz="1400" dirty="0">
                <a:latin typeface="Montserrat" panose="00000500000000000000" pitchFamily="2" charset="0"/>
              </a:rPr>
              <a:t>Protein trẻ hóa “GDF-11” đã được công bố trên các tạp chí học thuật hàng đầu thế giới Science, Cell và Nature.</a:t>
            </a:r>
          </a:p>
        </p:txBody>
      </p:sp>
      <p:sp>
        <p:nvSpPr>
          <p:cNvPr id="10" name="Title 1">
            <a:extLst>
              <a:ext uri="{FF2B5EF4-FFF2-40B4-BE49-F238E27FC236}">
                <a16:creationId xmlns:a16="http://schemas.microsoft.com/office/drawing/2014/main" id="{D45FBA5C-86E5-7C9D-8321-CB49F13F57BC}"/>
              </a:ext>
            </a:extLst>
          </p:cNvPr>
          <p:cNvSpPr>
            <a:spLocks noGrp="1"/>
          </p:cNvSpPr>
          <p:nvPr>
            <p:ph type="title"/>
          </p:nvPr>
        </p:nvSpPr>
        <p:spPr>
          <a:xfrm>
            <a:off x="838200" y="399057"/>
            <a:ext cx="10515600" cy="687089"/>
          </a:xfrm>
        </p:spPr>
        <p:txBody>
          <a:bodyPr>
            <a:normAutofit/>
          </a:bodyPr>
          <a:lstStyle/>
          <a:p>
            <a:r>
              <a:rPr lang="en-US" sz="2400" b="1" dirty="0">
                <a:solidFill>
                  <a:srgbClr val="BA9544"/>
                </a:solidFill>
                <a:latin typeface="Montserrat" panose="00000500000000000000" pitchFamily="2" charset="0"/>
              </a:rPr>
              <a:t>(</a:t>
            </a:r>
            <a:r>
              <a:rPr lang="en-US" sz="2400" b="1" dirty="0" err="1">
                <a:solidFill>
                  <a:srgbClr val="BA9544"/>
                </a:solidFill>
                <a:latin typeface="Montserrat" panose="00000500000000000000" pitchFamily="2" charset="0"/>
              </a:rPr>
              <a:t>Tiếng</a:t>
            </a:r>
            <a:r>
              <a:rPr lang="en-US" sz="2400" b="1" dirty="0">
                <a:solidFill>
                  <a:srgbClr val="BA9544"/>
                </a:solidFill>
                <a:latin typeface="Montserrat" panose="00000500000000000000" pitchFamily="2" charset="0"/>
              </a:rPr>
              <a:t> Nhật)</a:t>
            </a:r>
          </a:p>
        </p:txBody>
      </p:sp>
      <p:pic>
        <p:nvPicPr>
          <p:cNvPr id="11" name="Picture 10" descr="A black background with yellow text&#10;&#10;AI-generated content may be incorrect.">
            <a:extLst>
              <a:ext uri="{FF2B5EF4-FFF2-40B4-BE49-F238E27FC236}">
                <a16:creationId xmlns:a16="http://schemas.microsoft.com/office/drawing/2014/main" id="{5A09095A-67B4-54CF-7C4B-CBF52FFE66D1}"/>
              </a:ext>
            </a:extLst>
          </p:cNvPr>
          <p:cNvPicPr>
            <a:picLocks noChangeAspect="1"/>
          </p:cNvPicPr>
          <p:nvPr/>
        </p:nvPicPr>
        <p:blipFill>
          <a:blip r:embed="rId2"/>
          <a:stretch>
            <a:fillRect/>
          </a:stretch>
        </p:blipFill>
        <p:spPr>
          <a:xfrm>
            <a:off x="104470" y="114491"/>
            <a:ext cx="795134" cy="206342"/>
          </a:xfrm>
          <a:prstGeom prst="rect">
            <a:avLst/>
          </a:prstGeom>
        </p:spPr>
      </p:pic>
      <p:pic>
        <p:nvPicPr>
          <p:cNvPr id="5" name="object 13">
            <a:extLst>
              <a:ext uri="{FF2B5EF4-FFF2-40B4-BE49-F238E27FC236}">
                <a16:creationId xmlns:a16="http://schemas.microsoft.com/office/drawing/2014/main" id="{F4FBB060-1BDB-26DD-067E-44904082EC80}"/>
              </a:ext>
            </a:extLst>
          </p:cNvPr>
          <p:cNvPicPr/>
          <p:nvPr/>
        </p:nvPicPr>
        <p:blipFill>
          <a:blip r:embed="rId3" cstate="print"/>
          <a:stretch>
            <a:fillRect/>
          </a:stretch>
        </p:blipFill>
        <p:spPr>
          <a:xfrm>
            <a:off x="1737291" y="2068117"/>
            <a:ext cx="3086388" cy="3865121"/>
          </a:xfrm>
          <a:prstGeom prst="rect">
            <a:avLst/>
          </a:prstGeom>
        </p:spPr>
      </p:pic>
      <p:sp>
        <p:nvSpPr>
          <p:cNvPr id="36" name="object 14">
            <a:extLst>
              <a:ext uri="{FF2B5EF4-FFF2-40B4-BE49-F238E27FC236}">
                <a16:creationId xmlns:a16="http://schemas.microsoft.com/office/drawing/2014/main" id="{E2D1474F-4E1A-8E05-8CDF-BB414349E0C0}"/>
              </a:ext>
            </a:extLst>
          </p:cNvPr>
          <p:cNvSpPr txBox="1"/>
          <p:nvPr/>
        </p:nvSpPr>
        <p:spPr>
          <a:xfrm>
            <a:off x="5567458" y="2823464"/>
            <a:ext cx="1859634" cy="553956"/>
          </a:xfrm>
          <a:prstGeom prst="rect">
            <a:avLst/>
          </a:prstGeom>
        </p:spPr>
        <p:txBody>
          <a:bodyPr vert="horz" wrap="square" lIns="0" tIns="11516" rIns="0" bIns="0" rtlCol="0">
            <a:spAutoFit/>
          </a:bodyPr>
          <a:lstStyle/>
          <a:p>
            <a:pPr marL="114012" marR="4607" indent="-103071" algn="ctr">
              <a:lnSpc>
                <a:spcPct val="109000"/>
              </a:lnSpc>
              <a:spcBef>
                <a:spcPts val="91"/>
              </a:spcBef>
            </a:pPr>
            <a:r>
              <a:rPr lang="vi-VN" sz="1100" b="1" dirty="0">
                <a:solidFill>
                  <a:srgbClr val="3F3B3A"/>
                </a:solidFill>
                <a:latin typeface="Montserrat" panose="00000500000000000000" pitchFamily="2" charset="0"/>
                <a:cs typeface="Times New Roman" panose="02020603050405020304" pitchFamily="18" charset="0"/>
              </a:rPr>
              <a:t>GDF-11 biểu hiện cao gấp 120 lần so với tế bào gốc tủy xương và mỡ</a:t>
            </a:r>
            <a:endParaRPr sz="1100" dirty="0">
              <a:latin typeface="Montserrat" panose="00000500000000000000" pitchFamily="2" charset="0"/>
              <a:cs typeface="Times New Roman" panose="02020603050405020304" pitchFamily="18" charset="0"/>
            </a:endParaRPr>
          </a:p>
        </p:txBody>
      </p:sp>
      <p:sp>
        <p:nvSpPr>
          <p:cNvPr id="37" name="object 15">
            <a:extLst>
              <a:ext uri="{FF2B5EF4-FFF2-40B4-BE49-F238E27FC236}">
                <a16:creationId xmlns:a16="http://schemas.microsoft.com/office/drawing/2014/main" id="{A7109D31-5911-CCE7-FF1E-E7C3B3B99E07}"/>
              </a:ext>
            </a:extLst>
          </p:cNvPr>
          <p:cNvSpPr txBox="1"/>
          <p:nvPr/>
        </p:nvSpPr>
        <p:spPr>
          <a:xfrm>
            <a:off x="5542922" y="5609122"/>
            <a:ext cx="316124" cy="179047"/>
          </a:xfrm>
          <a:prstGeom prst="rect">
            <a:avLst/>
          </a:prstGeom>
        </p:spPr>
        <p:txBody>
          <a:bodyPr vert="horz" wrap="square" lIns="0" tIns="11516" rIns="0" bIns="0" rtlCol="0">
            <a:spAutoFit/>
          </a:bodyPr>
          <a:lstStyle/>
          <a:p>
            <a:pPr marL="11516">
              <a:spcBef>
                <a:spcPts val="91"/>
              </a:spcBef>
            </a:pPr>
            <a:r>
              <a:rPr sz="1088" spc="36" dirty="0">
                <a:solidFill>
                  <a:srgbClr val="3F3B3A"/>
                </a:solidFill>
                <a:latin typeface="Microsoft YaHei Light"/>
                <a:cs typeface="Microsoft YaHei Light"/>
              </a:rPr>
              <a:t>骨髄</a:t>
            </a:r>
            <a:endParaRPr sz="1088">
              <a:latin typeface="Microsoft YaHei Light"/>
              <a:cs typeface="Microsoft YaHei Light"/>
            </a:endParaRPr>
          </a:p>
        </p:txBody>
      </p:sp>
      <p:sp>
        <p:nvSpPr>
          <p:cNvPr id="38" name="object 16">
            <a:extLst>
              <a:ext uri="{FF2B5EF4-FFF2-40B4-BE49-F238E27FC236}">
                <a16:creationId xmlns:a16="http://schemas.microsoft.com/office/drawing/2014/main" id="{B787776A-1B0E-8E18-7081-DF1D0EA7913E}"/>
              </a:ext>
            </a:extLst>
          </p:cNvPr>
          <p:cNvSpPr txBox="1"/>
          <p:nvPr/>
        </p:nvSpPr>
        <p:spPr>
          <a:xfrm>
            <a:off x="6290150" y="5609122"/>
            <a:ext cx="316124" cy="179047"/>
          </a:xfrm>
          <a:prstGeom prst="rect">
            <a:avLst/>
          </a:prstGeom>
        </p:spPr>
        <p:txBody>
          <a:bodyPr vert="horz" wrap="square" lIns="0" tIns="11516" rIns="0" bIns="0" rtlCol="0">
            <a:spAutoFit/>
          </a:bodyPr>
          <a:lstStyle/>
          <a:p>
            <a:pPr marL="11516">
              <a:spcBef>
                <a:spcPts val="91"/>
              </a:spcBef>
            </a:pPr>
            <a:r>
              <a:rPr sz="1088" spc="36" dirty="0">
                <a:solidFill>
                  <a:srgbClr val="3F3B3A"/>
                </a:solidFill>
                <a:latin typeface="Microsoft YaHei Light"/>
                <a:cs typeface="Microsoft YaHei Light"/>
              </a:rPr>
              <a:t>脂肪</a:t>
            </a:r>
            <a:endParaRPr sz="1088">
              <a:latin typeface="Microsoft YaHei Light"/>
              <a:cs typeface="Microsoft YaHei Light"/>
            </a:endParaRPr>
          </a:p>
        </p:txBody>
      </p:sp>
      <p:sp>
        <p:nvSpPr>
          <p:cNvPr id="39" name="object 17">
            <a:extLst>
              <a:ext uri="{FF2B5EF4-FFF2-40B4-BE49-F238E27FC236}">
                <a16:creationId xmlns:a16="http://schemas.microsoft.com/office/drawing/2014/main" id="{36A5BE37-91CF-A9EE-E893-72C0FABDF377}"/>
              </a:ext>
            </a:extLst>
          </p:cNvPr>
          <p:cNvSpPr txBox="1"/>
          <p:nvPr/>
        </p:nvSpPr>
        <p:spPr>
          <a:xfrm>
            <a:off x="6964134" y="5609122"/>
            <a:ext cx="462958" cy="179047"/>
          </a:xfrm>
          <a:prstGeom prst="rect">
            <a:avLst/>
          </a:prstGeom>
        </p:spPr>
        <p:txBody>
          <a:bodyPr vert="horz" wrap="square" lIns="0" tIns="11516" rIns="0" bIns="0" rtlCol="0">
            <a:spAutoFit/>
          </a:bodyPr>
          <a:lstStyle/>
          <a:p>
            <a:pPr marL="11516">
              <a:spcBef>
                <a:spcPts val="91"/>
              </a:spcBef>
            </a:pPr>
            <a:r>
              <a:rPr sz="1088" b="1" spc="45" dirty="0">
                <a:solidFill>
                  <a:srgbClr val="EE7300"/>
                </a:solidFill>
                <a:latin typeface="Microsoft YaHei"/>
                <a:cs typeface="Microsoft YaHei"/>
              </a:rPr>
              <a:t>臍帯血</a:t>
            </a:r>
            <a:endParaRPr sz="1088">
              <a:latin typeface="Microsoft YaHei"/>
              <a:cs typeface="Microsoft YaHei"/>
            </a:endParaRPr>
          </a:p>
        </p:txBody>
      </p:sp>
      <p:sp>
        <p:nvSpPr>
          <p:cNvPr id="40" name="object 18">
            <a:extLst>
              <a:ext uri="{FF2B5EF4-FFF2-40B4-BE49-F238E27FC236}">
                <a16:creationId xmlns:a16="http://schemas.microsoft.com/office/drawing/2014/main" id="{570C9BC3-EC74-B2C4-626F-53D9441D6FF3}"/>
              </a:ext>
            </a:extLst>
          </p:cNvPr>
          <p:cNvSpPr txBox="1"/>
          <p:nvPr/>
        </p:nvSpPr>
        <p:spPr>
          <a:xfrm>
            <a:off x="6849928" y="3496730"/>
            <a:ext cx="682921" cy="317473"/>
          </a:xfrm>
          <a:prstGeom prst="rect">
            <a:avLst/>
          </a:prstGeom>
        </p:spPr>
        <p:txBody>
          <a:bodyPr vert="horz" wrap="square" lIns="0" tIns="10365" rIns="0" bIns="0" rtlCol="0">
            <a:spAutoFit/>
          </a:bodyPr>
          <a:lstStyle/>
          <a:p>
            <a:pPr marL="11516">
              <a:spcBef>
                <a:spcPts val="82"/>
              </a:spcBef>
            </a:pPr>
            <a:r>
              <a:rPr sz="1995" b="1" dirty="0">
                <a:solidFill>
                  <a:srgbClr val="EE7300"/>
                </a:solidFill>
                <a:latin typeface="Microsoft YaHei"/>
                <a:cs typeface="Microsoft YaHei"/>
              </a:rPr>
              <a:t>120</a:t>
            </a:r>
            <a:r>
              <a:rPr sz="2108" b="1" spc="-68" baseline="3584" dirty="0">
                <a:solidFill>
                  <a:srgbClr val="EE7300"/>
                </a:solidFill>
                <a:latin typeface="Microsoft YaHei"/>
                <a:cs typeface="Microsoft YaHei"/>
              </a:rPr>
              <a:t>倍</a:t>
            </a:r>
            <a:endParaRPr sz="2108" baseline="3584">
              <a:latin typeface="Microsoft YaHei"/>
              <a:cs typeface="Microsoft YaHei"/>
            </a:endParaRPr>
          </a:p>
        </p:txBody>
      </p:sp>
      <p:sp>
        <p:nvSpPr>
          <p:cNvPr id="41" name="object 19">
            <a:extLst>
              <a:ext uri="{FF2B5EF4-FFF2-40B4-BE49-F238E27FC236}">
                <a16:creationId xmlns:a16="http://schemas.microsoft.com/office/drawing/2014/main" id="{B0B7B8D4-509F-B9C3-3783-6AE4F6470637}"/>
              </a:ext>
            </a:extLst>
          </p:cNvPr>
          <p:cNvSpPr txBox="1"/>
          <p:nvPr/>
        </p:nvSpPr>
        <p:spPr>
          <a:xfrm>
            <a:off x="8158273" y="2823464"/>
            <a:ext cx="2233228" cy="553956"/>
          </a:xfrm>
          <a:prstGeom prst="rect">
            <a:avLst/>
          </a:prstGeom>
        </p:spPr>
        <p:txBody>
          <a:bodyPr vert="horz" wrap="square" lIns="0" tIns="11516" rIns="0" bIns="0" rtlCol="0">
            <a:spAutoFit/>
          </a:bodyPr>
          <a:lstStyle/>
          <a:p>
            <a:pPr marL="11516" marR="4607" indent="20154" algn="ctr">
              <a:lnSpc>
                <a:spcPct val="109000"/>
              </a:lnSpc>
              <a:spcBef>
                <a:spcPts val="91"/>
              </a:spcBef>
            </a:pPr>
            <a:r>
              <a:rPr lang="vi-VN" sz="1100" b="1" dirty="0">
                <a:solidFill>
                  <a:srgbClr val="3F3B3A"/>
                </a:solidFill>
                <a:latin typeface="Montserrat" panose="00000500000000000000" pitchFamily="2" charset="0"/>
                <a:cs typeface="Times New Roman" panose="02020603050405020304" pitchFamily="18" charset="0"/>
              </a:rPr>
              <a:t>GDF-11 biểu hiện cao hơn 60 lần so với môi trường nuôi cấy tủy xương và tế bào gốc mỡ</a:t>
            </a:r>
            <a:endParaRPr sz="1100" dirty="0">
              <a:latin typeface="Montserrat" panose="00000500000000000000" pitchFamily="2" charset="0"/>
              <a:cs typeface="Times New Roman" panose="02020603050405020304" pitchFamily="18" charset="0"/>
            </a:endParaRPr>
          </a:p>
        </p:txBody>
      </p:sp>
      <p:sp>
        <p:nvSpPr>
          <p:cNvPr id="42" name="object 20">
            <a:extLst>
              <a:ext uri="{FF2B5EF4-FFF2-40B4-BE49-F238E27FC236}">
                <a16:creationId xmlns:a16="http://schemas.microsoft.com/office/drawing/2014/main" id="{D99B962A-E087-1619-C1D8-4A33014FCA85}"/>
              </a:ext>
            </a:extLst>
          </p:cNvPr>
          <p:cNvSpPr/>
          <p:nvPr/>
        </p:nvSpPr>
        <p:spPr>
          <a:xfrm>
            <a:off x="5252300" y="1932699"/>
            <a:ext cx="5201370" cy="809601"/>
          </a:xfrm>
          <a:custGeom>
            <a:avLst/>
            <a:gdLst/>
            <a:ahLst/>
            <a:cxnLst/>
            <a:rect l="l" t="t" r="r" b="b"/>
            <a:pathLst>
              <a:path w="5735955" h="892810">
                <a:moveTo>
                  <a:pt x="5663730" y="0"/>
                </a:moveTo>
                <a:lnTo>
                  <a:pt x="71996" y="0"/>
                </a:lnTo>
                <a:lnTo>
                  <a:pt x="43971" y="5657"/>
                </a:lnTo>
                <a:lnTo>
                  <a:pt x="21086" y="21086"/>
                </a:lnTo>
                <a:lnTo>
                  <a:pt x="5657" y="43971"/>
                </a:lnTo>
                <a:lnTo>
                  <a:pt x="0" y="71996"/>
                </a:lnTo>
                <a:lnTo>
                  <a:pt x="0" y="820343"/>
                </a:lnTo>
                <a:lnTo>
                  <a:pt x="5657" y="848368"/>
                </a:lnTo>
                <a:lnTo>
                  <a:pt x="21086" y="871253"/>
                </a:lnTo>
                <a:lnTo>
                  <a:pt x="43971" y="886682"/>
                </a:lnTo>
                <a:lnTo>
                  <a:pt x="71996" y="892340"/>
                </a:lnTo>
                <a:lnTo>
                  <a:pt x="5663730" y="892340"/>
                </a:lnTo>
                <a:lnTo>
                  <a:pt x="5691754" y="886682"/>
                </a:lnTo>
                <a:lnTo>
                  <a:pt x="5714639" y="871253"/>
                </a:lnTo>
                <a:lnTo>
                  <a:pt x="5730068" y="848368"/>
                </a:lnTo>
                <a:lnTo>
                  <a:pt x="5735726" y="820343"/>
                </a:lnTo>
                <a:lnTo>
                  <a:pt x="5735726" y="71996"/>
                </a:lnTo>
                <a:lnTo>
                  <a:pt x="5730068" y="43971"/>
                </a:lnTo>
                <a:lnTo>
                  <a:pt x="5714639" y="21086"/>
                </a:lnTo>
                <a:lnTo>
                  <a:pt x="5691754" y="5657"/>
                </a:lnTo>
                <a:lnTo>
                  <a:pt x="5663730" y="0"/>
                </a:lnTo>
                <a:close/>
              </a:path>
            </a:pathLst>
          </a:custGeom>
          <a:solidFill>
            <a:srgbClr val="727171"/>
          </a:solidFill>
        </p:spPr>
        <p:txBody>
          <a:bodyPr wrap="square" lIns="0" tIns="0" rIns="0" bIns="0" rtlCol="0"/>
          <a:lstStyle/>
          <a:p>
            <a:endParaRPr sz="1632"/>
          </a:p>
        </p:txBody>
      </p:sp>
      <p:sp>
        <p:nvSpPr>
          <p:cNvPr id="43" name="object 21">
            <a:extLst>
              <a:ext uri="{FF2B5EF4-FFF2-40B4-BE49-F238E27FC236}">
                <a16:creationId xmlns:a16="http://schemas.microsoft.com/office/drawing/2014/main" id="{E4C96F8B-4A1E-93E3-E144-E4EC58C6EC60}"/>
              </a:ext>
            </a:extLst>
          </p:cNvPr>
          <p:cNvSpPr txBox="1"/>
          <p:nvPr/>
        </p:nvSpPr>
        <p:spPr>
          <a:xfrm>
            <a:off x="5337593" y="1993036"/>
            <a:ext cx="4959597" cy="716950"/>
          </a:xfrm>
          <a:prstGeom prst="rect">
            <a:avLst/>
          </a:prstGeom>
        </p:spPr>
        <p:txBody>
          <a:bodyPr vert="horz" wrap="square" lIns="0" tIns="11516" rIns="0" bIns="0" rtlCol="0">
            <a:spAutoFit/>
          </a:bodyPr>
          <a:lstStyle/>
          <a:p>
            <a:pPr marL="243571">
              <a:spcBef>
                <a:spcPts val="91"/>
              </a:spcBef>
            </a:pPr>
            <a:r>
              <a:rPr lang="vi-VN" sz="1500" b="1" baseline="-3968" dirty="0">
                <a:solidFill>
                  <a:srgbClr val="FFFFFF"/>
                </a:solidFill>
                <a:latin typeface="Montserrat" panose="00000500000000000000" pitchFamily="2" charset="0"/>
                <a:cs typeface="Times New Roman" panose="02020603050405020304" pitchFamily="18" charset="0"/>
              </a:rPr>
              <a:t>GDF-11 (Yếu tố khác biệt tăng trưởng 11) là gì?</a:t>
            </a:r>
          </a:p>
          <a:p>
            <a:pPr marL="243571">
              <a:spcBef>
                <a:spcPts val="91"/>
              </a:spcBef>
            </a:pPr>
            <a:r>
              <a:rPr lang="vi-VN" sz="1500" b="1" baseline="-3968" dirty="0">
                <a:solidFill>
                  <a:srgbClr val="FFFFFF"/>
                </a:solidFill>
                <a:latin typeface="Montserrat" panose="00000500000000000000" pitchFamily="2" charset="0"/>
                <a:cs typeface="Times New Roman" panose="02020603050405020304" pitchFamily="18" charset="0"/>
              </a:rPr>
              <a:t>Là yếu tố biệt hóa tăng trưởng được coi là chìa khóa của tuổi trẻ, có tác dụng tái tạo và làm săn chắc da bằng cách tăng sinh nguyên bào sợi và tăng sinh collagen, Elastin, v.v.</a:t>
            </a:r>
            <a:endParaRPr sz="1500" dirty="0">
              <a:latin typeface="Montserrat" panose="00000500000000000000" pitchFamily="2" charset="0"/>
              <a:cs typeface="Times New Roman" panose="02020603050405020304" pitchFamily="18" charset="0"/>
            </a:endParaRPr>
          </a:p>
        </p:txBody>
      </p:sp>
      <p:sp>
        <p:nvSpPr>
          <p:cNvPr id="44" name="object 22">
            <a:extLst>
              <a:ext uri="{FF2B5EF4-FFF2-40B4-BE49-F238E27FC236}">
                <a16:creationId xmlns:a16="http://schemas.microsoft.com/office/drawing/2014/main" id="{DAF48A85-BD9F-DD54-F867-E67E94B5C3DE}"/>
              </a:ext>
            </a:extLst>
          </p:cNvPr>
          <p:cNvSpPr/>
          <p:nvPr/>
        </p:nvSpPr>
        <p:spPr>
          <a:xfrm>
            <a:off x="5385659" y="3466997"/>
            <a:ext cx="2237631" cy="0"/>
          </a:xfrm>
          <a:custGeom>
            <a:avLst/>
            <a:gdLst/>
            <a:ahLst/>
            <a:cxnLst/>
            <a:rect l="l" t="t" r="r" b="b"/>
            <a:pathLst>
              <a:path w="2467609">
                <a:moveTo>
                  <a:pt x="2467038" y="0"/>
                </a:moveTo>
                <a:lnTo>
                  <a:pt x="0" y="0"/>
                </a:lnTo>
              </a:path>
            </a:pathLst>
          </a:custGeom>
          <a:ln w="9004">
            <a:solidFill>
              <a:srgbClr val="595857"/>
            </a:solidFill>
          </a:ln>
        </p:spPr>
        <p:txBody>
          <a:bodyPr wrap="square" lIns="0" tIns="0" rIns="0" bIns="0" rtlCol="0"/>
          <a:lstStyle/>
          <a:p>
            <a:endParaRPr sz="1632"/>
          </a:p>
        </p:txBody>
      </p:sp>
      <p:grpSp>
        <p:nvGrpSpPr>
          <p:cNvPr id="45" name="object 23">
            <a:extLst>
              <a:ext uri="{FF2B5EF4-FFF2-40B4-BE49-F238E27FC236}">
                <a16:creationId xmlns:a16="http://schemas.microsoft.com/office/drawing/2014/main" id="{883A0397-5685-9F9B-513D-1E027B541BBA}"/>
              </a:ext>
            </a:extLst>
          </p:cNvPr>
          <p:cNvGrpSpPr/>
          <p:nvPr/>
        </p:nvGrpSpPr>
        <p:grpSpPr>
          <a:xfrm>
            <a:off x="5385659" y="3854680"/>
            <a:ext cx="2237631" cy="1684845"/>
            <a:chOff x="4563352" y="4250855"/>
            <a:chExt cx="2467610" cy="1858010"/>
          </a:xfrm>
        </p:grpSpPr>
        <p:sp>
          <p:nvSpPr>
            <p:cNvPr id="46" name="object 24">
              <a:extLst>
                <a:ext uri="{FF2B5EF4-FFF2-40B4-BE49-F238E27FC236}">
                  <a16:creationId xmlns:a16="http://schemas.microsoft.com/office/drawing/2014/main" id="{88ADB7EA-CF7B-0D50-C0F6-E57582FD6110}"/>
                </a:ext>
              </a:extLst>
            </p:cNvPr>
            <p:cNvSpPr/>
            <p:nvPr/>
          </p:nvSpPr>
          <p:spPr>
            <a:xfrm>
              <a:off x="4563352" y="4583534"/>
              <a:ext cx="2467610" cy="760730"/>
            </a:xfrm>
            <a:custGeom>
              <a:avLst/>
              <a:gdLst/>
              <a:ahLst/>
              <a:cxnLst/>
              <a:rect l="l" t="t" r="r" b="b"/>
              <a:pathLst>
                <a:path w="2467609" h="760729">
                  <a:moveTo>
                    <a:pt x="0" y="760205"/>
                  </a:moveTo>
                  <a:lnTo>
                    <a:pt x="1794775" y="760205"/>
                  </a:lnTo>
                </a:path>
                <a:path w="2467609" h="760729">
                  <a:moveTo>
                    <a:pt x="2187345" y="760205"/>
                  </a:moveTo>
                  <a:lnTo>
                    <a:pt x="2467038" y="760205"/>
                  </a:lnTo>
                </a:path>
                <a:path w="2467609" h="760729">
                  <a:moveTo>
                    <a:pt x="0" y="0"/>
                  </a:moveTo>
                  <a:lnTo>
                    <a:pt x="1794775" y="0"/>
                  </a:lnTo>
                </a:path>
                <a:path w="2467609" h="760729">
                  <a:moveTo>
                    <a:pt x="2187345" y="0"/>
                  </a:moveTo>
                  <a:lnTo>
                    <a:pt x="2467038" y="0"/>
                  </a:lnTo>
                </a:path>
              </a:pathLst>
            </a:custGeom>
            <a:ln w="9004">
              <a:solidFill>
                <a:srgbClr val="595857"/>
              </a:solidFill>
            </a:ln>
          </p:spPr>
          <p:txBody>
            <a:bodyPr wrap="square" lIns="0" tIns="0" rIns="0" bIns="0" rtlCol="0"/>
            <a:lstStyle/>
            <a:p>
              <a:endParaRPr sz="1632"/>
            </a:p>
          </p:txBody>
        </p:sp>
        <p:sp>
          <p:nvSpPr>
            <p:cNvPr id="47" name="object 25">
              <a:extLst>
                <a:ext uri="{FF2B5EF4-FFF2-40B4-BE49-F238E27FC236}">
                  <a16:creationId xmlns:a16="http://schemas.microsoft.com/office/drawing/2014/main" id="{2DC6C459-EFDB-6173-7066-7428580E60C6}"/>
                </a:ext>
              </a:extLst>
            </p:cNvPr>
            <p:cNvSpPr/>
            <p:nvPr/>
          </p:nvSpPr>
          <p:spPr>
            <a:xfrm>
              <a:off x="6358127" y="4250855"/>
              <a:ext cx="393065" cy="1853564"/>
            </a:xfrm>
            <a:custGeom>
              <a:avLst/>
              <a:gdLst/>
              <a:ahLst/>
              <a:cxnLst/>
              <a:rect l="l" t="t" r="r" b="b"/>
              <a:pathLst>
                <a:path w="393065" h="1853564">
                  <a:moveTo>
                    <a:pt x="392569" y="0"/>
                  </a:moveTo>
                  <a:lnTo>
                    <a:pt x="0" y="0"/>
                  </a:lnTo>
                  <a:lnTo>
                    <a:pt x="0" y="1853082"/>
                  </a:lnTo>
                  <a:lnTo>
                    <a:pt x="392569" y="1853082"/>
                  </a:lnTo>
                  <a:lnTo>
                    <a:pt x="392569" y="0"/>
                  </a:lnTo>
                  <a:close/>
                </a:path>
              </a:pathLst>
            </a:custGeom>
            <a:solidFill>
              <a:srgbClr val="EE7300"/>
            </a:solidFill>
          </p:spPr>
          <p:txBody>
            <a:bodyPr wrap="square" lIns="0" tIns="0" rIns="0" bIns="0" rtlCol="0"/>
            <a:lstStyle/>
            <a:p>
              <a:endParaRPr sz="1632"/>
            </a:p>
          </p:txBody>
        </p:sp>
        <p:sp>
          <p:nvSpPr>
            <p:cNvPr id="48" name="object 26">
              <a:extLst>
                <a:ext uri="{FF2B5EF4-FFF2-40B4-BE49-F238E27FC236}">
                  <a16:creationId xmlns:a16="http://schemas.microsoft.com/office/drawing/2014/main" id="{3AE870CB-0A52-1497-FD96-91689DD86F19}"/>
                </a:ext>
              </a:extLst>
            </p:cNvPr>
            <p:cNvSpPr/>
            <p:nvPr/>
          </p:nvSpPr>
          <p:spPr>
            <a:xfrm>
              <a:off x="5534139" y="5913894"/>
              <a:ext cx="393065" cy="190500"/>
            </a:xfrm>
            <a:custGeom>
              <a:avLst/>
              <a:gdLst/>
              <a:ahLst/>
              <a:cxnLst/>
              <a:rect l="l" t="t" r="r" b="b"/>
              <a:pathLst>
                <a:path w="393064" h="190500">
                  <a:moveTo>
                    <a:pt x="392569" y="0"/>
                  </a:moveTo>
                  <a:lnTo>
                    <a:pt x="0" y="0"/>
                  </a:lnTo>
                  <a:lnTo>
                    <a:pt x="0" y="190055"/>
                  </a:lnTo>
                  <a:lnTo>
                    <a:pt x="392569" y="190055"/>
                  </a:lnTo>
                  <a:lnTo>
                    <a:pt x="392569" y="0"/>
                  </a:lnTo>
                  <a:close/>
                </a:path>
              </a:pathLst>
            </a:custGeom>
            <a:solidFill>
              <a:srgbClr val="A8A9A9"/>
            </a:solidFill>
          </p:spPr>
          <p:txBody>
            <a:bodyPr wrap="square" lIns="0" tIns="0" rIns="0" bIns="0" rtlCol="0"/>
            <a:lstStyle/>
            <a:p>
              <a:endParaRPr sz="1632"/>
            </a:p>
          </p:txBody>
        </p:sp>
        <p:sp>
          <p:nvSpPr>
            <p:cNvPr id="49" name="object 27">
              <a:extLst>
                <a:ext uri="{FF2B5EF4-FFF2-40B4-BE49-F238E27FC236}">
                  <a16:creationId xmlns:a16="http://schemas.microsoft.com/office/drawing/2014/main" id="{7C7F3812-DEC0-2190-9632-067BE9B661D5}"/>
                </a:ext>
              </a:extLst>
            </p:cNvPr>
            <p:cNvSpPr/>
            <p:nvPr/>
          </p:nvSpPr>
          <p:spPr>
            <a:xfrm>
              <a:off x="4710163" y="6008916"/>
              <a:ext cx="393065" cy="95250"/>
            </a:xfrm>
            <a:custGeom>
              <a:avLst/>
              <a:gdLst/>
              <a:ahLst/>
              <a:cxnLst/>
              <a:rect l="l" t="t" r="r" b="b"/>
              <a:pathLst>
                <a:path w="393064" h="95250">
                  <a:moveTo>
                    <a:pt x="392569" y="0"/>
                  </a:moveTo>
                  <a:lnTo>
                    <a:pt x="0" y="0"/>
                  </a:lnTo>
                  <a:lnTo>
                    <a:pt x="0" y="95021"/>
                  </a:lnTo>
                  <a:lnTo>
                    <a:pt x="392569" y="95021"/>
                  </a:lnTo>
                  <a:lnTo>
                    <a:pt x="392569" y="0"/>
                  </a:lnTo>
                  <a:close/>
                </a:path>
              </a:pathLst>
            </a:custGeom>
            <a:solidFill>
              <a:srgbClr val="CDCECE"/>
            </a:solidFill>
          </p:spPr>
          <p:txBody>
            <a:bodyPr wrap="square" lIns="0" tIns="0" rIns="0" bIns="0" rtlCol="0"/>
            <a:lstStyle/>
            <a:p>
              <a:endParaRPr sz="1632"/>
            </a:p>
          </p:txBody>
        </p:sp>
        <p:sp>
          <p:nvSpPr>
            <p:cNvPr id="50" name="object 28">
              <a:extLst>
                <a:ext uri="{FF2B5EF4-FFF2-40B4-BE49-F238E27FC236}">
                  <a16:creationId xmlns:a16="http://schemas.microsoft.com/office/drawing/2014/main" id="{B7EE11A9-F5E0-73F3-C16A-BDDF8A412399}"/>
                </a:ext>
              </a:extLst>
            </p:cNvPr>
            <p:cNvSpPr/>
            <p:nvPr/>
          </p:nvSpPr>
          <p:spPr>
            <a:xfrm>
              <a:off x="4563352" y="6103945"/>
              <a:ext cx="2467610" cy="0"/>
            </a:xfrm>
            <a:custGeom>
              <a:avLst/>
              <a:gdLst/>
              <a:ahLst/>
              <a:cxnLst/>
              <a:rect l="l" t="t" r="r" b="b"/>
              <a:pathLst>
                <a:path w="2467609">
                  <a:moveTo>
                    <a:pt x="2467038" y="0"/>
                  </a:moveTo>
                  <a:lnTo>
                    <a:pt x="0" y="0"/>
                  </a:lnTo>
                </a:path>
              </a:pathLst>
            </a:custGeom>
            <a:ln w="9004">
              <a:solidFill>
                <a:srgbClr val="595857"/>
              </a:solidFill>
            </a:ln>
          </p:spPr>
          <p:txBody>
            <a:bodyPr wrap="square" lIns="0" tIns="0" rIns="0" bIns="0" rtlCol="0"/>
            <a:lstStyle/>
            <a:p>
              <a:endParaRPr sz="1632"/>
            </a:p>
          </p:txBody>
        </p:sp>
      </p:grpSp>
      <p:sp>
        <p:nvSpPr>
          <p:cNvPr id="51" name="object 29">
            <a:extLst>
              <a:ext uri="{FF2B5EF4-FFF2-40B4-BE49-F238E27FC236}">
                <a16:creationId xmlns:a16="http://schemas.microsoft.com/office/drawing/2014/main" id="{6763E07F-0298-0906-E6C1-E62032B1EC91}"/>
              </a:ext>
            </a:extLst>
          </p:cNvPr>
          <p:cNvSpPr txBox="1"/>
          <p:nvPr/>
        </p:nvSpPr>
        <p:spPr>
          <a:xfrm>
            <a:off x="5112840" y="3386665"/>
            <a:ext cx="229175" cy="137176"/>
          </a:xfrm>
          <a:prstGeom prst="rect">
            <a:avLst/>
          </a:prstGeom>
        </p:spPr>
        <p:txBody>
          <a:bodyPr vert="horz" wrap="square" lIns="0" tIns="11516" rIns="0" bIns="0" rtlCol="0">
            <a:spAutoFit/>
          </a:bodyPr>
          <a:lstStyle/>
          <a:p>
            <a:pPr marL="11516">
              <a:spcBef>
                <a:spcPts val="91"/>
              </a:spcBef>
            </a:pPr>
            <a:r>
              <a:rPr sz="816" spc="36" dirty="0">
                <a:solidFill>
                  <a:srgbClr val="595857"/>
                </a:solidFill>
                <a:latin typeface="Microsoft YaHei"/>
                <a:cs typeface="Microsoft YaHei"/>
              </a:rPr>
              <a:t>150</a:t>
            </a:r>
            <a:endParaRPr sz="816">
              <a:latin typeface="Microsoft YaHei"/>
              <a:cs typeface="Microsoft YaHei"/>
            </a:endParaRPr>
          </a:p>
        </p:txBody>
      </p:sp>
      <p:sp>
        <p:nvSpPr>
          <p:cNvPr id="52" name="object 30">
            <a:extLst>
              <a:ext uri="{FF2B5EF4-FFF2-40B4-BE49-F238E27FC236}">
                <a16:creationId xmlns:a16="http://schemas.microsoft.com/office/drawing/2014/main" id="{CA72A3E2-9B73-E39A-6404-73B10867ECDC}"/>
              </a:ext>
            </a:extLst>
          </p:cNvPr>
          <p:cNvSpPr txBox="1"/>
          <p:nvPr/>
        </p:nvSpPr>
        <p:spPr>
          <a:xfrm>
            <a:off x="5112840" y="4079132"/>
            <a:ext cx="229175" cy="137176"/>
          </a:xfrm>
          <a:prstGeom prst="rect">
            <a:avLst/>
          </a:prstGeom>
        </p:spPr>
        <p:txBody>
          <a:bodyPr vert="horz" wrap="square" lIns="0" tIns="11516" rIns="0" bIns="0" rtlCol="0">
            <a:spAutoFit/>
          </a:bodyPr>
          <a:lstStyle/>
          <a:p>
            <a:pPr marL="11516">
              <a:spcBef>
                <a:spcPts val="91"/>
              </a:spcBef>
            </a:pPr>
            <a:r>
              <a:rPr sz="816" spc="36" dirty="0">
                <a:solidFill>
                  <a:srgbClr val="595857"/>
                </a:solidFill>
                <a:latin typeface="Microsoft YaHei"/>
                <a:cs typeface="Microsoft YaHei"/>
              </a:rPr>
              <a:t>100</a:t>
            </a:r>
            <a:endParaRPr sz="816">
              <a:latin typeface="Microsoft YaHei"/>
              <a:cs typeface="Microsoft YaHei"/>
            </a:endParaRPr>
          </a:p>
        </p:txBody>
      </p:sp>
      <p:sp>
        <p:nvSpPr>
          <p:cNvPr id="53" name="object 31">
            <a:extLst>
              <a:ext uri="{FF2B5EF4-FFF2-40B4-BE49-F238E27FC236}">
                <a16:creationId xmlns:a16="http://schemas.microsoft.com/office/drawing/2014/main" id="{938EF6C9-6779-1A56-4382-F6FF415DF8AA}"/>
              </a:ext>
            </a:extLst>
          </p:cNvPr>
          <p:cNvSpPr txBox="1"/>
          <p:nvPr/>
        </p:nvSpPr>
        <p:spPr>
          <a:xfrm>
            <a:off x="5181456" y="4771290"/>
            <a:ext cx="160653" cy="137176"/>
          </a:xfrm>
          <a:prstGeom prst="rect">
            <a:avLst/>
          </a:prstGeom>
        </p:spPr>
        <p:txBody>
          <a:bodyPr vert="horz" wrap="square" lIns="0" tIns="11516" rIns="0" bIns="0" rtlCol="0">
            <a:spAutoFit/>
          </a:bodyPr>
          <a:lstStyle/>
          <a:p>
            <a:pPr marL="11516">
              <a:spcBef>
                <a:spcPts val="91"/>
              </a:spcBef>
            </a:pPr>
            <a:r>
              <a:rPr sz="816" spc="36" dirty="0">
                <a:solidFill>
                  <a:srgbClr val="595857"/>
                </a:solidFill>
                <a:latin typeface="Microsoft YaHei"/>
                <a:cs typeface="Microsoft YaHei"/>
              </a:rPr>
              <a:t>50</a:t>
            </a:r>
            <a:endParaRPr sz="816">
              <a:latin typeface="Microsoft YaHei"/>
              <a:cs typeface="Microsoft YaHei"/>
            </a:endParaRPr>
          </a:p>
        </p:txBody>
      </p:sp>
      <p:sp>
        <p:nvSpPr>
          <p:cNvPr id="54" name="object 32">
            <a:extLst>
              <a:ext uri="{FF2B5EF4-FFF2-40B4-BE49-F238E27FC236}">
                <a16:creationId xmlns:a16="http://schemas.microsoft.com/office/drawing/2014/main" id="{E55225C0-1CA2-5500-193C-17A140730C6D}"/>
              </a:ext>
            </a:extLst>
          </p:cNvPr>
          <p:cNvSpPr txBox="1"/>
          <p:nvPr/>
        </p:nvSpPr>
        <p:spPr>
          <a:xfrm>
            <a:off x="5250069" y="5454118"/>
            <a:ext cx="87524" cy="137176"/>
          </a:xfrm>
          <a:prstGeom prst="rect">
            <a:avLst/>
          </a:prstGeom>
        </p:spPr>
        <p:txBody>
          <a:bodyPr vert="horz" wrap="square" lIns="0" tIns="11516" rIns="0" bIns="0" rtlCol="0">
            <a:spAutoFit/>
          </a:bodyPr>
          <a:lstStyle/>
          <a:p>
            <a:pPr marL="11516">
              <a:spcBef>
                <a:spcPts val="91"/>
              </a:spcBef>
            </a:pPr>
            <a:r>
              <a:rPr sz="816" spc="-45" dirty="0">
                <a:solidFill>
                  <a:srgbClr val="595857"/>
                </a:solidFill>
                <a:latin typeface="Microsoft YaHei"/>
                <a:cs typeface="Microsoft YaHei"/>
              </a:rPr>
              <a:t>0</a:t>
            </a:r>
            <a:endParaRPr sz="816">
              <a:latin typeface="Microsoft YaHei"/>
              <a:cs typeface="Microsoft YaHei"/>
            </a:endParaRPr>
          </a:p>
        </p:txBody>
      </p:sp>
      <p:sp>
        <p:nvSpPr>
          <p:cNvPr id="55" name="object 33">
            <a:extLst>
              <a:ext uri="{FF2B5EF4-FFF2-40B4-BE49-F238E27FC236}">
                <a16:creationId xmlns:a16="http://schemas.microsoft.com/office/drawing/2014/main" id="{CD7E6AE8-0D26-F9E2-6FB9-04A13FEDA99C}"/>
              </a:ext>
            </a:extLst>
          </p:cNvPr>
          <p:cNvSpPr txBox="1"/>
          <p:nvPr/>
        </p:nvSpPr>
        <p:spPr>
          <a:xfrm>
            <a:off x="8373616" y="5609122"/>
            <a:ext cx="316124" cy="179047"/>
          </a:xfrm>
          <a:prstGeom prst="rect">
            <a:avLst/>
          </a:prstGeom>
        </p:spPr>
        <p:txBody>
          <a:bodyPr vert="horz" wrap="square" lIns="0" tIns="11516" rIns="0" bIns="0" rtlCol="0">
            <a:spAutoFit/>
          </a:bodyPr>
          <a:lstStyle/>
          <a:p>
            <a:pPr marL="11516">
              <a:spcBef>
                <a:spcPts val="91"/>
              </a:spcBef>
            </a:pPr>
            <a:r>
              <a:rPr sz="1088" spc="36" dirty="0">
                <a:solidFill>
                  <a:srgbClr val="3F3B3A"/>
                </a:solidFill>
                <a:latin typeface="Microsoft YaHei Light"/>
                <a:cs typeface="Microsoft YaHei Light"/>
              </a:rPr>
              <a:t>骨髄</a:t>
            </a:r>
            <a:endParaRPr sz="1088">
              <a:latin typeface="Microsoft YaHei Light"/>
              <a:cs typeface="Microsoft YaHei Light"/>
            </a:endParaRPr>
          </a:p>
        </p:txBody>
      </p:sp>
      <p:sp>
        <p:nvSpPr>
          <p:cNvPr id="56" name="object 34">
            <a:extLst>
              <a:ext uri="{FF2B5EF4-FFF2-40B4-BE49-F238E27FC236}">
                <a16:creationId xmlns:a16="http://schemas.microsoft.com/office/drawing/2014/main" id="{F2E7B3A6-FECA-D2A0-6BC6-4929793C831F}"/>
              </a:ext>
            </a:extLst>
          </p:cNvPr>
          <p:cNvSpPr txBox="1"/>
          <p:nvPr/>
        </p:nvSpPr>
        <p:spPr>
          <a:xfrm>
            <a:off x="9120845" y="5609122"/>
            <a:ext cx="316124" cy="179047"/>
          </a:xfrm>
          <a:prstGeom prst="rect">
            <a:avLst/>
          </a:prstGeom>
        </p:spPr>
        <p:txBody>
          <a:bodyPr vert="horz" wrap="square" lIns="0" tIns="11516" rIns="0" bIns="0" rtlCol="0">
            <a:spAutoFit/>
          </a:bodyPr>
          <a:lstStyle/>
          <a:p>
            <a:pPr marL="11516">
              <a:spcBef>
                <a:spcPts val="91"/>
              </a:spcBef>
            </a:pPr>
            <a:r>
              <a:rPr sz="1088" spc="36" dirty="0">
                <a:solidFill>
                  <a:srgbClr val="3F3B3A"/>
                </a:solidFill>
                <a:latin typeface="Microsoft YaHei Light"/>
                <a:cs typeface="Microsoft YaHei Light"/>
              </a:rPr>
              <a:t>脂肪</a:t>
            </a:r>
            <a:endParaRPr sz="1088">
              <a:latin typeface="Microsoft YaHei Light"/>
              <a:cs typeface="Microsoft YaHei Light"/>
            </a:endParaRPr>
          </a:p>
        </p:txBody>
      </p:sp>
      <p:sp>
        <p:nvSpPr>
          <p:cNvPr id="57" name="object 35">
            <a:extLst>
              <a:ext uri="{FF2B5EF4-FFF2-40B4-BE49-F238E27FC236}">
                <a16:creationId xmlns:a16="http://schemas.microsoft.com/office/drawing/2014/main" id="{54EA4D27-E06F-B6DA-FF3F-C7437BB3F571}"/>
              </a:ext>
            </a:extLst>
          </p:cNvPr>
          <p:cNvSpPr txBox="1"/>
          <p:nvPr/>
        </p:nvSpPr>
        <p:spPr>
          <a:xfrm>
            <a:off x="9794828" y="5609122"/>
            <a:ext cx="462958" cy="179047"/>
          </a:xfrm>
          <a:prstGeom prst="rect">
            <a:avLst/>
          </a:prstGeom>
        </p:spPr>
        <p:txBody>
          <a:bodyPr vert="horz" wrap="square" lIns="0" tIns="11516" rIns="0" bIns="0" rtlCol="0">
            <a:spAutoFit/>
          </a:bodyPr>
          <a:lstStyle/>
          <a:p>
            <a:pPr marL="11516">
              <a:spcBef>
                <a:spcPts val="91"/>
              </a:spcBef>
            </a:pPr>
            <a:r>
              <a:rPr sz="1088" b="1" spc="45" dirty="0">
                <a:solidFill>
                  <a:srgbClr val="EE7300"/>
                </a:solidFill>
                <a:latin typeface="Microsoft YaHei"/>
                <a:cs typeface="Microsoft YaHei"/>
              </a:rPr>
              <a:t>臍帯血</a:t>
            </a:r>
            <a:endParaRPr sz="1088">
              <a:latin typeface="Microsoft YaHei"/>
              <a:cs typeface="Microsoft YaHei"/>
            </a:endParaRPr>
          </a:p>
        </p:txBody>
      </p:sp>
      <p:sp>
        <p:nvSpPr>
          <p:cNvPr id="58" name="object 36">
            <a:extLst>
              <a:ext uri="{FF2B5EF4-FFF2-40B4-BE49-F238E27FC236}">
                <a16:creationId xmlns:a16="http://schemas.microsoft.com/office/drawing/2014/main" id="{AE577295-97F8-9107-EC0F-212E5A8DFBEA}"/>
              </a:ext>
            </a:extLst>
          </p:cNvPr>
          <p:cNvSpPr txBox="1"/>
          <p:nvPr/>
        </p:nvSpPr>
        <p:spPr>
          <a:xfrm>
            <a:off x="9746707" y="3566099"/>
            <a:ext cx="550483" cy="317473"/>
          </a:xfrm>
          <a:prstGeom prst="rect">
            <a:avLst/>
          </a:prstGeom>
        </p:spPr>
        <p:txBody>
          <a:bodyPr vert="horz" wrap="square" lIns="0" tIns="10365" rIns="0" bIns="0" rtlCol="0">
            <a:spAutoFit/>
          </a:bodyPr>
          <a:lstStyle/>
          <a:p>
            <a:pPr marL="11516">
              <a:spcBef>
                <a:spcPts val="82"/>
              </a:spcBef>
            </a:pPr>
            <a:r>
              <a:rPr sz="1995" b="1" spc="127" dirty="0">
                <a:solidFill>
                  <a:srgbClr val="EE7300"/>
                </a:solidFill>
                <a:latin typeface="Microsoft YaHei"/>
                <a:cs typeface="Microsoft YaHei"/>
              </a:rPr>
              <a:t>60</a:t>
            </a:r>
            <a:r>
              <a:rPr sz="2108" b="1" spc="-68" baseline="3584" dirty="0">
                <a:solidFill>
                  <a:srgbClr val="EE7300"/>
                </a:solidFill>
                <a:latin typeface="Microsoft YaHei"/>
                <a:cs typeface="Microsoft YaHei"/>
              </a:rPr>
              <a:t>倍</a:t>
            </a:r>
            <a:endParaRPr sz="2108" baseline="3584">
              <a:latin typeface="Microsoft YaHei"/>
              <a:cs typeface="Microsoft YaHei"/>
            </a:endParaRPr>
          </a:p>
        </p:txBody>
      </p:sp>
      <p:sp>
        <p:nvSpPr>
          <p:cNvPr id="59" name="object 37">
            <a:extLst>
              <a:ext uri="{FF2B5EF4-FFF2-40B4-BE49-F238E27FC236}">
                <a16:creationId xmlns:a16="http://schemas.microsoft.com/office/drawing/2014/main" id="{F956FF47-7DF0-AD0E-CB8D-0D8FD46E968B}"/>
              </a:ext>
            </a:extLst>
          </p:cNvPr>
          <p:cNvSpPr/>
          <p:nvPr/>
        </p:nvSpPr>
        <p:spPr>
          <a:xfrm>
            <a:off x="8216351" y="3466997"/>
            <a:ext cx="2237631" cy="0"/>
          </a:xfrm>
          <a:custGeom>
            <a:avLst/>
            <a:gdLst/>
            <a:ahLst/>
            <a:cxnLst/>
            <a:rect l="l" t="t" r="r" b="b"/>
            <a:pathLst>
              <a:path w="2467609">
                <a:moveTo>
                  <a:pt x="2467038" y="0"/>
                </a:moveTo>
                <a:lnTo>
                  <a:pt x="0" y="0"/>
                </a:lnTo>
              </a:path>
            </a:pathLst>
          </a:custGeom>
          <a:ln w="9004">
            <a:solidFill>
              <a:srgbClr val="595857"/>
            </a:solidFill>
          </a:ln>
        </p:spPr>
        <p:txBody>
          <a:bodyPr wrap="square" lIns="0" tIns="0" rIns="0" bIns="0" rtlCol="0"/>
          <a:lstStyle/>
          <a:p>
            <a:endParaRPr sz="1632"/>
          </a:p>
        </p:txBody>
      </p:sp>
      <p:grpSp>
        <p:nvGrpSpPr>
          <p:cNvPr id="60" name="object 38">
            <a:extLst>
              <a:ext uri="{FF2B5EF4-FFF2-40B4-BE49-F238E27FC236}">
                <a16:creationId xmlns:a16="http://schemas.microsoft.com/office/drawing/2014/main" id="{FE2C8117-76A5-DD8D-9441-AF5853152693}"/>
              </a:ext>
            </a:extLst>
          </p:cNvPr>
          <p:cNvGrpSpPr/>
          <p:nvPr/>
        </p:nvGrpSpPr>
        <p:grpSpPr>
          <a:xfrm>
            <a:off x="8216351" y="3903809"/>
            <a:ext cx="2237631" cy="1635901"/>
            <a:chOff x="7684976" y="4305033"/>
            <a:chExt cx="2467610" cy="1804035"/>
          </a:xfrm>
        </p:grpSpPr>
        <p:sp>
          <p:nvSpPr>
            <p:cNvPr id="61" name="object 39">
              <a:extLst>
                <a:ext uri="{FF2B5EF4-FFF2-40B4-BE49-F238E27FC236}">
                  <a16:creationId xmlns:a16="http://schemas.microsoft.com/office/drawing/2014/main" id="{08E141A4-6FE6-7861-F89A-3F3F34453479}"/>
                </a:ext>
              </a:extLst>
            </p:cNvPr>
            <p:cNvSpPr/>
            <p:nvPr/>
          </p:nvSpPr>
          <p:spPr>
            <a:xfrm>
              <a:off x="7684976" y="4393482"/>
              <a:ext cx="2467610" cy="1140460"/>
            </a:xfrm>
            <a:custGeom>
              <a:avLst/>
              <a:gdLst/>
              <a:ahLst/>
              <a:cxnLst/>
              <a:rect l="l" t="t" r="r" b="b"/>
              <a:pathLst>
                <a:path w="2467609" h="1140460">
                  <a:moveTo>
                    <a:pt x="0" y="1140307"/>
                  </a:moveTo>
                  <a:lnTo>
                    <a:pt x="1794772" y="1140307"/>
                  </a:lnTo>
                </a:path>
                <a:path w="2467609" h="1140460">
                  <a:moveTo>
                    <a:pt x="2187342" y="1140307"/>
                  </a:moveTo>
                  <a:lnTo>
                    <a:pt x="2467038" y="1140307"/>
                  </a:lnTo>
                </a:path>
                <a:path w="2467609" h="1140460">
                  <a:moveTo>
                    <a:pt x="0" y="570153"/>
                  </a:moveTo>
                  <a:lnTo>
                    <a:pt x="1794772" y="570153"/>
                  </a:lnTo>
                </a:path>
                <a:path w="2467609" h="1140460">
                  <a:moveTo>
                    <a:pt x="2187342" y="570153"/>
                  </a:moveTo>
                  <a:lnTo>
                    <a:pt x="2467038" y="570153"/>
                  </a:lnTo>
                </a:path>
                <a:path w="2467609" h="1140460">
                  <a:moveTo>
                    <a:pt x="0" y="0"/>
                  </a:moveTo>
                  <a:lnTo>
                    <a:pt x="1794772" y="0"/>
                  </a:lnTo>
                </a:path>
                <a:path w="2467609" h="1140460">
                  <a:moveTo>
                    <a:pt x="2187342" y="0"/>
                  </a:moveTo>
                  <a:lnTo>
                    <a:pt x="2467038" y="0"/>
                  </a:lnTo>
                </a:path>
              </a:pathLst>
            </a:custGeom>
            <a:ln w="9004">
              <a:solidFill>
                <a:srgbClr val="595857"/>
              </a:solidFill>
            </a:ln>
          </p:spPr>
          <p:txBody>
            <a:bodyPr wrap="square" lIns="0" tIns="0" rIns="0" bIns="0" rtlCol="0"/>
            <a:lstStyle/>
            <a:p>
              <a:endParaRPr sz="1632"/>
            </a:p>
          </p:txBody>
        </p:sp>
        <p:sp>
          <p:nvSpPr>
            <p:cNvPr id="62" name="object 40">
              <a:extLst>
                <a:ext uri="{FF2B5EF4-FFF2-40B4-BE49-F238E27FC236}">
                  <a16:creationId xmlns:a16="http://schemas.microsoft.com/office/drawing/2014/main" id="{677E8D49-4C75-41AA-F8B0-31B2DD2300F0}"/>
                </a:ext>
              </a:extLst>
            </p:cNvPr>
            <p:cNvSpPr/>
            <p:nvPr/>
          </p:nvSpPr>
          <p:spPr>
            <a:xfrm>
              <a:off x="9479749" y="4305033"/>
              <a:ext cx="393065" cy="1798955"/>
            </a:xfrm>
            <a:custGeom>
              <a:avLst/>
              <a:gdLst/>
              <a:ahLst/>
              <a:cxnLst/>
              <a:rect l="l" t="t" r="r" b="b"/>
              <a:pathLst>
                <a:path w="393065" h="1798954">
                  <a:moveTo>
                    <a:pt x="392569" y="0"/>
                  </a:moveTo>
                  <a:lnTo>
                    <a:pt x="0" y="0"/>
                  </a:lnTo>
                  <a:lnTo>
                    <a:pt x="0" y="1798916"/>
                  </a:lnTo>
                  <a:lnTo>
                    <a:pt x="392569" y="1798916"/>
                  </a:lnTo>
                  <a:lnTo>
                    <a:pt x="392569" y="0"/>
                  </a:lnTo>
                  <a:close/>
                </a:path>
              </a:pathLst>
            </a:custGeom>
            <a:solidFill>
              <a:srgbClr val="EE7300"/>
            </a:solidFill>
          </p:spPr>
          <p:txBody>
            <a:bodyPr wrap="square" lIns="0" tIns="0" rIns="0" bIns="0" rtlCol="0"/>
            <a:lstStyle/>
            <a:p>
              <a:endParaRPr sz="1632"/>
            </a:p>
          </p:txBody>
        </p:sp>
        <p:sp>
          <p:nvSpPr>
            <p:cNvPr id="63" name="object 41">
              <a:extLst>
                <a:ext uri="{FF2B5EF4-FFF2-40B4-BE49-F238E27FC236}">
                  <a16:creationId xmlns:a16="http://schemas.microsoft.com/office/drawing/2014/main" id="{A0AABBB2-FC45-73F7-6D61-C907D0F94F2D}"/>
                </a:ext>
              </a:extLst>
            </p:cNvPr>
            <p:cNvSpPr/>
            <p:nvPr/>
          </p:nvSpPr>
          <p:spPr>
            <a:xfrm>
              <a:off x="8655773" y="6039396"/>
              <a:ext cx="393065" cy="64769"/>
            </a:xfrm>
            <a:custGeom>
              <a:avLst/>
              <a:gdLst/>
              <a:ahLst/>
              <a:cxnLst/>
              <a:rect l="l" t="t" r="r" b="b"/>
              <a:pathLst>
                <a:path w="393065" h="64770">
                  <a:moveTo>
                    <a:pt x="392569" y="0"/>
                  </a:moveTo>
                  <a:lnTo>
                    <a:pt x="0" y="0"/>
                  </a:lnTo>
                  <a:lnTo>
                    <a:pt x="0" y="64541"/>
                  </a:lnTo>
                  <a:lnTo>
                    <a:pt x="392569" y="64541"/>
                  </a:lnTo>
                  <a:lnTo>
                    <a:pt x="392569" y="0"/>
                  </a:lnTo>
                  <a:close/>
                </a:path>
              </a:pathLst>
            </a:custGeom>
            <a:solidFill>
              <a:srgbClr val="A8A9A9"/>
            </a:solidFill>
          </p:spPr>
          <p:txBody>
            <a:bodyPr wrap="square" lIns="0" tIns="0" rIns="0" bIns="0" rtlCol="0"/>
            <a:lstStyle/>
            <a:p>
              <a:endParaRPr sz="1632"/>
            </a:p>
          </p:txBody>
        </p:sp>
        <p:sp>
          <p:nvSpPr>
            <p:cNvPr id="64" name="object 42">
              <a:extLst>
                <a:ext uri="{FF2B5EF4-FFF2-40B4-BE49-F238E27FC236}">
                  <a16:creationId xmlns:a16="http://schemas.microsoft.com/office/drawing/2014/main" id="{7C15AF47-270F-45A0-9216-7F14F24FB033}"/>
                </a:ext>
              </a:extLst>
            </p:cNvPr>
            <p:cNvSpPr/>
            <p:nvPr/>
          </p:nvSpPr>
          <p:spPr>
            <a:xfrm>
              <a:off x="7831784" y="6039396"/>
              <a:ext cx="393065" cy="64769"/>
            </a:xfrm>
            <a:custGeom>
              <a:avLst/>
              <a:gdLst/>
              <a:ahLst/>
              <a:cxnLst/>
              <a:rect l="l" t="t" r="r" b="b"/>
              <a:pathLst>
                <a:path w="393065" h="64770">
                  <a:moveTo>
                    <a:pt x="392569" y="0"/>
                  </a:moveTo>
                  <a:lnTo>
                    <a:pt x="0" y="0"/>
                  </a:lnTo>
                  <a:lnTo>
                    <a:pt x="0" y="64541"/>
                  </a:lnTo>
                  <a:lnTo>
                    <a:pt x="392569" y="64541"/>
                  </a:lnTo>
                  <a:lnTo>
                    <a:pt x="392569" y="0"/>
                  </a:lnTo>
                  <a:close/>
                </a:path>
              </a:pathLst>
            </a:custGeom>
            <a:solidFill>
              <a:srgbClr val="CDCECE"/>
            </a:solidFill>
          </p:spPr>
          <p:txBody>
            <a:bodyPr wrap="square" lIns="0" tIns="0" rIns="0" bIns="0" rtlCol="0"/>
            <a:lstStyle/>
            <a:p>
              <a:endParaRPr sz="1632"/>
            </a:p>
          </p:txBody>
        </p:sp>
        <p:sp>
          <p:nvSpPr>
            <p:cNvPr id="65" name="object 43">
              <a:extLst>
                <a:ext uri="{FF2B5EF4-FFF2-40B4-BE49-F238E27FC236}">
                  <a16:creationId xmlns:a16="http://schemas.microsoft.com/office/drawing/2014/main" id="{9C204B22-C07E-2310-7AAA-44CDBEF64357}"/>
                </a:ext>
              </a:extLst>
            </p:cNvPr>
            <p:cNvSpPr/>
            <p:nvPr/>
          </p:nvSpPr>
          <p:spPr>
            <a:xfrm>
              <a:off x="7684976" y="6103945"/>
              <a:ext cx="2467610" cy="0"/>
            </a:xfrm>
            <a:custGeom>
              <a:avLst/>
              <a:gdLst/>
              <a:ahLst/>
              <a:cxnLst/>
              <a:rect l="l" t="t" r="r" b="b"/>
              <a:pathLst>
                <a:path w="2467609">
                  <a:moveTo>
                    <a:pt x="2467038" y="0"/>
                  </a:moveTo>
                  <a:lnTo>
                    <a:pt x="0" y="0"/>
                  </a:lnTo>
                </a:path>
              </a:pathLst>
            </a:custGeom>
            <a:ln w="9004">
              <a:solidFill>
                <a:srgbClr val="595857"/>
              </a:solidFill>
            </a:ln>
          </p:spPr>
          <p:txBody>
            <a:bodyPr wrap="square" lIns="0" tIns="0" rIns="0" bIns="0" rtlCol="0"/>
            <a:lstStyle/>
            <a:p>
              <a:endParaRPr sz="1632"/>
            </a:p>
          </p:txBody>
        </p:sp>
      </p:grpSp>
      <p:sp>
        <p:nvSpPr>
          <p:cNvPr id="66" name="object 44">
            <a:extLst>
              <a:ext uri="{FF2B5EF4-FFF2-40B4-BE49-F238E27FC236}">
                <a16:creationId xmlns:a16="http://schemas.microsoft.com/office/drawing/2014/main" id="{59C29508-3066-8554-1DC6-C24B0F9E3B87}"/>
              </a:ext>
            </a:extLst>
          </p:cNvPr>
          <p:cNvSpPr txBox="1"/>
          <p:nvPr/>
        </p:nvSpPr>
        <p:spPr>
          <a:xfrm>
            <a:off x="8012150" y="3386665"/>
            <a:ext cx="160653" cy="137176"/>
          </a:xfrm>
          <a:prstGeom prst="rect">
            <a:avLst/>
          </a:prstGeom>
        </p:spPr>
        <p:txBody>
          <a:bodyPr vert="horz" wrap="square" lIns="0" tIns="11516" rIns="0" bIns="0" rtlCol="0">
            <a:spAutoFit/>
          </a:bodyPr>
          <a:lstStyle/>
          <a:p>
            <a:pPr marL="11516">
              <a:spcBef>
                <a:spcPts val="91"/>
              </a:spcBef>
            </a:pPr>
            <a:r>
              <a:rPr sz="816" spc="36" dirty="0">
                <a:solidFill>
                  <a:srgbClr val="595857"/>
                </a:solidFill>
                <a:latin typeface="Microsoft YaHei"/>
                <a:cs typeface="Microsoft YaHei"/>
              </a:rPr>
              <a:t>80</a:t>
            </a:r>
            <a:endParaRPr sz="816">
              <a:latin typeface="Microsoft YaHei"/>
              <a:cs typeface="Microsoft YaHei"/>
            </a:endParaRPr>
          </a:p>
        </p:txBody>
      </p:sp>
      <p:sp>
        <p:nvSpPr>
          <p:cNvPr id="67" name="object 45">
            <a:extLst>
              <a:ext uri="{FF2B5EF4-FFF2-40B4-BE49-F238E27FC236}">
                <a16:creationId xmlns:a16="http://schemas.microsoft.com/office/drawing/2014/main" id="{5A5B2651-14E1-E31A-EC30-741D7E35E5DA}"/>
              </a:ext>
            </a:extLst>
          </p:cNvPr>
          <p:cNvSpPr txBox="1"/>
          <p:nvPr/>
        </p:nvSpPr>
        <p:spPr>
          <a:xfrm>
            <a:off x="8012150" y="3903554"/>
            <a:ext cx="160653" cy="137176"/>
          </a:xfrm>
          <a:prstGeom prst="rect">
            <a:avLst/>
          </a:prstGeom>
        </p:spPr>
        <p:txBody>
          <a:bodyPr vert="horz" wrap="square" lIns="0" tIns="11516" rIns="0" bIns="0" rtlCol="0">
            <a:spAutoFit/>
          </a:bodyPr>
          <a:lstStyle/>
          <a:p>
            <a:pPr marL="11516">
              <a:spcBef>
                <a:spcPts val="91"/>
              </a:spcBef>
            </a:pPr>
            <a:r>
              <a:rPr sz="816" spc="36" dirty="0">
                <a:solidFill>
                  <a:srgbClr val="595857"/>
                </a:solidFill>
                <a:latin typeface="Microsoft YaHei"/>
                <a:cs typeface="Microsoft YaHei"/>
              </a:rPr>
              <a:t>60</a:t>
            </a:r>
            <a:endParaRPr sz="816">
              <a:latin typeface="Microsoft YaHei"/>
              <a:cs typeface="Microsoft YaHei"/>
            </a:endParaRPr>
          </a:p>
        </p:txBody>
      </p:sp>
      <p:sp>
        <p:nvSpPr>
          <p:cNvPr id="68" name="object 46">
            <a:extLst>
              <a:ext uri="{FF2B5EF4-FFF2-40B4-BE49-F238E27FC236}">
                <a16:creationId xmlns:a16="http://schemas.microsoft.com/office/drawing/2014/main" id="{51C5A752-0F51-80EE-9C33-DD9278C2FE2F}"/>
              </a:ext>
            </a:extLst>
          </p:cNvPr>
          <p:cNvSpPr txBox="1"/>
          <p:nvPr/>
        </p:nvSpPr>
        <p:spPr>
          <a:xfrm>
            <a:off x="8012150" y="4420132"/>
            <a:ext cx="160653" cy="137176"/>
          </a:xfrm>
          <a:prstGeom prst="rect">
            <a:avLst/>
          </a:prstGeom>
        </p:spPr>
        <p:txBody>
          <a:bodyPr vert="horz" wrap="square" lIns="0" tIns="11516" rIns="0" bIns="0" rtlCol="0">
            <a:spAutoFit/>
          </a:bodyPr>
          <a:lstStyle/>
          <a:p>
            <a:pPr marL="11516">
              <a:spcBef>
                <a:spcPts val="91"/>
              </a:spcBef>
            </a:pPr>
            <a:r>
              <a:rPr sz="816" spc="36" dirty="0">
                <a:solidFill>
                  <a:srgbClr val="595857"/>
                </a:solidFill>
                <a:latin typeface="Microsoft YaHei"/>
                <a:cs typeface="Microsoft YaHei"/>
              </a:rPr>
              <a:t>40</a:t>
            </a:r>
            <a:endParaRPr sz="816">
              <a:latin typeface="Microsoft YaHei"/>
              <a:cs typeface="Microsoft YaHei"/>
            </a:endParaRPr>
          </a:p>
        </p:txBody>
      </p:sp>
      <p:sp>
        <p:nvSpPr>
          <p:cNvPr id="69" name="object 47">
            <a:extLst>
              <a:ext uri="{FF2B5EF4-FFF2-40B4-BE49-F238E27FC236}">
                <a16:creationId xmlns:a16="http://schemas.microsoft.com/office/drawing/2014/main" id="{A8E71B9A-27D6-EE85-DB8F-677B037567D9}"/>
              </a:ext>
            </a:extLst>
          </p:cNvPr>
          <p:cNvSpPr txBox="1"/>
          <p:nvPr/>
        </p:nvSpPr>
        <p:spPr>
          <a:xfrm>
            <a:off x="8012150" y="4941997"/>
            <a:ext cx="160653" cy="137176"/>
          </a:xfrm>
          <a:prstGeom prst="rect">
            <a:avLst/>
          </a:prstGeom>
        </p:spPr>
        <p:txBody>
          <a:bodyPr vert="horz" wrap="square" lIns="0" tIns="11516" rIns="0" bIns="0" rtlCol="0">
            <a:spAutoFit/>
          </a:bodyPr>
          <a:lstStyle/>
          <a:p>
            <a:pPr marL="11516">
              <a:spcBef>
                <a:spcPts val="91"/>
              </a:spcBef>
            </a:pPr>
            <a:r>
              <a:rPr sz="816" spc="36" dirty="0">
                <a:solidFill>
                  <a:srgbClr val="595857"/>
                </a:solidFill>
                <a:latin typeface="Microsoft YaHei"/>
                <a:cs typeface="Microsoft YaHei"/>
              </a:rPr>
              <a:t>20</a:t>
            </a:r>
            <a:endParaRPr sz="816">
              <a:latin typeface="Microsoft YaHei"/>
              <a:cs typeface="Microsoft YaHei"/>
            </a:endParaRPr>
          </a:p>
        </p:txBody>
      </p:sp>
      <p:sp>
        <p:nvSpPr>
          <p:cNvPr id="70" name="object 48">
            <a:extLst>
              <a:ext uri="{FF2B5EF4-FFF2-40B4-BE49-F238E27FC236}">
                <a16:creationId xmlns:a16="http://schemas.microsoft.com/office/drawing/2014/main" id="{AC359F64-C069-7715-A651-6DC884AF818A}"/>
              </a:ext>
            </a:extLst>
          </p:cNvPr>
          <p:cNvSpPr txBox="1"/>
          <p:nvPr/>
        </p:nvSpPr>
        <p:spPr>
          <a:xfrm>
            <a:off x="8080764" y="5454118"/>
            <a:ext cx="87524" cy="137176"/>
          </a:xfrm>
          <a:prstGeom prst="rect">
            <a:avLst/>
          </a:prstGeom>
        </p:spPr>
        <p:txBody>
          <a:bodyPr vert="horz" wrap="square" lIns="0" tIns="11516" rIns="0" bIns="0" rtlCol="0">
            <a:spAutoFit/>
          </a:bodyPr>
          <a:lstStyle/>
          <a:p>
            <a:pPr marL="11516">
              <a:spcBef>
                <a:spcPts val="91"/>
              </a:spcBef>
            </a:pPr>
            <a:r>
              <a:rPr sz="816" spc="-45" dirty="0">
                <a:solidFill>
                  <a:srgbClr val="595857"/>
                </a:solidFill>
                <a:latin typeface="Microsoft YaHei"/>
                <a:cs typeface="Microsoft YaHei"/>
              </a:rPr>
              <a:t>0</a:t>
            </a:r>
            <a:endParaRPr sz="816">
              <a:latin typeface="Microsoft YaHei"/>
              <a:cs typeface="Microsoft YaHei"/>
            </a:endParaRPr>
          </a:p>
        </p:txBody>
      </p:sp>
    </p:spTree>
    <p:extLst>
      <p:ext uri="{BB962C8B-B14F-4D97-AF65-F5344CB8AC3E}">
        <p14:creationId xmlns:p14="http://schemas.microsoft.com/office/powerpoint/2010/main" val="4162091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38D5F-C355-64EE-83B2-E0CC2FD0A229}"/>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87A0E77-3C77-C3E6-382A-B4A2E7960310}"/>
              </a:ext>
            </a:extLst>
          </p:cNvPr>
          <p:cNvSpPr>
            <a:spLocks noGrp="1"/>
          </p:cNvSpPr>
          <p:nvPr>
            <p:ph idx="1"/>
          </p:nvPr>
        </p:nvSpPr>
        <p:spPr>
          <a:xfrm>
            <a:off x="838200" y="1066028"/>
            <a:ext cx="10515600" cy="1251022"/>
          </a:xfrm>
        </p:spPr>
        <p:txBody>
          <a:bodyPr>
            <a:noAutofit/>
          </a:bodyPr>
          <a:lstStyle/>
          <a:p>
            <a:pPr marL="0" indent="0">
              <a:buNone/>
            </a:pPr>
            <a:r>
              <a:rPr lang="vi-VN" sz="1400" dirty="0">
                <a:latin typeface="Montserrat" panose="00000500000000000000" pitchFamily="2" charset="0"/>
              </a:rPr>
              <a:t>Nhờ chứa hàm lượng cao GDF-11 – một loại protein được mệnh danh là </a:t>
            </a:r>
            <a:r>
              <a:rPr lang="en-US" sz="1400" dirty="0">
                <a:latin typeface="Montserrat" panose="00000500000000000000" pitchFamily="2" charset="0"/>
              </a:rPr>
              <a:t>“</a:t>
            </a:r>
            <a:r>
              <a:rPr lang="vi-VN" sz="1400" dirty="0">
                <a:latin typeface="Montserrat" panose="00000500000000000000" pitchFamily="2" charset="0"/>
              </a:rPr>
              <a:t>chìa khóa trẻ hóa</a:t>
            </a:r>
            <a:r>
              <a:rPr lang="en-US" sz="1400" dirty="0">
                <a:latin typeface="Montserrat" panose="00000500000000000000" pitchFamily="2" charset="0"/>
              </a:rPr>
              <a:t>”, E</a:t>
            </a:r>
            <a:r>
              <a:rPr lang="vi-VN" sz="1400" dirty="0">
                <a:latin typeface="Montserrat" panose="00000500000000000000" pitchFamily="2" charset="0"/>
              </a:rPr>
              <a:t>xosome có khả năng kích thích tái tạo da mạnh mẽ, giúp da phục hồi nhanh hơn, mịn màng và trẻ trung hơn.</a:t>
            </a:r>
            <a:endParaRPr lang="en-US" sz="1400" dirty="0">
              <a:latin typeface="Montserrat" panose="00000500000000000000" pitchFamily="2" charset="0"/>
            </a:endParaRPr>
          </a:p>
          <a:p>
            <a:pPr marL="0" indent="0">
              <a:buNone/>
            </a:pPr>
            <a:r>
              <a:rPr lang="en-US" sz="1400" dirty="0" err="1">
                <a:latin typeface="Montserrat" panose="00000500000000000000" pitchFamily="2" charset="0"/>
              </a:rPr>
              <a:t>Nồng</a:t>
            </a:r>
            <a:r>
              <a:rPr lang="en-US" sz="1400" dirty="0">
                <a:latin typeface="Montserrat" panose="00000500000000000000" pitchFamily="2" charset="0"/>
              </a:rPr>
              <a:t> </a:t>
            </a:r>
            <a:r>
              <a:rPr lang="vi-VN" sz="1400" dirty="0">
                <a:latin typeface="Montserrat" panose="00000500000000000000" pitchFamily="2" charset="0"/>
              </a:rPr>
              <a:t>độ </a:t>
            </a:r>
            <a:r>
              <a:rPr lang="en-US" sz="1400" dirty="0">
                <a:latin typeface="Montserrat" panose="00000500000000000000" pitchFamily="2" charset="0"/>
              </a:rPr>
              <a:t>E</a:t>
            </a:r>
            <a:r>
              <a:rPr lang="vi-VN" sz="1400" dirty="0">
                <a:latin typeface="Montserrat" panose="00000500000000000000" pitchFamily="2" charset="0"/>
              </a:rPr>
              <a:t>xosome càng cao thì quá trình tổng hợp collagen</a:t>
            </a:r>
            <a:r>
              <a:rPr lang="en-US" sz="1400" dirty="0">
                <a:latin typeface="Montserrat" panose="00000500000000000000" pitchFamily="2" charset="0"/>
              </a:rPr>
              <a:t> type</a:t>
            </a:r>
            <a:r>
              <a:rPr lang="vi-VN" sz="1400" dirty="0">
                <a:latin typeface="Montserrat" panose="00000500000000000000" pitchFamily="2" charset="0"/>
              </a:rPr>
              <a:t> I &amp; III, vốn là thành phần cấu thành của da, càng hiệu quả.</a:t>
            </a:r>
          </a:p>
        </p:txBody>
      </p:sp>
      <p:sp>
        <p:nvSpPr>
          <p:cNvPr id="10" name="Title 1">
            <a:extLst>
              <a:ext uri="{FF2B5EF4-FFF2-40B4-BE49-F238E27FC236}">
                <a16:creationId xmlns:a16="http://schemas.microsoft.com/office/drawing/2014/main" id="{7CAF309E-FA31-7ABD-11E2-A225C48BE3E2}"/>
              </a:ext>
            </a:extLst>
          </p:cNvPr>
          <p:cNvSpPr>
            <a:spLocks noGrp="1"/>
          </p:cNvSpPr>
          <p:nvPr>
            <p:ph type="title"/>
          </p:nvPr>
        </p:nvSpPr>
        <p:spPr>
          <a:xfrm>
            <a:off x="838200" y="399057"/>
            <a:ext cx="10515600" cy="687089"/>
          </a:xfrm>
        </p:spPr>
        <p:txBody>
          <a:bodyPr>
            <a:normAutofit/>
          </a:bodyPr>
          <a:lstStyle/>
          <a:p>
            <a:r>
              <a:rPr lang="en-US" sz="2400" b="1" dirty="0" err="1">
                <a:solidFill>
                  <a:srgbClr val="BA9544"/>
                </a:solidFill>
                <a:latin typeface="Montserrat" panose="00000500000000000000" pitchFamily="2" charset="0"/>
              </a:rPr>
              <a:t>Ưu</a:t>
            </a:r>
            <a:r>
              <a:rPr lang="en-US" sz="2400" b="1" dirty="0">
                <a:solidFill>
                  <a:srgbClr val="BA9544"/>
                </a:solidFill>
                <a:latin typeface="Montserrat" panose="00000500000000000000" pitchFamily="2" charset="0"/>
              </a:rPr>
              <a:t> </a:t>
            </a:r>
            <a:r>
              <a:rPr lang="en-US" sz="2400" b="1" dirty="0" err="1">
                <a:solidFill>
                  <a:srgbClr val="BA9544"/>
                </a:solidFill>
                <a:latin typeface="Montserrat" panose="00000500000000000000" pitchFamily="2" charset="0"/>
              </a:rPr>
              <a:t>điểm</a:t>
            </a:r>
            <a:r>
              <a:rPr lang="en-US" sz="2400" b="1" dirty="0">
                <a:solidFill>
                  <a:srgbClr val="BA9544"/>
                </a:solidFill>
                <a:latin typeface="Montserrat" panose="00000500000000000000" pitchFamily="2" charset="0"/>
              </a:rPr>
              <a:t> </a:t>
            </a:r>
            <a:r>
              <a:rPr lang="en-US" sz="2400" b="1" dirty="0" err="1">
                <a:solidFill>
                  <a:srgbClr val="BA9544"/>
                </a:solidFill>
                <a:latin typeface="Montserrat" panose="00000500000000000000" pitchFamily="2" charset="0"/>
              </a:rPr>
              <a:t>của</a:t>
            </a:r>
            <a:r>
              <a:rPr lang="en-US" sz="2400" b="1" dirty="0">
                <a:solidFill>
                  <a:srgbClr val="BA9544"/>
                </a:solidFill>
                <a:latin typeface="Montserrat" panose="00000500000000000000" pitchFamily="2" charset="0"/>
              </a:rPr>
              <a:t> </a:t>
            </a:r>
            <a:r>
              <a:rPr lang="en-US" sz="2400" b="1" dirty="0" err="1">
                <a:solidFill>
                  <a:srgbClr val="BA9544"/>
                </a:solidFill>
                <a:latin typeface="Montserrat" panose="00000500000000000000" pitchFamily="2" charset="0"/>
              </a:rPr>
              <a:t>sản</a:t>
            </a:r>
            <a:r>
              <a:rPr lang="en-US" sz="2400" b="1" dirty="0">
                <a:solidFill>
                  <a:srgbClr val="BA9544"/>
                </a:solidFill>
                <a:latin typeface="Montserrat" panose="00000500000000000000" pitchFamily="2" charset="0"/>
              </a:rPr>
              <a:t> </a:t>
            </a:r>
            <a:r>
              <a:rPr lang="en-US" sz="2400" b="1" dirty="0" err="1">
                <a:solidFill>
                  <a:srgbClr val="BA9544"/>
                </a:solidFill>
                <a:latin typeface="Montserrat" panose="00000500000000000000" pitchFamily="2" charset="0"/>
              </a:rPr>
              <a:t>phẩm</a:t>
            </a:r>
            <a:r>
              <a:rPr lang="en-US" sz="2400" b="1" dirty="0">
                <a:solidFill>
                  <a:srgbClr val="BA9544"/>
                </a:solidFill>
                <a:latin typeface="Montserrat" panose="00000500000000000000" pitchFamily="2" charset="0"/>
              </a:rPr>
              <a:t> Nichiei </a:t>
            </a:r>
            <a:r>
              <a:rPr lang="en-US" sz="2400" b="1" dirty="0" err="1">
                <a:solidFill>
                  <a:srgbClr val="BA9544"/>
                </a:solidFill>
                <a:latin typeface="Montserrat" panose="00000500000000000000" pitchFamily="2" charset="0"/>
              </a:rPr>
              <a:t>NMN+Exosome</a:t>
            </a:r>
            <a:endParaRPr lang="en-US" sz="2400" b="1" dirty="0">
              <a:solidFill>
                <a:srgbClr val="BA9544"/>
              </a:solidFill>
              <a:latin typeface="Montserrat" panose="00000500000000000000" pitchFamily="2" charset="0"/>
            </a:endParaRPr>
          </a:p>
        </p:txBody>
      </p:sp>
      <p:pic>
        <p:nvPicPr>
          <p:cNvPr id="11" name="Picture 10" descr="A black background with yellow text&#10;&#10;AI-generated content may be incorrect.">
            <a:extLst>
              <a:ext uri="{FF2B5EF4-FFF2-40B4-BE49-F238E27FC236}">
                <a16:creationId xmlns:a16="http://schemas.microsoft.com/office/drawing/2014/main" id="{25F47447-08F5-A4BD-1B65-C4A61CC52945}"/>
              </a:ext>
            </a:extLst>
          </p:cNvPr>
          <p:cNvPicPr>
            <a:picLocks noChangeAspect="1"/>
          </p:cNvPicPr>
          <p:nvPr/>
        </p:nvPicPr>
        <p:blipFill>
          <a:blip r:embed="rId2"/>
          <a:stretch>
            <a:fillRect/>
          </a:stretch>
        </p:blipFill>
        <p:spPr>
          <a:xfrm>
            <a:off x="104470" y="114491"/>
            <a:ext cx="795134" cy="206342"/>
          </a:xfrm>
          <a:prstGeom prst="rect">
            <a:avLst/>
          </a:prstGeom>
        </p:spPr>
      </p:pic>
      <p:sp>
        <p:nvSpPr>
          <p:cNvPr id="114" name="object 13">
            <a:extLst>
              <a:ext uri="{FF2B5EF4-FFF2-40B4-BE49-F238E27FC236}">
                <a16:creationId xmlns:a16="http://schemas.microsoft.com/office/drawing/2014/main" id="{D9707BDC-F2A2-1B3C-2285-809968C70665}"/>
              </a:ext>
            </a:extLst>
          </p:cNvPr>
          <p:cNvSpPr txBox="1"/>
          <p:nvPr/>
        </p:nvSpPr>
        <p:spPr>
          <a:xfrm>
            <a:off x="3124214" y="2329576"/>
            <a:ext cx="2179474" cy="519072"/>
          </a:xfrm>
          <a:prstGeom prst="rect">
            <a:avLst/>
          </a:prstGeom>
        </p:spPr>
        <p:txBody>
          <a:bodyPr vert="horz" wrap="square" lIns="0" tIns="10941" rIns="0" bIns="0" rtlCol="0">
            <a:spAutoFit/>
          </a:bodyPr>
          <a:lstStyle/>
          <a:p>
            <a:pPr marL="448562" marR="4607" indent="-437622">
              <a:lnSpc>
                <a:spcPct val="110600"/>
              </a:lnSpc>
              <a:spcBef>
                <a:spcPts val="86"/>
              </a:spcBef>
            </a:pPr>
            <a:r>
              <a:rPr sz="1542" b="1" spc="82" dirty="0">
                <a:solidFill>
                  <a:srgbClr val="3F3B3A"/>
                </a:solidFill>
                <a:latin typeface="Montserrat" panose="00000500000000000000" pitchFamily="2" charset="0"/>
                <a:cs typeface="Microsoft YaHei"/>
              </a:rPr>
              <a:t>Collagen</a:t>
            </a:r>
            <a:r>
              <a:rPr sz="1542" b="1" spc="77" dirty="0">
                <a:solidFill>
                  <a:srgbClr val="3F3B3A"/>
                </a:solidFill>
                <a:latin typeface="Montserrat" panose="00000500000000000000" pitchFamily="2" charset="0"/>
                <a:cs typeface="Microsoft YaHei"/>
              </a:rPr>
              <a:t> type</a:t>
            </a:r>
            <a:r>
              <a:rPr sz="1542" b="1" spc="-14" dirty="0">
                <a:solidFill>
                  <a:srgbClr val="3F3B3A"/>
                </a:solidFill>
                <a:latin typeface="Montserrat" panose="00000500000000000000" pitchFamily="2" charset="0"/>
                <a:cs typeface="Microsoft YaHei"/>
              </a:rPr>
              <a:t> Ⅰ合成</a:t>
            </a:r>
            <a:r>
              <a:rPr sz="1542" b="1" spc="154" dirty="0">
                <a:solidFill>
                  <a:srgbClr val="3F3B3A"/>
                </a:solidFill>
                <a:latin typeface="Montserrat" panose="00000500000000000000" pitchFamily="2" charset="0"/>
                <a:cs typeface="Microsoft YaHei"/>
              </a:rPr>
              <a:t>約</a:t>
            </a:r>
            <a:r>
              <a:rPr sz="1542" b="1" spc="86" dirty="0">
                <a:solidFill>
                  <a:srgbClr val="3F3B3A"/>
                </a:solidFill>
                <a:latin typeface="Montserrat" panose="00000500000000000000" pitchFamily="2" charset="0"/>
                <a:cs typeface="Microsoft YaHei"/>
              </a:rPr>
              <a:t>143</a:t>
            </a:r>
            <a:r>
              <a:rPr sz="1542" b="1" spc="-63" dirty="0">
                <a:solidFill>
                  <a:srgbClr val="3F3B3A"/>
                </a:solidFill>
                <a:latin typeface="Montserrat" panose="00000500000000000000" pitchFamily="2" charset="0"/>
                <a:cs typeface="Microsoft YaHei"/>
              </a:rPr>
              <a:t> % 増加</a:t>
            </a:r>
            <a:endParaRPr sz="1542">
              <a:latin typeface="Montserrat" panose="00000500000000000000" pitchFamily="2" charset="0"/>
              <a:cs typeface="Microsoft YaHei"/>
            </a:endParaRPr>
          </a:p>
        </p:txBody>
      </p:sp>
      <p:sp>
        <p:nvSpPr>
          <p:cNvPr id="115" name="object 14">
            <a:extLst>
              <a:ext uri="{FF2B5EF4-FFF2-40B4-BE49-F238E27FC236}">
                <a16:creationId xmlns:a16="http://schemas.microsoft.com/office/drawing/2014/main" id="{1CFDB953-C687-0470-E30B-6210D8EE37AE}"/>
              </a:ext>
            </a:extLst>
          </p:cNvPr>
          <p:cNvSpPr txBox="1"/>
          <p:nvPr/>
        </p:nvSpPr>
        <p:spPr>
          <a:xfrm>
            <a:off x="3475068" y="5896239"/>
            <a:ext cx="606913" cy="233732"/>
          </a:xfrm>
          <a:prstGeom prst="rect">
            <a:avLst/>
          </a:prstGeom>
        </p:spPr>
        <p:txBody>
          <a:bodyPr vert="horz" wrap="square" lIns="0" tIns="10365" rIns="0" bIns="0" rtlCol="0">
            <a:spAutoFit/>
          </a:bodyPr>
          <a:lstStyle/>
          <a:p>
            <a:pPr marL="11516">
              <a:spcBef>
                <a:spcPts val="82"/>
              </a:spcBef>
            </a:pPr>
            <a:r>
              <a:rPr sz="1451" spc="50" dirty="0">
                <a:solidFill>
                  <a:srgbClr val="3F3B3A"/>
                </a:solidFill>
                <a:latin typeface="Montserrat" panose="00000500000000000000" pitchFamily="2" charset="0"/>
                <a:cs typeface="Microsoft YaHei Light"/>
              </a:rPr>
              <a:t>対照群</a:t>
            </a:r>
            <a:endParaRPr sz="1451">
              <a:latin typeface="Montserrat" panose="00000500000000000000" pitchFamily="2" charset="0"/>
              <a:cs typeface="Microsoft YaHei Light"/>
            </a:endParaRPr>
          </a:p>
        </p:txBody>
      </p:sp>
      <p:sp>
        <p:nvSpPr>
          <p:cNvPr id="116" name="object 15">
            <a:extLst>
              <a:ext uri="{FF2B5EF4-FFF2-40B4-BE49-F238E27FC236}">
                <a16:creationId xmlns:a16="http://schemas.microsoft.com/office/drawing/2014/main" id="{588A223E-4B42-3615-1F16-E106C8A281B5}"/>
              </a:ext>
            </a:extLst>
          </p:cNvPr>
          <p:cNvSpPr txBox="1"/>
          <p:nvPr/>
        </p:nvSpPr>
        <p:spPr>
          <a:xfrm>
            <a:off x="4226444" y="3166279"/>
            <a:ext cx="1052596" cy="311130"/>
          </a:xfrm>
          <a:prstGeom prst="rect">
            <a:avLst/>
          </a:prstGeom>
        </p:spPr>
        <p:txBody>
          <a:bodyPr vert="horz" wrap="square" lIns="0" tIns="10941" rIns="0" bIns="0" rtlCol="0">
            <a:spAutoFit/>
          </a:bodyPr>
          <a:lstStyle/>
          <a:p>
            <a:pPr marL="11516">
              <a:spcBef>
                <a:spcPts val="86"/>
              </a:spcBef>
            </a:pPr>
            <a:r>
              <a:rPr sz="1950" b="1" spc="86" dirty="0">
                <a:solidFill>
                  <a:srgbClr val="EE7300"/>
                </a:solidFill>
                <a:latin typeface="Montserrat" panose="00000500000000000000" pitchFamily="2" charset="0"/>
                <a:cs typeface="Microsoft YaHei"/>
              </a:rPr>
              <a:t>143</a:t>
            </a:r>
            <a:r>
              <a:rPr sz="2040" b="1" spc="81" baseline="3703" dirty="0">
                <a:solidFill>
                  <a:srgbClr val="EE7300"/>
                </a:solidFill>
                <a:latin typeface="Montserrat" panose="00000500000000000000" pitchFamily="2" charset="0"/>
                <a:cs typeface="Microsoft YaHei"/>
              </a:rPr>
              <a:t>%増加</a:t>
            </a:r>
            <a:endParaRPr sz="2040" baseline="3703">
              <a:latin typeface="Montserrat" panose="00000500000000000000" pitchFamily="2" charset="0"/>
              <a:cs typeface="Microsoft YaHei"/>
            </a:endParaRPr>
          </a:p>
        </p:txBody>
      </p:sp>
      <p:sp>
        <p:nvSpPr>
          <p:cNvPr id="117" name="object 16">
            <a:extLst>
              <a:ext uri="{FF2B5EF4-FFF2-40B4-BE49-F238E27FC236}">
                <a16:creationId xmlns:a16="http://schemas.microsoft.com/office/drawing/2014/main" id="{32D3A488-7CA1-BBD6-9297-80E2EA14E325}"/>
              </a:ext>
            </a:extLst>
          </p:cNvPr>
          <p:cNvSpPr/>
          <p:nvPr/>
        </p:nvSpPr>
        <p:spPr>
          <a:xfrm>
            <a:off x="2790133" y="3049064"/>
            <a:ext cx="2969497" cy="0"/>
          </a:xfrm>
          <a:custGeom>
            <a:avLst/>
            <a:gdLst/>
            <a:ahLst/>
            <a:cxnLst/>
            <a:rect l="l" t="t" r="r" b="b"/>
            <a:pathLst>
              <a:path w="3274695">
                <a:moveTo>
                  <a:pt x="3274669" y="0"/>
                </a:moveTo>
                <a:lnTo>
                  <a:pt x="0" y="0"/>
                </a:lnTo>
              </a:path>
            </a:pathLst>
          </a:custGeom>
          <a:ln w="11950">
            <a:solidFill>
              <a:srgbClr val="595857"/>
            </a:solidFill>
          </a:ln>
        </p:spPr>
        <p:txBody>
          <a:bodyPr wrap="square" lIns="0" tIns="0" rIns="0" bIns="0" rtlCol="0"/>
          <a:lstStyle/>
          <a:p>
            <a:endParaRPr sz="1632">
              <a:latin typeface="Montserrat" panose="00000500000000000000" pitchFamily="2" charset="0"/>
            </a:endParaRPr>
          </a:p>
        </p:txBody>
      </p:sp>
      <p:graphicFrame>
        <p:nvGraphicFramePr>
          <p:cNvPr id="118" name="object 17">
            <a:extLst>
              <a:ext uri="{FF2B5EF4-FFF2-40B4-BE49-F238E27FC236}">
                <a16:creationId xmlns:a16="http://schemas.microsoft.com/office/drawing/2014/main" id="{8A1C238A-D5AD-54BC-95D7-10FFAB7C31D7}"/>
              </a:ext>
            </a:extLst>
          </p:cNvPr>
          <p:cNvGraphicFramePr>
            <a:graphicFrameLocks noGrp="1"/>
          </p:cNvGraphicFramePr>
          <p:nvPr>
            <p:extLst>
              <p:ext uri="{D42A27DB-BD31-4B8C-83A1-F6EECF244321}">
                <p14:modId xmlns:p14="http://schemas.microsoft.com/office/powerpoint/2010/main" val="3132490721"/>
              </p:ext>
            </p:extLst>
          </p:nvPr>
        </p:nvGraphicFramePr>
        <p:xfrm>
          <a:off x="2790133" y="3501160"/>
          <a:ext cx="2967768" cy="2286000"/>
        </p:xfrm>
        <a:graphic>
          <a:graphicData uri="http://schemas.openxmlformats.org/drawingml/2006/table">
            <a:tbl>
              <a:tblPr firstRow="1" bandRow="1">
                <a:tableStyleId>{2D5ABB26-0587-4C30-8999-92F81FD0307C}</a:tableStyleId>
              </a:tblPr>
              <a:tblGrid>
                <a:gridCol w="746261">
                  <a:extLst>
                    <a:ext uri="{9D8B030D-6E8A-4147-A177-3AD203B41FA5}">
                      <a16:colId xmlns:a16="http://schemas.microsoft.com/office/drawing/2014/main" val="20000"/>
                    </a:ext>
                  </a:extLst>
                </a:gridCol>
                <a:gridCol w="472171">
                  <a:extLst>
                    <a:ext uri="{9D8B030D-6E8A-4147-A177-3AD203B41FA5}">
                      <a16:colId xmlns:a16="http://schemas.microsoft.com/office/drawing/2014/main" val="20001"/>
                    </a:ext>
                  </a:extLst>
                </a:gridCol>
                <a:gridCol w="518813">
                  <a:extLst>
                    <a:ext uri="{9D8B030D-6E8A-4147-A177-3AD203B41FA5}">
                      <a16:colId xmlns:a16="http://schemas.microsoft.com/office/drawing/2014/main" val="20002"/>
                    </a:ext>
                  </a:extLst>
                </a:gridCol>
                <a:gridCol w="472171">
                  <a:extLst>
                    <a:ext uri="{9D8B030D-6E8A-4147-A177-3AD203B41FA5}">
                      <a16:colId xmlns:a16="http://schemas.microsoft.com/office/drawing/2014/main" val="20003"/>
                    </a:ext>
                  </a:extLst>
                </a:gridCol>
                <a:gridCol w="758352">
                  <a:extLst>
                    <a:ext uri="{9D8B030D-6E8A-4147-A177-3AD203B41FA5}">
                      <a16:colId xmlns:a16="http://schemas.microsoft.com/office/drawing/2014/main" val="20004"/>
                    </a:ext>
                  </a:extLst>
                </a:gridCol>
              </a:tblGrid>
              <a:tr h="457200">
                <a:tc gridSpan="3">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tc hMerge="1">
                  <a:txBody>
                    <a:bodyPr/>
                    <a:lstStyle/>
                    <a:p>
                      <a:endParaRPr/>
                    </a:p>
                  </a:txBody>
                  <a:tcPr marL="0" marR="0" marT="0" marB="0"/>
                </a:tc>
                <a:tc hMerge="1">
                  <a:txBody>
                    <a:bodyPr/>
                    <a:lstStyle/>
                    <a:p>
                      <a:endParaRPr/>
                    </a:p>
                  </a:txBody>
                  <a:tcPr marL="0" marR="0" marT="0" marB="0"/>
                </a:tc>
                <a:tc rowSpan="5">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solidFill>
                      <a:srgbClr val="EE7300"/>
                    </a:solidFill>
                  </a:tcPr>
                </a:tc>
                <a:tc>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extLst>
                  <a:ext uri="{0D108BD9-81ED-4DB2-BD59-A6C34878D82A}">
                    <a16:rowId xmlns:a16="http://schemas.microsoft.com/office/drawing/2014/main" val="10000"/>
                  </a:ext>
                </a:extLst>
              </a:tr>
              <a:tr h="457200">
                <a:tc gridSpan="3">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lnT w="12700">
                      <a:solidFill>
                        <a:srgbClr val="595857"/>
                      </a:solidFill>
                      <a:prstDash val="solid"/>
                    </a:lnT>
                    <a:lnB w="12700">
                      <a:solidFill>
                        <a:srgbClr val="595857"/>
                      </a:solidFill>
                      <a:prstDash val="solid"/>
                    </a:lnB>
                    <a:solidFill>
                      <a:srgbClr val="EE7300"/>
                    </a:solidFill>
                  </a:tcPr>
                </a:tc>
                <a:tc>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extLst>
                  <a:ext uri="{0D108BD9-81ED-4DB2-BD59-A6C34878D82A}">
                    <a16:rowId xmlns:a16="http://schemas.microsoft.com/office/drawing/2014/main" val="10001"/>
                  </a:ext>
                </a:extLst>
              </a:tr>
              <a:tr h="457200">
                <a:tc gridSpan="3">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lnT w="12700">
                      <a:solidFill>
                        <a:srgbClr val="595857"/>
                      </a:solidFill>
                      <a:prstDash val="solid"/>
                    </a:lnT>
                    <a:lnB w="12700">
                      <a:solidFill>
                        <a:srgbClr val="595857"/>
                      </a:solidFill>
                      <a:prstDash val="solid"/>
                    </a:lnB>
                    <a:solidFill>
                      <a:srgbClr val="EE7300"/>
                    </a:solidFill>
                  </a:tcPr>
                </a:tc>
                <a:tc>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extLst>
                  <a:ext uri="{0D108BD9-81ED-4DB2-BD59-A6C34878D82A}">
                    <a16:rowId xmlns:a16="http://schemas.microsoft.com/office/drawing/2014/main" val="10002"/>
                  </a:ext>
                </a:extLst>
              </a:tr>
              <a:tr h="457200">
                <a:tc>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tc rowSpan="2">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solidFill>
                      <a:srgbClr val="A8A9A9"/>
                    </a:solidFill>
                  </a:tcPr>
                </a:tc>
                <a:tc>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tc vMerge="1">
                  <a:txBody>
                    <a:bodyPr/>
                    <a:lstStyle/>
                    <a:p>
                      <a:endParaRPr/>
                    </a:p>
                  </a:txBody>
                  <a:tcPr marL="0" marR="0" marT="0" marB="0">
                    <a:lnT w="12700">
                      <a:solidFill>
                        <a:srgbClr val="595857"/>
                      </a:solidFill>
                      <a:prstDash val="solid"/>
                    </a:lnT>
                    <a:lnB w="12700">
                      <a:solidFill>
                        <a:srgbClr val="595857"/>
                      </a:solidFill>
                      <a:prstDash val="solid"/>
                    </a:lnB>
                    <a:solidFill>
                      <a:srgbClr val="EE7300"/>
                    </a:solidFill>
                  </a:tcPr>
                </a:tc>
                <a:tc>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extLst>
                  <a:ext uri="{0D108BD9-81ED-4DB2-BD59-A6C34878D82A}">
                    <a16:rowId xmlns:a16="http://schemas.microsoft.com/office/drawing/2014/main" val="10003"/>
                  </a:ext>
                </a:extLst>
              </a:tr>
              <a:tr h="457200">
                <a:tc>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tc vMerge="1">
                  <a:txBody>
                    <a:bodyPr/>
                    <a:lstStyle/>
                    <a:p>
                      <a:endParaRPr/>
                    </a:p>
                  </a:txBody>
                  <a:tcPr marL="0" marR="0" marT="0" marB="0">
                    <a:lnT w="12700">
                      <a:solidFill>
                        <a:srgbClr val="595857"/>
                      </a:solidFill>
                      <a:prstDash val="solid"/>
                    </a:lnT>
                    <a:lnB w="12700">
                      <a:solidFill>
                        <a:srgbClr val="595857"/>
                      </a:solidFill>
                      <a:prstDash val="solid"/>
                    </a:lnB>
                    <a:solidFill>
                      <a:srgbClr val="A8A9A9"/>
                    </a:solidFill>
                  </a:tcPr>
                </a:tc>
                <a:tc>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tc vMerge="1">
                  <a:txBody>
                    <a:bodyPr/>
                    <a:lstStyle/>
                    <a:p>
                      <a:endParaRPr/>
                    </a:p>
                  </a:txBody>
                  <a:tcPr marL="0" marR="0" marT="0" marB="0">
                    <a:lnT w="12700">
                      <a:solidFill>
                        <a:srgbClr val="595857"/>
                      </a:solidFill>
                      <a:prstDash val="solid"/>
                    </a:lnT>
                    <a:lnB w="12700">
                      <a:solidFill>
                        <a:srgbClr val="595857"/>
                      </a:solidFill>
                      <a:prstDash val="solid"/>
                    </a:lnB>
                    <a:solidFill>
                      <a:srgbClr val="EE7300"/>
                    </a:solidFill>
                  </a:tcPr>
                </a:tc>
                <a:tc>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extLst>
                  <a:ext uri="{0D108BD9-81ED-4DB2-BD59-A6C34878D82A}">
                    <a16:rowId xmlns:a16="http://schemas.microsoft.com/office/drawing/2014/main" val="10004"/>
                  </a:ext>
                </a:extLst>
              </a:tr>
            </a:tbl>
          </a:graphicData>
        </a:graphic>
      </p:graphicFrame>
      <p:sp>
        <p:nvSpPr>
          <p:cNvPr id="119" name="object 18">
            <a:extLst>
              <a:ext uri="{FF2B5EF4-FFF2-40B4-BE49-F238E27FC236}">
                <a16:creationId xmlns:a16="http://schemas.microsoft.com/office/drawing/2014/main" id="{E030872B-038A-F23C-02DF-D814511EB53A}"/>
              </a:ext>
            </a:extLst>
          </p:cNvPr>
          <p:cNvSpPr txBox="1"/>
          <p:nvPr/>
        </p:nvSpPr>
        <p:spPr>
          <a:xfrm>
            <a:off x="2431769" y="2946211"/>
            <a:ext cx="296547" cy="178466"/>
          </a:xfrm>
          <a:prstGeom prst="rect">
            <a:avLst/>
          </a:prstGeom>
        </p:spPr>
        <p:txBody>
          <a:bodyPr vert="horz" wrap="square" lIns="0" tIns="10941" rIns="0" bIns="0" rtlCol="0">
            <a:spAutoFit/>
          </a:bodyPr>
          <a:lstStyle/>
          <a:p>
            <a:pPr marL="11516">
              <a:spcBef>
                <a:spcPts val="86"/>
              </a:spcBef>
            </a:pPr>
            <a:r>
              <a:rPr sz="1088" spc="54" dirty="0">
                <a:solidFill>
                  <a:srgbClr val="595857"/>
                </a:solidFill>
                <a:latin typeface="Montserrat" panose="00000500000000000000" pitchFamily="2" charset="0"/>
                <a:cs typeface="Microsoft YaHei"/>
              </a:rPr>
              <a:t>300</a:t>
            </a:r>
            <a:endParaRPr sz="1088">
              <a:latin typeface="Montserrat" panose="00000500000000000000" pitchFamily="2" charset="0"/>
              <a:cs typeface="Microsoft YaHei"/>
            </a:endParaRPr>
          </a:p>
        </p:txBody>
      </p:sp>
      <p:sp>
        <p:nvSpPr>
          <p:cNvPr id="120" name="object 19">
            <a:extLst>
              <a:ext uri="{FF2B5EF4-FFF2-40B4-BE49-F238E27FC236}">
                <a16:creationId xmlns:a16="http://schemas.microsoft.com/office/drawing/2014/main" id="{3A164131-1F07-A428-6E55-B78B42BC17D7}"/>
              </a:ext>
            </a:extLst>
          </p:cNvPr>
          <p:cNvSpPr txBox="1"/>
          <p:nvPr/>
        </p:nvSpPr>
        <p:spPr>
          <a:xfrm>
            <a:off x="2431769" y="4775723"/>
            <a:ext cx="296547" cy="178466"/>
          </a:xfrm>
          <a:prstGeom prst="rect">
            <a:avLst/>
          </a:prstGeom>
        </p:spPr>
        <p:txBody>
          <a:bodyPr vert="horz" wrap="square" lIns="0" tIns="10941" rIns="0" bIns="0" rtlCol="0">
            <a:spAutoFit/>
          </a:bodyPr>
          <a:lstStyle/>
          <a:p>
            <a:pPr marL="11516">
              <a:spcBef>
                <a:spcPts val="86"/>
              </a:spcBef>
            </a:pPr>
            <a:r>
              <a:rPr sz="1088" spc="54" dirty="0">
                <a:solidFill>
                  <a:srgbClr val="595857"/>
                </a:solidFill>
                <a:latin typeface="Montserrat" panose="00000500000000000000" pitchFamily="2" charset="0"/>
                <a:cs typeface="Microsoft YaHei"/>
              </a:rPr>
              <a:t>100</a:t>
            </a:r>
            <a:endParaRPr sz="1088">
              <a:latin typeface="Montserrat" panose="00000500000000000000" pitchFamily="2" charset="0"/>
              <a:cs typeface="Microsoft YaHei"/>
            </a:endParaRPr>
          </a:p>
        </p:txBody>
      </p:sp>
      <p:sp>
        <p:nvSpPr>
          <p:cNvPr id="121" name="object 20">
            <a:extLst>
              <a:ext uri="{FF2B5EF4-FFF2-40B4-BE49-F238E27FC236}">
                <a16:creationId xmlns:a16="http://schemas.microsoft.com/office/drawing/2014/main" id="{29613178-002F-00C0-5D7C-F0994832E96F}"/>
              </a:ext>
            </a:extLst>
          </p:cNvPr>
          <p:cNvSpPr txBox="1"/>
          <p:nvPr/>
        </p:nvSpPr>
        <p:spPr>
          <a:xfrm>
            <a:off x="2431769" y="4318277"/>
            <a:ext cx="296547" cy="178466"/>
          </a:xfrm>
          <a:prstGeom prst="rect">
            <a:avLst/>
          </a:prstGeom>
        </p:spPr>
        <p:txBody>
          <a:bodyPr vert="horz" wrap="square" lIns="0" tIns="10941" rIns="0" bIns="0" rtlCol="0">
            <a:spAutoFit/>
          </a:bodyPr>
          <a:lstStyle/>
          <a:p>
            <a:pPr marL="11516">
              <a:spcBef>
                <a:spcPts val="86"/>
              </a:spcBef>
            </a:pPr>
            <a:r>
              <a:rPr sz="1088" spc="54" dirty="0">
                <a:solidFill>
                  <a:srgbClr val="595857"/>
                </a:solidFill>
                <a:latin typeface="Montserrat" panose="00000500000000000000" pitchFamily="2" charset="0"/>
                <a:cs typeface="Microsoft YaHei"/>
              </a:rPr>
              <a:t>150</a:t>
            </a:r>
            <a:endParaRPr sz="1088">
              <a:latin typeface="Montserrat" panose="00000500000000000000" pitchFamily="2" charset="0"/>
              <a:cs typeface="Microsoft YaHei"/>
            </a:endParaRPr>
          </a:p>
        </p:txBody>
      </p:sp>
      <p:sp>
        <p:nvSpPr>
          <p:cNvPr id="122" name="object 21">
            <a:extLst>
              <a:ext uri="{FF2B5EF4-FFF2-40B4-BE49-F238E27FC236}">
                <a16:creationId xmlns:a16="http://schemas.microsoft.com/office/drawing/2014/main" id="{6636DDB6-AD68-84A8-ACAA-DAF0DF7B6FD1}"/>
              </a:ext>
            </a:extLst>
          </p:cNvPr>
          <p:cNvSpPr txBox="1"/>
          <p:nvPr/>
        </p:nvSpPr>
        <p:spPr>
          <a:xfrm>
            <a:off x="2431769" y="3860830"/>
            <a:ext cx="296547" cy="178466"/>
          </a:xfrm>
          <a:prstGeom prst="rect">
            <a:avLst/>
          </a:prstGeom>
        </p:spPr>
        <p:txBody>
          <a:bodyPr vert="horz" wrap="square" lIns="0" tIns="10941" rIns="0" bIns="0" rtlCol="0">
            <a:spAutoFit/>
          </a:bodyPr>
          <a:lstStyle/>
          <a:p>
            <a:pPr marL="11516">
              <a:spcBef>
                <a:spcPts val="86"/>
              </a:spcBef>
            </a:pPr>
            <a:r>
              <a:rPr sz="1088" spc="54" dirty="0">
                <a:solidFill>
                  <a:srgbClr val="595857"/>
                </a:solidFill>
                <a:latin typeface="Montserrat" panose="00000500000000000000" pitchFamily="2" charset="0"/>
                <a:cs typeface="Microsoft YaHei"/>
              </a:rPr>
              <a:t>200</a:t>
            </a:r>
            <a:endParaRPr sz="1088">
              <a:latin typeface="Montserrat" panose="00000500000000000000" pitchFamily="2" charset="0"/>
              <a:cs typeface="Microsoft YaHei"/>
            </a:endParaRPr>
          </a:p>
        </p:txBody>
      </p:sp>
      <p:sp>
        <p:nvSpPr>
          <p:cNvPr id="123" name="object 22">
            <a:extLst>
              <a:ext uri="{FF2B5EF4-FFF2-40B4-BE49-F238E27FC236}">
                <a16:creationId xmlns:a16="http://schemas.microsoft.com/office/drawing/2014/main" id="{E6906890-237B-F538-CA24-C9306ACF97F2}"/>
              </a:ext>
            </a:extLst>
          </p:cNvPr>
          <p:cNvSpPr txBox="1"/>
          <p:nvPr/>
        </p:nvSpPr>
        <p:spPr>
          <a:xfrm>
            <a:off x="2431769" y="3403382"/>
            <a:ext cx="296547" cy="178466"/>
          </a:xfrm>
          <a:prstGeom prst="rect">
            <a:avLst/>
          </a:prstGeom>
        </p:spPr>
        <p:txBody>
          <a:bodyPr vert="horz" wrap="square" lIns="0" tIns="10941" rIns="0" bIns="0" rtlCol="0">
            <a:spAutoFit/>
          </a:bodyPr>
          <a:lstStyle/>
          <a:p>
            <a:pPr marL="11516">
              <a:spcBef>
                <a:spcPts val="86"/>
              </a:spcBef>
            </a:pPr>
            <a:r>
              <a:rPr sz="1088" spc="54" dirty="0">
                <a:solidFill>
                  <a:srgbClr val="595857"/>
                </a:solidFill>
                <a:latin typeface="Montserrat" panose="00000500000000000000" pitchFamily="2" charset="0"/>
                <a:cs typeface="Microsoft YaHei"/>
              </a:rPr>
              <a:t>250</a:t>
            </a:r>
            <a:endParaRPr sz="1088">
              <a:latin typeface="Montserrat" panose="00000500000000000000" pitchFamily="2" charset="0"/>
              <a:cs typeface="Microsoft YaHei"/>
            </a:endParaRPr>
          </a:p>
        </p:txBody>
      </p:sp>
      <p:sp>
        <p:nvSpPr>
          <p:cNvPr id="124" name="object 23">
            <a:extLst>
              <a:ext uri="{FF2B5EF4-FFF2-40B4-BE49-F238E27FC236}">
                <a16:creationId xmlns:a16="http://schemas.microsoft.com/office/drawing/2014/main" id="{892CFD85-FE08-1E4B-F3A6-3992E72B7043}"/>
              </a:ext>
            </a:extLst>
          </p:cNvPr>
          <p:cNvSpPr txBox="1"/>
          <p:nvPr/>
        </p:nvSpPr>
        <p:spPr>
          <a:xfrm>
            <a:off x="2522846" y="5232896"/>
            <a:ext cx="205567" cy="178466"/>
          </a:xfrm>
          <a:prstGeom prst="rect">
            <a:avLst/>
          </a:prstGeom>
        </p:spPr>
        <p:txBody>
          <a:bodyPr vert="horz" wrap="square" lIns="0" tIns="10941" rIns="0" bIns="0" rtlCol="0">
            <a:spAutoFit/>
          </a:bodyPr>
          <a:lstStyle/>
          <a:p>
            <a:pPr marL="11516">
              <a:spcBef>
                <a:spcPts val="86"/>
              </a:spcBef>
            </a:pPr>
            <a:r>
              <a:rPr sz="1088" spc="54" dirty="0">
                <a:solidFill>
                  <a:srgbClr val="595857"/>
                </a:solidFill>
                <a:latin typeface="Montserrat" panose="00000500000000000000" pitchFamily="2" charset="0"/>
                <a:cs typeface="Microsoft YaHei"/>
              </a:rPr>
              <a:t>50</a:t>
            </a:r>
            <a:endParaRPr sz="1088">
              <a:latin typeface="Montserrat" panose="00000500000000000000" pitchFamily="2" charset="0"/>
              <a:cs typeface="Microsoft YaHei"/>
            </a:endParaRPr>
          </a:p>
        </p:txBody>
      </p:sp>
      <p:sp>
        <p:nvSpPr>
          <p:cNvPr id="125" name="object 24">
            <a:extLst>
              <a:ext uri="{FF2B5EF4-FFF2-40B4-BE49-F238E27FC236}">
                <a16:creationId xmlns:a16="http://schemas.microsoft.com/office/drawing/2014/main" id="{AAA449B2-76E5-521E-642F-50037D02F73E}"/>
              </a:ext>
            </a:extLst>
          </p:cNvPr>
          <p:cNvSpPr txBox="1"/>
          <p:nvPr/>
        </p:nvSpPr>
        <p:spPr>
          <a:xfrm>
            <a:off x="2613921" y="5690343"/>
            <a:ext cx="108829" cy="178466"/>
          </a:xfrm>
          <a:prstGeom prst="rect">
            <a:avLst/>
          </a:prstGeom>
        </p:spPr>
        <p:txBody>
          <a:bodyPr vert="horz" wrap="square" lIns="0" tIns="10941" rIns="0" bIns="0" rtlCol="0">
            <a:spAutoFit/>
          </a:bodyPr>
          <a:lstStyle/>
          <a:p>
            <a:pPr marL="11516">
              <a:spcBef>
                <a:spcPts val="86"/>
              </a:spcBef>
            </a:pPr>
            <a:r>
              <a:rPr sz="1088" spc="-45" dirty="0">
                <a:solidFill>
                  <a:srgbClr val="595857"/>
                </a:solidFill>
                <a:latin typeface="Montserrat" panose="00000500000000000000" pitchFamily="2" charset="0"/>
                <a:cs typeface="Microsoft YaHei"/>
              </a:rPr>
              <a:t>0</a:t>
            </a:r>
            <a:endParaRPr sz="1088">
              <a:latin typeface="Montserrat" panose="00000500000000000000" pitchFamily="2" charset="0"/>
              <a:cs typeface="Microsoft YaHei"/>
            </a:endParaRPr>
          </a:p>
        </p:txBody>
      </p:sp>
      <p:sp>
        <p:nvSpPr>
          <p:cNvPr id="126" name="object 25">
            <a:extLst>
              <a:ext uri="{FF2B5EF4-FFF2-40B4-BE49-F238E27FC236}">
                <a16:creationId xmlns:a16="http://schemas.microsoft.com/office/drawing/2014/main" id="{B3CD826E-635F-6678-13A4-FB1A15517425}"/>
              </a:ext>
            </a:extLst>
          </p:cNvPr>
          <p:cNvSpPr txBox="1"/>
          <p:nvPr/>
        </p:nvSpPr>
        <p:spPr>
          <a:xfrm>
            <a:off x="4423719" y="6027057"/>
            <a:ext cx="665646" cy="166232"/>
          </a:xfrm>
          <a:prstGeom prst="rect">
            <a:avLst/>
          </a:prstGeom>
        </p:spPr>
        <p:txBody>
          <a:bodyPr vert="horz" wrap="square" lIns="0" tIns="12668" rIns="0" bIns="0" rtlCol="0">
            <a:spAutoFit/>
          </a:bodyPr>
          <a:lstStyle/>
          <a:p>
            <a:pPr marL="11516">
              <a:spcBef>
                <a:spcPts val="100"/>
              </a:spcBef>
            </a:pPr>
            <a:r>
              <a:rPr sz="997" b="1" spc="91" dirty="0">
                <a:solidFill>
                  <a:srgbClr val="EE7300"/>
                </a:solidFill>
                <a:latin typeface="Montserrat" panose="00000500000000000000" pitchFamily="2" charset="0"/>
                <a:cs typeface="Microsoft YaHei"/>
              </a:rPr>
              <a:t>5</a:t>
            </a:r>
            <a:r>
              <a:rPr sz="997" b="1" spc="9" dirty="0">
                <a:solidFill>
                  <a:srgbClr val="EE7300"/>
                </a:solidFill>
                <a:latin typeface="Montserrat" panose="00000500000000000000" pitchFamily="2" charset="0"/>
                <a:cs typeface="Microsoft YaHei"/>
              </a:rPr>
              <a:t>% 処理後</a:t>
            </a:r>
            <a:endParaRPr sz="997">
              <a:latin typeface="Montserrat" panose="00000500000000000000" pitchFamily="2" charset="0"/>
              <a:cs typeface="Microsoft YaHei"/>
            </a:endParaRPr>
          </a:p>
        </p:txBody>
      </p:sp>
      <p:sp>
        <p:nvSpPr>
          <p:cNvPr id="127" name="object 27">
            <a:extLst>
              <a:ext uri="{FF2B5EF4-FFF2-40B4-BE49-F238E27FC236}">
                <a16:creationId xmlns:a16="http://schemas.microsoft.com/office/drawing/2014/main" id="{CC8D491B-95CA-F180-BEDA-A47D9A08EBA6}"/>
              </a:ext>
            </a:extLst>
          </p:cNvPr>
          <p:cNvSpPr txBox="1"/>
          <p:nvPr/>
        </p:nvSpPr>
        <p:spPr>
          <a:xfrm>
            <a:off x="2266154" y="2587437"/>
            <a:ext cx="715167" cy="290807"/>
          </a:xfrm>
          <a:prstGeom prst="rect">
            <a:avLst/>
          </a:prstGeom>
        </p:spPr>
        <p:txBody>
          <a:bodyPr vert="horz" wrap="square" lIns="0" tIns="11516" rIns="0" bIns="0" rtlCol="0">
            <a:spAutoFit/>
          </a:bodyPr>
          <a:lstStyle/>
          <a:p>
            <a:pPr marL="42035" marR="4607" indent="-31094">
              <a:spcBef>
                <a:spcPts val="91"/>
              </a:spcBef>
            </a:pPr>
            <a:r>
              <a:rPr sz="907" spc="-27" dirty="0">
                <a:solidFill>
                  <a:srgbClr val="595857"/>
                </a:solidFill>
                <a:latin typeface="Montserrat" panose="00000500000000000000" pitchFamily="2" charset="0"/>
                <a:cs typeface="Microsoft YaHei"/>
              </a:rPr>
              <a:t>コラーゲン </a:t>
            </a:r>
            <a:r>
              <a:rPr sz="907" spc="-45" dirty="0">
                <a:solidFill>
                  <a:srgbClr val="595857"/>
                </a:solidFill>
                <a:latin typeface="Montserrat" panose="00000500000000000000" pitchFamily="2" charset="0"/>
                <a:cs typeface="Microsoft YaHei"/>
              </a:rPr>
              <a:t>I</a:t>
            </a:r>
            <a:r>
              <a:rPr sz="907" spc="-141" dirty="0">
                <a:solidFill>
                  <a:srgbClr val="595857"/>
                </a:solidFill>
                <a:latin typeface="Montserrat" panose="00000500000000000000" pitchFamily="2" charset="0"/>
                <a:cs typeface="Microsoft YaHei"/>
              </a:rPr>
              <a:t>増加率</a:t>
            </a:r>
            <a:r>
              <a:rPr sz="907" spc="-23" dirty="0">
                <a:solidFill>
                  <a:srgbClr val="595857"/>
                </a:solidFill>
                <a:latin typeface="Montserrat" panose="00000500000000000000" pitchFamily="2" charset="0"/>
                <a:cs typeface="Microsoft YaHei"/>
              </a:rPr>
              <a:t>（％）</a:t>
            </a:r>
            <a:endParaRPr sz="907">
              <a:latin typeface="Montserrat" panose="00000500000000000000" pitchFamily="2" charset="0"/>
              <a:cs typeface="Microsoft YaHei"/>
            </a:endParaRPr>
          </a:p>
        </p:txBody>
      </p:sp>
      <p:sp>
        <p:nvSpPr>
          <p:cNvPr id="128" name="object 28">
            <a:extLst>
              <a:ext uri="{FF2B5EF4-FFF2-40B4-BE49-F238E27FC236}">
                <a16:creationId xmlns:a16="http://schemas.microsoft.com/office/drawing/2014/main" id="{554CFB9F-C2A1-8481-56B3-DA19ABCE116C}"/>
              </a:ext>
            </a:extLst>
          </p:cNvPr>
          <p:cNvSpPr txBox="1"/>
          <p:nvPr/>
        </p:nvSpPr>
        <p:spPr>
          <a:xfrm>
            <a:off x="7256298" y="2329576"/>
            <a:ext cx="2190990" cy="519072"/>
          </a:xfrm>
          <a:prstGeom prst="rect">
            <a:avLst/>
          </a:prstGeom>
        </p:spPr>
        <p:txBody>
          <a:bodyPr vert="horz" wrap="square" lIns="0" tIns="10941" rIns="0" bIns="0" rtlCol="0">
            <a:spAutoFit/>
          </a:bodyPr>
          <a:lstStyle/>
          <a:p>
            <a:pPr marL="536087" marR="4607" indent="-525146">
              <a:lnSpc>
                <a:spcPct val="110600"/>
              </a:lnSpc>
              <a:spcBef>
                <a:spcPts val="86"/>
              </a:spcBef>
            </a:pPr>
            <a:r>
              <a:rPr sz="1542" b="1" spc="82" dirty="0">
                <a:solidFill>
                  <a:srgbClr val="3F3B3A"/>
                </a:solidFill>
                <a:latin typeface="Montserrat" panose="00000500000000000000" pitchFamily="2" charset="0"/>
                <a:cs typeface="Microsoft YaHei"/>
              </a:rPr>
              <a:t>Collagen</a:t>
            </a:r>
            <a:r>
              <a:rPr sz="1542" b="1" spc="77" dirty="0">
                <a:solidFill>
                  <a:srgbClr val="3F3B3A"/>
                </a:solidFill>
                <a:latin typeface="Montserrat" panose="00000500000000000000" pitchFamily="2" charset="0"/>
                <a:cs typeface="Microsoft YaHei"/>
              </a:rPr>
              <a:t> type</a:t>
            </a:r>
            <a:r>
              <a:rPr sz="1542" b="1" spc="14" dirty="0">
                <a:solidFill>
                  <a:srgbClr val="3F3B3A"/>
                </a:solidFill>
                <a:latin typeface="Montserrat" panose="00000500000000000000" pitchFamily="2" charset="0"/>
                <a:cs typeface="Microsoft YaHei"/>
              </a:rPr>
              <a:t> Ⅲ合成</a:t>
            </a:r>
            <a:r>
              <a:rPr sz="1542" b="1" spc="154" dirty="0">
                <a:solidFill>
                  <a:srgbClr val="3F3B3A"/>
                </a:solidFill>
                <a:latin typeface="Montserrat" panose="00000500000000000000" pitchFamily="2" charset="0"/>
                <a:cs typeface="Microsoft YaHei"/>
              </a:rPr>
              <a:t>約67</a:t>
            </a:r>
            <a:r>
              <a:rPr sz="1542" b="1" spc="82" dirty="0">
                <a:solidFill>
                  <a:srgbClr val="3F3B3A"/>
                </a:solidFill>
                <a:latin typeface="Montserrat" panose="00000500000000000000" pitchFamily="2" charset="0"/>
                <a:cs typeface="Microsoft YaHei"/>
              </a:rPr>
              <a:t>%増加</a:t>
            </a:r>
            <a:endParaRPr sz="1542">
              <a:latin typeface="Montserrat" panose="00000500000000000000" pitchFamily="2" charset="0"/>
              <a:cs typeface="Microsoft YaHei"/>
            </a:endParaRPr>
          </a:p>
        </p:txBody>
      </p:sp>
      <p:sp>
        <p:nvSpPr>
          <p:cNvPr id="129" name="object 29">
            <a:extLst>
              <a:ext uri="{FF2B5EF4-FFF2-40B4-BE49-F238E27FC236}">
                <a16:creationId xmlns:a16="http://schemas.microsoft.com/office/drawing/2014/main" id="{716856AE-BB36-5989-8BE6-0E5C0C816B0D}"/>
              </a:ext>
            </a:extLst>
          </p:cNvPr>
          <p:cNvSpPr txBox="1"/>
          <p:nvPr/>
        </p:nvSpPr>
        <p:spPr>
          <a:xfrm>
            <a:off x="7613108" y="5896239"/>
            <a:ext cx="606913" cy="233732"/>
          </a:xfrm>
          <a:prstGeom prst="rect">
            <a:avLst/>
          </a:prstGeom>
        </p:spPr>
        <p:txBody>
          <a:bodyPr vert="horz" wrap="square" lIns="0" tIns="10365" rIns="0" bIns="0" rtlCol="0">
            <a:spAutoFit/>
          </a:bodyPr>
          <a:lstStyle/>
          <a:p>
            <a:pPr marL="11516">
              <a:spcBef>
                <a:spcPts val="82"/>
              </a:spcBef>
            </a:pPr>
            <a:r>
              <a:rPr sz="1451" spc="50" dirty="0">
                <a:solidFill>
                  <a:srgbClr val="3F3B3A"/>
                </a:solidFill>
                <a:latin typeface="Montserrat" panose="00000500000000000000" pitchFamily="2" charset="0"/>
                <a:cs typeface="Microsoft YaHei Light"/>
              </a:rPr>
              <a:t>対照群</a:t>
            </a:r>
            <a:endParaRPr sz="1451">
              <a:latin typeface="Montserrat" panose="00000500000000000000" pitchFamily="2" charset="0"/>
              <a:cs typeface="Microsoft YaHei Light"/>
            </a:endParaRPr>
          </a:p>
        </p:txBody>
      </p:sp>
      <p:sp>
        <p:nvSpPr>
          <p:cNvPr id="130" name="object 30">
            <a:extLst>
              <a:ext uri="{FF2B5EF4-FFF2-40B4-BE49-F238E27FC236}">
                <a16:creationId xmlns:a16="http://schemas.microsoft.com/office/drawing/2014/main" id="{3F2B0B37-B2D8-6F94-2D65-AE8642196803}"/>
              </a:ext>
            </a:extLst>
          </p:cNvPr>
          <p:cNvSpPr/>
          <p:nvPr/>
        </p:nvSpPr>
        <p:spPr>
          <a:xfrm>
            <a:off x="6928170" y="3964092"/>
            <a:ext cx="2969497" cy="0"/>
          </a:xfrm>
          <a:custGeom>
            <a:avLst/>
            <a:gdLst/>
            <a:ahLst/>
            <a:cxnLst/>
            <a:rect l="l" t="t" r="r" b="b"/>
            <a:pathLst>
              <a:path w="3274695">
                <a:moveTo>
                  <a:pt x="3274669" y="0"/>
                </a:moveTo>
                <a:lnTo>
                  <a:pt x="0" y="0"/>
                </a:lnTo>
              </a:path>
            </a:pathLst>
          </a:custGeom>
          <a:ln w="11950">
            <a:solidFill>
              <a:srgbClr val="595857"/>
            </a:solidFill>
          </a:ln>
        </p:spPr>
        <p:txBody>
          <a:bodyPr wrap="square" lIns="0" tIns="0" rIns="0" bIns="0" rtlCol="0"/>
          <a:lstStyle/>
          <a:p>
            <a:endParaRPr sz="1632">
              <a:latin typeface="Montserrat" panose="00000500000000000000" pitchFamily="2" charset="0"/>
            </a:endParaRPr>
          </a:p>
        </p:txBody>
      </p:sp>
      <p:sp>
        <p:nvSpPr>
          <p:cNvPr id="131" name="object 31">
            <a:extLst>
              <a:ext uri="{FF2B5EF4-FFF2-40B4-BE49-F238E27FC236}">
                <a16:creationId xmlns:a16="http://schemas.microsoft.com/office/drawing/2014/main" id="{28F345E9-724E-9F01-D5D3-9534FB52BFDE}"/>
              </a:ext>
            </a:extLst>
          </p:cNvPr>
          <p:cNvSpPr/>
          <p:nvPr/>
        </p:nvSpPr>
        <p:spPr>
          <a:xfrm>
            <a:off x="6928170" y="3506578"/>
            <a:ext cx="2969497" cy="0"/>
          </a:xfrm>
          <a:custGeom>
            <a:avLst/>
            <a:gdLst/>
            <a:ahLst/>
            <a:cxnLst/>
            <a:rect l="l" t="t" r="r" b="b"/>
            <a:pathLst>
              <a:path w="3274695">
                <a:moveTo>
                  <a:pt x="3274669" y="0"/>
                </a:moveTo>
                <a:lnTo>
                  <a:pt x="0" y="0"/>
                </a:lnTo>
              </a:path>
            </a:pathLst>
          </a:custGeom>
          <a:ln w="11950">
            <a:solidFill>
              <a:srgbClr val="595857"/>
            </a:solidFill>
          </a:ln>
        </p:spPr>
        <p:txBody>
          <a:bodyPr wrap="square" lIns="0" tIns="0" rIns="0" bIns="0" rtlCol="0"/>
          <a:lstStyle/>
          <a:p>
            <a:endParaRPr sz="1632">
              <a:latin typeface="Montserrat" panose="00000500000000000000" pitchFamily="2" charset="0"/>
            </a:endParaRPr>
          </a:p>
        </p:txBody>
      </p:sp>
      <p:sp>
        <p:nvSpPr>
          <p:cNvPr id="132" name="object 32">
            <a:extLst>
              <a:ext uri="{FF2B5EF4-FFF2-40B4-BE49-F238E27FC236}">
                <a16:creationId xmlns:a16="http://schemas.microsoft.com/office/drawing/2014/main" id="{5CA538B1-D543-B635-C323-24F3557D1E78}"/>
              </a:ext>
            </a:extLst>
          </p:cNvPr>
          <p:cNvSpPr/>
          <p:nvPr/>
        </p:nvSpPr>
        <p:spPr>
          <a:xfrm>
            <a:off x="6928170" y="3049064"/>
            <a:ext cx="2969497" cy="0"/>
          </a:xfrm>
          <a:custGeom>
            <a:avLst/>
            <a:gdLst/>
            <a:ahLst/>
            <a:cxnLst/>
            <a:rect l="l" t="t" r="r" b="b"/>
            <a:pathLst>
              <a:path w="3274695">
                <a:moveTo>
                  <a:pt x="3274669" y="0"/>
                </a:moveTo>
                <a:lnTo>
                  <a:pt x="0" y="0"/>
                </a:lnTo>
              </a:path>
            </a:pathLst>
          </a:custGeom>
          <a:ln w="11950">
            <a:solidFill>
              <a:srgbClr val="595857"/>
            </a:solidFill>
          </a:ln>
        </p:spPr>
        <p:txBody>
          <a:bodyPr wrap="square" lIns="0" tIns="0" rIns="0" bIns="0" rtlCol="0"/>
          <a:lstStyle/>
          <a:p>
            <a:endParaRPr sz="1632">
              <a:latin typeface="Montserrat" panose="00000500000000000000" pitchFamily="2" charset="0"/>
            </a:endParaRPr>
          </a:p>
        </p:txBody>
      </p:sp>
      <p:graphicFrame>
        <p:nvGraphicFramePr>
          <p:cNvPr id="133" name="object 33">
            <a:extLst>
              <a:ext uri="{FF2B5EF4-FFF2-40B4-BE49-F238E27FC236}">
                <a16:creationId xmlns:a16="http://schemas.microsoft.com/office/drawing/2014/main" id="{68D61F88-762A-DA00-3AFD-98FC4D65377B}"/>
              </a:ext>
            </a:extLst>
          </p:cNvPr>
          <p:cNvGraphicFramePr>
            <a:graphicFrameLocks noGrp="1"/>
          </p:cNvGraphicFramePr>
          <p:nvPr>
            <p:extLst>
              <p:ext uri="{D42A27DB-BD31-4B8C-83A1-F6EECF244321}">
                <p14:modId xmlns:p14="http://schemas.microsoft.com/office/powerpoint/2010/main" val="2120070472"/>
              </p:ext>
            </p:extLst>
          </p:nvPr>
        </p:nvGraphicFramePr>
        <p:xfrm>
          <a:off x="6928170" y="4195074"/>
          <a:ext cx="2967768" cy="1592138"/>
        </p:xfrm>
        <a:graphic>
          <a:graphicData uri="http://schemas.openxmlformats.org/drawingml/2006/table">
            <a:tbl>
              <a:tblPr firstRow="1" bandRow="1">
                <a:tableStyleId>{2D5ABB26-0587-4C30-8999-92F81FD0307C}</a:tableStyleId>
              </a:tblPr>
              <a:tblGrid>
                <a:gridCol w="746261">
                  <a:extLst>
                    <a:ext uri="{9D8B030D-6E8A-4147-A177-3AD203B41FA5}">
                      <a16:colId xmlns:a16="http://schemas.microsoft.com/office/drawing/2014/main" val="20000"/>
                    </a:ext>
                  </a:extLst>
                </a:gridCol>
                <a:gridCol w="472171">
                  <a:extLst>
                    <a:ext uri="{9D8B030D-6E8A-4147-A177-3AD203B41FA5}">
                      <a16:colId xmlns:a16="http://schemas.microsoft.com/office/drawing/2014/main" val="20001"/>
                    </a:ext>
                  </a:extLst>
                </a:gridCol>
                <a:gridCol w="518813">
                  <a:extLst>
                    <a:ext uri="{9D8B030D-6E8A-4147-A177-3AD203B41FA5}">
                      <a16:colId xmlns:a16="http://schemas.microsoft.com/office/drawing/2014/main" val="20002"/>
                    </a:ext>
                  </a:extLst>
                </a:gridCol>
                <a:gridCol w="472171">
                  <a:extLst>
                    <a:ext uri="{9D8B030D-6E8A-4147-A177-3AD203B41FA5}">
                      <a16:colId xmlns:a16="http://schemas.microsoft.com/office/drawing/2014/main" val="20003"/>
                    </a:ext>
                  </a:extLst>
                </a:gridCol>
                <a:gridCol w="758352">
                  <a:extLst>
                    <a:ext uri="{9D8B030D-6E8A-4147-A177-3AD203B41FA5}">
                      <a16:colId xmlns:a16="http://schemas.microsoft.com/office/drawing/2014/main" val="20004"/>
                    </a:ext>
                  </a:extLst>
                </a:gridCol>
              </a:tblGrid>
              <a:tr h="220538">
                <a:tc gridSpan="3">
                  <a:txBody>
                    <a:bodyPr/>
                    <a:lstStyle/>
                    <a:p>
                      <a:pPr>
                        <a:lnSpc>
                          <a:spcPct val="100000"/>
                        </a:lnSpc>
                      </a:pPr>
                      <a:endParaRPr sz="1200">
                        <a:latin typeface="Times New Roman"/>
                        <a:cs typeface="Times New Roman"/>
                      </a:endParaRPr>
                    </a:p>
                  </a:txBody>
                  <a:tcPr marL="0" marR="0" marT="0" marB="0">
                    <a:lnB w="12700">
                      <a:solidFill>
                        <a:srgbClr val="595857"/>
                      </a:solidFill>
                      <a:prstDash val="solid"/>
                    </a:lnB>
                  </a:tcPr>
                </a:tc>
                <a:tc hMerge="1">
                  <a:txBody>
                    <a:bodyPr/>
                    <a:lstStyle/>
                    <a:p>
                      <a:endParaRPr/>
                    </a:p>
                  </a:txBody>
                  <a:tcPr marL="0" marR="0" marT="0" marB="0"/>
                </a:tc>
                <a:tc hMerge="1">
                  <a:txBody>
                    <a:bodyPr/>
                    <a:lstStyle/>
                    <a:p>
                      <a:endParaRPr/>
                    </a:p>
                  </a:txBody>
                  <a:tcPr marL="0" marR="0" marT="0" marB="0"/>
                </a:tc>
                <a:tc rowSpan="4">
                  <a:txBody>
                    <a:bodyPr/>
                    <a:lstStyle/>
                    <a:p>
                      <a:pPr>
                        <a:lnSpc>
                          <a:spcPct val="100000"/>
                        </a:lnSpc>
                      </a:pPr>
                      <a:endParaRPr sz="1200">
                        <a:latin typeface="Times New Roman"/>
                        <a:cs typeface="Times New Roman"/>
                      </a:endParaRPr>
                    </a:p>
                  </a:txBody>
                  <a:tcPr marL="0" marR="0" marT="0" marB="0">
                    <a:lnB w="12700">
                      <a:solidFill>
                        <a:srgbClr val="595857"/>
                      </a:solidFill>
                      <a:prstDash val="solid"/>
                    </a:lnB>
                    <a:solidFill>
                      <a:srgbClr val="EE7300"/>
                    </a:solidFill>
                  </a:tcPr>
                </a:tc>
                <a:tc>
                  <a:txBody>
                    <a:bodyPr/>
                    <a:lstStyle/>
                    <a:p>
                      <a:pPr>
                        <a:lnSpc>
                          <a:spcPct val="100000"/>
                        </a:lnSpc>
                      </a:pPr>
                      <a:endParaRPr sz="1200">
                        <a:latin typeface="Times New Roman"/>
                        <a:cs typeface="Times New Roman"/>
                      </a:endParaRPr>
                    </a:p>
                  </a:txBody>
                  <a:tcPr marL="0" marR="0" marT="0" marB="0">
                    <a:lnB w="12700">
                      <a:solidFill>
                        <a:srgbClr val="595857"/>
                      </a:solidFill>
                      <a:prstDash val="solid"/>
                    </a:lnB>
                  </a:tcPr>
                </a:tc>
                <a:extLst>
                  <a:ext uri="{0D108BD9-81ED-4DB2-BD59-A6C34878D82A}">
                    <a16:rowId xmlns:a16="http://schemas.microsoft.com/office/drawing/2014/main" val="10000"/>
                  </a:ext>
                </a:extLst>
              </a:tr>
              <a:tr h="457200">
                <a:tc gridSpan="3">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lnB w="12700">
                      <a:solidFill>
                        <a:srgbClr val="595857"/>
                      </a:solidFill>
                      <a:prstDash val="solid"/>
                    </a:lnB>
                    <a:solidFill>
                      <a:srgbClr val="EE7300"/>
                    </a:solidFill>
                  </a:tcPr>
                </a:tc>
                <a:tc>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extLst>
                  <a:ext uri="{0D108BD9-81ED-4DB2-BD59-A6C34878D82A}">
                    <a16:rowId xmlns:a16="http://schemas.microsoft.com/office/drawing/2014/main" val="10001"/>
                  </a:ext>
                </a:extLst>
              </a:tr>
              <a:tr h="457200">
                <a:tc>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tc rowSpan="2">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solidFill>
                      <a:srgbClr val="A8A9A9"/>
                    </a:solidFill>
                  </a:tcPr>
                </a:tc>
                <a:tc>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tc vMerge="1">
                  <a:txBody>
                    <a:bodyPr/>
                    <a:lstStyle/>
                    <a:p>
                      <a:endParaRPr/>
                    </a:p>
                  </a:txBody>
                  <a:tcPr marL="0" marR="0" marT="0" marB="0">
                    <a:lnB w="12700">
                      <a:solidFill>
                        <a:srgbClr val="595857"/>
                      </a:solidFill>
                      <a:prstDash val="solid"/>
                    </a:lnB>
                    <a:solidFill>
                      <a:srgbClr val="EE7300"/>
                    </a:solidFill>
                  </a:tcPr>
                </a:tc>
                <a:tc>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extLst>
                  <a:ext uri="{0D108BD9-81ED-4DB2-BD59-A6C34878D82A}">
                    <a16:rowId xmlns:a16="http://schemas.microsoft.com/office/drawing/2014/main" val="10002"/>
                  </a:ext>
                </a:extLst>
              </a:tr>
              <a:tr h="457200">
                <a:tc>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tc vMerge="1">
                  <a:txBody>
                    <a:bodyPr/>
                    <a:lstStyle/>
                    <a:p>
                      <a:endParaRPr/>
                    </a:p>
                  </a:txBody>
                  <a:tcPr marL="0" marR="0" marT="0" marB="0">
                    <a:lnT w="12700">
                      <a:solidFill>
                        <a:srgbClr val="595857"/>
                      </a:solidFill>
                      <a:prstDash val="solid"/>
                    </a:lnT>
                    <a:lnB w="12700">
                      <a:solidFill>
                        <a:srgbClr val="595857"/>
                      </a:solidFill>
                      <a:prstDash val="solid"/>
                    </a:lnB>
                    <a:solidFill>
                      <a:srgbClr val="A8A9A9"/>
                    </a:solidFill>
                  </a:tcPr>
                </a:tc>
                <a:tc>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tc vMerge="1">
                  <a:txBody>
                    <a:bodyPr/>
                    <a:lstStyle/>
                    <a:p>
                      <a:endParaRPr/>
                    </a:p>
                  </a:txBody>
                  <a:tcPr marL="0" marR="0" marT="0" marB="0">
                    <a:lnB w="12700">
                      <a:solidFill>
                        <a:srgbClr val="595857"/>
                      </a:solidFill>
                      <a:prstDash val="solid"/>
                    </a:lnB>
                    <a:solidFill>
                      <a:srgbClr val="EE7300"/>
                    </a:solidFill>
                  </a:tcPr>
                </a:tc>
                <a:tc>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extLst>
                  <a:ext uri="{0D108BD9-81ED-4DB2-BD59-A6C34878D82A}">
                    <a16:rowId xmlns:a16="http://schemas.microsoft.com/office/drawing/2014/main" val="10003"/>
                  </a:ext>
                </a:extLst>
              </a:tr>
            </a:tbl>
          </a:graphicData>
        </a:graphic>
      </p:graphicFrame>
      <p:sp>
        <p:nvSpPr>
          <p:cNvPr id="134" name="object 34">
            <a:extLst>
              <a:ext uri="{FF2B5EF4-FFF2-40B4-BE49-F238E27FC236}">
                <a16:creationId xmlns:a16="http://schemas.microsoft.com/office/drawing/2014/main" id="{981BDB4F-A3BF-50AF-CD4E-ADC5889FF6AF}"/>
              </a:ext>
            </a:extLst>
          </p:cNvPr>
          <p:cNvSpPr txBox="1"/>
          <p:nvPr/>
        </p:nvSpPr>
        <p:spPr>
          <a:xfrm>
            <a:off x="6569814" y="2946211"/>
            <a:ext cx="296547" cy="178466"/>
          </a:xfrm>
          <a:prstGeom prst="rect">
            <a:avLst/>
          </a:prstGeom>
        </p:spPr>
        <p:txBody>
          <a:bodyPr vert="horz" wrap="square" lIns="0" tIns="10941" rIns="0" bIns="0" rtlCol="0">
            <a:spAutoFit/>
          </a:bodyPr>
          <a:lstStyle/>
          <a:p>
            <a:pPr marL="11516">
              <a:spcBef>
                <a:spcPts val="86"/>
              </a:spcBef>
            </a:pPr>
            <a:r>
              <a:rPr sz="1088" spc="54" dirty="0">
                <a:solidFill>
                  <a:srgbClr val="595857"/>
                </a:solidFill>
                <a:latin typeface="Montserrat" panose="00000500000000000000" pitchFamily="2" charset="0"/>
                <a:cs typeface="Microsoft YaHei"/>
              </a:rPr>
              <a:t>300</a:t>
            </a:r>
            <a:endParaRPr sz="1088">
              <a:latin typeface="Montserrat" panose="00000500000000000000" pitchFamily="2" charset="0"/>
              <a:cs typeface="Microsoft YaHei"/>
            </a:endParaRPr>
          </a:p>
        </p:txBody>
      </p:sp>
      <p:sp>
        <p:nvSpPr>
          <p:cNvPr id="135" name="object 35">
            <a:extLst>
              <a:ext uri="{FF2B5EF4-FFF2-40B4-BE49-F238E27FC236}">
                <a16:creationId xmlns:a16="http://schemas.microsoft.com/office/drawing/2014/main" id="{1D060F71-264F-D39D-062B-281E6EF5B273}"/>
              </a:ext>
            </a:extLst>
          </p:cNvPr>
          <p:cNvSpPr txBox="1"/>
          <p:nvPr/>
        </p:nvSpPr>
        <p:spPr>
          <a:xfrm>
            <a:off x="6569814" y="4775723"/>
            <a:ext cx="296547" cy="178466"/>
          </a:xfrm>
          <a:prstGeom prst="rect">
            <a:avLst/>
          </a:prstGeom>
        </p:spPr>
        <p:txBody>
          <a:bodyPr vert="horz" wrap="square" lIns="0" tIns="10941" rIns="0" bIns="0" rtlCol="0">
            <a:spAutoFit/>
          </a:bodyPr>
          <a:lstStyle/>
          <a:p>
            <a:pPr marL="11516">
              <a:spcBef>
                <a:spcPts val="86"/>
              </a:spcBef>
            </a:pPr>
            <a:r>
              <a:rPr sz="1088" spc="54" dirty="0">
                <a:solidFill>
                  <a:srgbClr val="595857"/>
                </a:solidFill>
                <a:latin typeface="Montserrat" panose="00000500000000000000" pitchFamily="2" charset="0"/>
                <a:cs typeface="Microsoft YaHei"/>
              </a:rPr>
              <a:t>100</a:t>
            </a:r>
            <a:endParaRPr sz="1088">
              <a:latin typeface="Montserrat" panose="00000500000000000000" pitchFamily="2" charset="0"/>
              <a:cs typeface="Microsoft YaHei"/>
            </a:endParaRPr>
          </a:p>
        </p:txBody>
      </p:sp>
      <p:sp>
        <p:nvSpPr>
          <p:cNvPr id="136" name="object 36">
            <a:extLst>
              <a:ext uri="{FF2B5EF4-FFF2-40B4-BE49-F238E27FC236}">
                <a16:creationId xmlns:a16="http://schemas.microsoft.com/office/drawing/2014/main" id="{1B2ECAEF-425D-918A-452B-EBB47C732F71}"/>
              </a:ext>
            </a:extLst>
          </p:cNvPr>
          <p:cNvSpPr txBox="1"/>
          <p:nvPr/>
        </p:nvSpPr>
        <p:spPr>
          <a:xfrm>
            <a:off x="6569814" y="4318277"/>
            <a:ext cx="296547" cy="178466"/>
          </a:xfrm>
          <a:prstGeom prst="rect">
            <a:avLst/>
          </a:prstGeom>
        </p:spPr>
        <p:txBody>
          <a:bodyPr vert="horz" wrap="square" lIns="0" tIns="10941" rIns="0" bIns="0" rtlCol="0">
            <a:spAutoFit/>
          </a:bodyPr>
          <a:lstStyle/>
          <a:p>
            <a:pPr marL="11516">
              <a:spcBef>
                <a:spcPts val="86"/>
              </a:spcBef>
            </a:pPr>
            <a:r>
              <a:rPr sz="1088" spc="54" dirty="0">
                <a:solidFill>
                  <a:srgbClr val="595857"/>
                </a:solidFill>
                <a:latin typeface="Montserrat" panose="00000500000000000000" pitchFamily="2" charset="0"/>
                <a:cs typeface="Microsoft YaHei"/>
              </a:rPr>
              <a:t>150</a:t>
            </a:r>
            <a:endParaRPr sz="1088">
              <a:latin typeface="Montserrat" panose="00000500000000000000" pitchFamily="2" charset="0"/>
              <a:cs typeface="Microsoft YaHei"/>
            </a:endParaRPr>
          </a:p>
        </p:txBody>
      </p:sp>
      <p:sp>
        <p:nvSpPr>
          <p:cNvPr id="137" name="object 37">
            <a:extLst>
              <a:ext uri="{FF2B5EF4-FFF2-40B4-BE49-F238E27FC236}">
                <a16:creationId xmlns:a16="http://schemas.microsoft.com/office/drawing/2014/main" id="{B06BB7EF-A5D1-FA2A-B7EA-619F8D4B70DC}"/>
              </a:ext>
            </a:extLst>
          </p:cNvPr>
          <p:cNvSpPr txBox="1"/>
          <p:nvPr/>
        </p:nvSpPr>
        <p:spPr>
          <a:xfrm>
            <a:off x="6569814" y="3860830"/>
            <a:ext cx="296547" cy="178466"/>
          </a:xfrm>
          <a:prstGeom prst="rect">
            <a:avLst/>
          </a:prstGeom>
        </p:spPr>
        <p:txBody>
          <a:bodyPr vert="horz" wrap="square" lIns="0" tIns="10941" rIns="0" bIns="0" rtlCol="0">
            <a:spAutoFit/>
          </a:bodyPr>
          <a:lstStyle/>
          <a:p>
            <a:pPr marL="11516">
              <a:spcBef>
                <a:spcPts val="86"/>
              </a:spcBef>
            </a:pPr>
            <a:r>
              <a:rPr sz="1088" spc="54" dirty="0">
                <a:solidFill>
                  <a:srgbClr val="595857"/>
                </a:solidFill>
                <a:latin typeface="Montserrat" panose="00000500000000000000" pitchFamily="2" charset="0"/>
                <a:cs typeface="Microsoft YaHei"/>
              </a:rPr>
              <a:t>200</a:t>
            </a:r>
            <a:endParaRPr sz="1088">
              <a:latin typeface="Montserrat" panose="00000500000000000000" pitchFamily="2" charset="0"/>
              <a:cs typeface="Microsoft YaHei"/>
            </a:endParaRPr>
          </a:p>
        </p:txBody>
      </p:sp>
      <p:sp>
        <p:nvSpPr>
          <p:cNvPr id="138" name="object 38">
            <a:extLst>
              <a:ext uri="{FF2B5EF4-FFF2-40B4-BE49-F238E27FC236}">
                <a16:creationId xmlns:a16="http://schemas.microsoft.com/office/drawing/2014/main" id="{B909CB8C-E33C-01C2-650E-D6891B27596F}"/>
              </a:ext>
            </a:extLst>
          </p:cNvPr>
          <p:cNvSpPr txBox="1"/>
          <p:nvPr/>
        </p:nvSpPr>
        <p:spPr>
          <a:xfrm>
            <a:off x="6569814" y="3403382"/>
            <a:ext cx="296547" cy="178466"/>
          </a:xfrm>
          <a:prstGeom prst="rect">
            <a:avLst/>
          </a:prstGeom>
        </p:spPr>
        <p:txBody>
          <a:bodyPr vert="horz" wrap="square" lIns="0" tIns="10941" rIns="0" bIns="0" rtlCol="0">
            <a:spAutoFit/>
          </a:bodyPr>
          <a:lstStyle/>
          <a:p>
            <a:pPr marL="11516">
              <a:spcBef>
                <a:spcPts val="86"/>
              </a:spcBef>
            </a:pPr>
            <a:r>
              <a:rPr sz="1088" spc="54" dirty="0">
                <a:solidFill>
                  <a:srgbClr val="595857"/>
                </a:solidFill>
                <a:latin typeface="Montserrat" panose="00000500000000000000" pitchFamily="2" charset="0"/>
                <a:cs typeface="Microsoft YaHei"/>
              </a:rPr>
              <a:t>250</a:t>
            </a:r>
            <a:endParaRPr sz="1088">
              <a:latin typeface="Montserrat" panose="00000500000000000000" pitchFamily="2" charset="0"/>
              <a:cs typeface="Microsoft YaHei"/>
            </a:endParaRPr>
          </a:p>
        </p:txBody>
      </p:sp>
      <p:sp>
        <p:nvSpPr>
          <p:cNvPr id="139" name="object 39">
            <a:extLst>
              <a:ext uri="{FF2B5EF4-FFF2-40B4-BE49-F238E27FC236}">
                <a16:creationId xmlns:a16="http://schemas.microsoft.com/office/drawing/2014/main" id="{EFD252F5-0718-76A5-A4E7-636E7FEEF8FF}"/>
              </a:ext>
            </a:extLst>
          </p:cNvPr>
          <p:cNvSpPr txBox="1"/>
          <p:nvPr/>
        </p:nvSpPr>
        <p:spPr>
          <a:xfrm>
            <a:off x="6660890" y="5232896"/>
            <a:ext cx="205567" cy="178466"/>
          </a:xfrm>
          <a:prstGeom prst="rect">
            <a:avLst/>
          </a:prstGeom>
        </p:spPr>
        <p:txBody>
          <a:bodyPr vert="horz" wrap="square" lIns="0" tIns="10941" rIns="0" bIns="0" rtlCol="0">
            <a:spAutoFit/>
          </a:bodyPr>
          <a:lstStyle/>
          <a:p>
            <a:pPr marL="11516">
              <a:spcBef>
                <a:spcPts val="86"/>
              </a:spcBef>
            </a:pPr>
            <a:r>
              <a:rPr sz="1088" spc="54" dirty="0">
                <a:solidFill>
                  <a:srgbClr val="595857"/>
                </a:solidFill>
                <a:latin typeface="Montserrat" panose="00000500000000000000" pitchFamily="2" charset="0"/>
                <a:cs typeface="Microsoft YaHei"/>
              </a:rPr>
              <a:t>50</a:t>
            </a:r>
            <a:endParaRPr sz="1088">
              <a:latin typeface="Montserrat" panose="00000500000000000000" pitchFamily="2" charset="0"/>
              <a:cs typeface="Microsoft YaHei"/>
            </a:endParaRPr>
          </a:p>
        </p:txBody>
      </p:sp>
      <p:sp>
        <p:nvSpPr>
          <p:cNvPr id="140" name="object 40">
            <a:extLst>
              <a:ext uri="{FF2B5EF4-FFF2-40B4-BE49-F238E27FC236}">
                <a16:creationId xmlns:a16="http://schemas.microsoft.com/office/drawing/2014/main" id="{B9F872F0-0FC5-2683-589A-BE0014732DEF}"/>
              </a:ext>
            </a:extLst>
          </p:cNvPr>
          <p:cNvSpPr txBox="1"/>
          <p:nvPr/>
        </p:nvSpPr>
        <p:spPr>
          <a:xfrm>
            <a:off x="6751966" y="5690343"/>
            <a:ext cx="108829" cy="178466"/>
          </a:xfrm>
          <a:prstGeom prst="rect">
            <a:avLst/>
          </a:prstGeom>
        </p:spPr>
        <p:txBody>
          <a:bodyPr vert="horz" wrap="square" lIns="0" tIns="10941" rIns="0" bIns="0" rtlCol="0">
            <a:spAutoFit/>
          </a:bodyPr>
          <a:lstStyle/>
          <a:p>
            <a:pPr marL="11516">
              <a:spcBef>
                <a:spcPts val="86"/>
              </a:spcBef>
            </a:pPr>
            <a:r>
              <a:rPr sz="1088" spc="-45" dirty="0">
                <a:solidFill>
                  <a:srgbClr val="595857"/>
                </a:solidFill>
                <a:latin typeface="Montserrat" panose="00000500000000000000" pitchFamily="2" charset="0"/>
                <a:cs typeface="Microsoft YaHei"/>
              </a:rPr>
              <a:t>0</a:t>
            </a:r>
            <a:endParaRPr sz="1088">
              <a:latin typeface="Montserrat" panose="00000500000000000000" pitchFamily="2" charset="0"/>
              <a:cs typeface="Microsoft YaHei"/>
            </a:endParaRPr>
          </a:p>
        </p:txBody>
      </p:sp>
      <p:sp>
        <p:nvSpPr>
          <p:cNvPr id="141" name="object 41">
            <a:extLst>
              <a:ext uri="{FF2B5EF4-FFF2-40B4-BE49-F238E27FC236}">
                <a16:creationId xmlns:a16="http://schemas.microsoft.com/office/drawing/2014/main" id="{172D7D97-7873-94D1-FCBA-B06846B38D4B}"/>
              </a:ext>
            </a:extLst>
          </p:cNvPr>
          <p:cNvSpPr txBox="1"/>
          <p:nvPr/>
        </p:nvSpPr>
        <p:spPr>
          <a:xfrm>
            <a:off x="8561763" y="6027057"/>
            <a:ext cx="665646" cy="166232"/>
          </a:xfrm>
          <a:prstGeom prst="rect">
            <a:avLst/>
          </a:prstGeom>
        </p:spPr>
        <p:txBody>
          <a:bodyPr vert="horz" wrap="square" lIns="0" tIns="12668" rIns="0" bIns="0" rtlCol="0">
            <a:spAutoFit/>
          </a:bodyPr>
          <a:lstStyle/>
          <a:p>
            <a:pPr marL="11516">
              <a:spcBef>
                <a:spcPts val="100"/>
              </a:spcBef>
            </a:pPr>
            <a:r>
              <a:rPr sz="997" b="1" spc="91" dirty="0">
                <a:solidFill>
                  <a:srgbClr val="EE7300"/>
                </a:solidFill>
                <a:latin typeface="Montserrat" panose="00000500000000000000" pitchFamily="2" charset="0"/>
                <a:cs typeface="Microsoft YaHei"/>
              </a:rPr>
              <a:t>5</a:t>
            </a:r>
            <a:r>
              <a:rPr sz="997" b="1" spc="9" dirty="0">
                <a:solidFill>
                  <a:srgbClr val="EE7300"/>
                </a:solidFill>
                <a:latin typeface="Montserrat" panose="00000500000000000000" pitchFamily="2" charset="0"/>
                <a:cs typeface="Microsoft YaHei"/>
              </a:rPr>
              <a:t>% 処理後</a:t>
            </a:r>
            <a:endParaRPr sz="997">
              <a:latin typeface="Montserrat" panose="00000500000000000000" pitchFamily="2" charset="0"/>
              <a:cs typeface="Microsoft YaHei"/>
            </a:endParaRPr>
          </a:p>
        </p:txBody>
      </p:sp>
      <p:sp>
        <p:nvSpPr>
          <p:cNvPr id="142" name="object 43">
            <a:extLst>
              <a:ext uri="{FF2B5EF4-FFF2-40B4-BE49-F238E27FC236}">
                <a16:creationId xmlns:a16="http://schemas.microsoft.com/office/drawing/2014/main" id="{EEED86A8-9884-DD91-41E9-36B9D02F101D}"/>
              </a:ext>
            </a:extLst>
          </p:cNvPr>
          <p:cNvSpPr txBox="1"/>
          <p:nvPr/>
        </p:nvSpPr>
        <p:spPr>
          <a:xfrm>
            <a:off x="6363828" y="2587437"/>
            <a:ext cx="755473" cy="290807"/>
          </a:xfrm>
          <a:prstGeom prst="rect">
            <a:avLst/>
          </a:prstGeom>
        </p:spPr>
        <p:txBody>
          <a:bodyPr vert="horz" wrap="square" lIns="0" tIns="11516" rIns="0" bIns="0" rtlCol="0">
            <a:spAutoFit/>
          </a:bodyPr>
          <a:lstStyle/>
          <a:p>
            <a:pPr marL="82918" marR="4607" indent="-71401">
              <a:spcBef>
                <a:spcPts val="91"/>
              </a:spcBef>
            </a:pPr>
            <a:r>
              <a:rPr sz="907" spc="-32" dirty="0">
                <a:solidFill>
                  <a:srgbClr val="595857"/>
                </a:solidFill>
                <a:latin typeface="Montserrat" panose="00000500000000000000" pitchFamily="2" charset="0"/>
                <a:cs typeface="Microsoft YaHei"/>
              </a:rPr>
              <a:t>コラーゲン Ⅲ</a:t>
            </a:r>
            <a:r>
              <a:rPr sz="907" spc="-141" dirty="0">
                <a:solidFill>
                  <a:srgbClr val="595857"/>
                </a:solidFill>
                <a:latin typeface="Montserrat" panose="00000500000000000000" pitchFamily="2" charset="0"/>
                <a:cs typeface="Microsoft YaHei"/>
              </a:rPr>
              <a:t>増加率</a:t>
            </a:r>
            <a:r>
              <a:rPr sz="907" spc="-23" dirty="0">
                <a:solidFill>
                  <a:srgbClr val="595857"/>
                </a:solidFill>
                <a:latin typeface="Montserrat" panose="00000500000000000000" pitchFamily="2" charset="0"/>
                <a:cs typeface="Microsoft YaHei"/>
              </a:rPr>
              <a:t>（％）</a:t>
            </a:r>
            <a:endParaRPr sz="907">
              <a:latin typeface="Montserrat" panose="00000500000000000000" pitchFamily="2" charset="0"/>
              <a:cs typeface="Microsoft YaHei"/>
            </a:endParaRPr>
          </a:p>
        </p:txBody>
      </p:sp>
      <p:sp>
        <p:nvSpPr>
          <p:cNvPr id="143" name="object 44">
            <a:extLst>
              <a:ext uri="{FF2B5EF4-FFF2-40B4-BE49-F238E27FC236}">
                <a16:creationId xmlns:a16="http://schemas.microsoft.com/office/drawing/2014/main" id="{AEC5C0F7-5FFE-9B23-1C64-D56A086366EA}"/>
              </a:ext>
            </a:extLst>
          </p:cNvPr>
          <p:cNvSpPr txBox="1"/>
          <p:nvPr/>
        </p:nvSpPr>
        <p:spPr>
          <a:xfrm>
            <a:off x="2047685" y="3583687"/>
            <a:ext cx="300852" cy="1599048"/>
          </a:xfrm>
          <a:prstGeom prst="rect">
            <a:avLst/>
          </a:prstGeom>
        </p:spPr>
        <p:txBody>
          <a:bodyPr vert="vert270" wrap="square" lIns="0" tIns="2879" rIns="0" bIns="0" rtlCol="0">
            <a:spAutoFit/>
          </a:bodyPr>
          <a:lstStyle/>
          <a:p>
            <a:pPr marL="229175" marR="4607" indent="-218235">
              <a:lnSpc>
                <a:spcPts val="1179"/>
              </a:lnSpc>
              <a:spcBef>
                <a:spcPts val="23"/>
              </a:spcBef>
            </a:pPr>
            <a:r>
              <a:rPr sz="997" spc="9" dirty="0">
                <a:solidFill>
                  <a:srgbClr val="3F3B3A"/>
                </a:solidFill>
                <a:latin typeface="Montserrat" panose="00000500000000000000" pitchFamily="2" charset="0"/>
                <a:cs typeface="SimSun"/>
              </a:rPr>
              <a:t>Relative</a:t>
            </a:r>
            <a:r>
              <a:rPr sz="997" spc="-127" dirty="0">
                <a:solidFill>
                  <a:srgbClr val="3F3B3A"/>
                </a:solidFill>
                <a:latin typeface="Montserrat" panose="00000500000000000000" pitchFamily="2" charset="0"/>
                <a:cs typeface="SimSun"/>
              </a:rPr>
              <a:t> </a:t>
            </a:r>
            <a:r>
              <a:rPr sz="997" spc="18" dirty="0">
                <a:solidFill>
                  <a:srgbClr val="3F3B3A"/>
                </a:solidFill>
                <a:latin typeface="Montserrat" panose="00000500000000000000" pitchFamily="2" charset="0"/>
                <a:cs typeface="SimSun"/>
              </a:rPr>
              <a:t>expression</a:t>
            </a:r>
            <a:r>
              <a:rPr sz="997" spc="-122" dirty="0">
                <a:solidFill>
                  <a:srgbClr val="3F3B3A"/>
                </a:solidFill>
                <a:latin typeface="Montserrat" panose="00000500000000000000" pitchFamily="2" charset="0"/>
                <a:cs typeface="SimSun"/>
              </a:rPr>
              <a:t> </a:t>
            </a:r>
            <a:r>
              <a:rPr sz="997" spc="-27" dirty="0">
                <a:solidFill>
                  <a:srgbClr val="3F3B3A"/>
                </a:solidFill>
                <a:latin typeface="Montserrat" panose="00000500000000000000" pitchFamily="2" charset="0"/>
                <a:cs typeface="SimSun"/>
              </a:rPr>
              <a:t>level </a:t>
            </a:r>
            <a:r>
              <a:rPr sz="997" dirty="0">
                <a:solidFill>
                  <a:srgbClr val="3F3B3A"/>
                </a:solidFill>
                <a:latin typeface="Montserrat" panose="00000500000000000000" pitchFamily="2" charset="0"/>
                <a:cs typeface="SimSun"/>
              </a:rPr>
              <a:t>of</a:t>
            </a:r>
            <a:r>
              <a:rPr sz="997" spc="-190" dirty="0">
                <a:solidFill>
                  <a:srgbClr val="3F3B3A"/>
                </a:solidFill>
                <a:latin typeface="Montserrat" panose="00000500000000000000" pitchFamily="2" charset="0"/>
                <a:cs typeface="SimSun"/>
              </a:rPr>
              <a:t> </a:t>
            </a:r>
            <a:r>
              <a:rPr sz="997" spc="181" dirty="0">
                <a:solidFill>
                  <a:srgbClr val="3F3B3A"/>
                </a:solidFill>
                <a:latin typeface="Montserrat" panose="00000500000000000000" pitchFamily="2" charset="0"/>
                <a:cs typeface="SimSun"/>
              </a:rPr>
              <a:t>COL1A1</a:t>
            </a:r>
            <a:r>
              <a:rPr sz="997" spc="-181" dirty="0">
                <a:solidFill>
                  <a:srgbClr val="3F3B3A"/>
                </a:solidFill>
                <a:latin typeface="Montserrat" panose="00000500000000000000" pitchFamily="2" charset="0"/>
                <a:cs typeface="SimSun"/>
              </a:rPr>
              <a:t> </a:t>
            </a:r>
            <a:r>
              <a:rPr sz="997" spc="290" dirty="0">
                <a:solidFill>
                  <a:srgbClr val="3F3B3A"/>
                </a:solidFill>
                <a:latin typeface="Montserrat" panose="00000500000000000000" pitchFamily="2" charset="0"/>
                <a:cs typeface="SimSun"/>
              </a:rPr>
              <a:t>mRNA</a:t>
            </a:r>
            <a:endParaRPr sz="997">
              <a:latin typeface="Montserrat" panose="00000500000000000000" pitchFamily="2" charset="0"/>
              <a:cs typeface="SimSun"/>
            </a:endParaRPr>
          </a:p>
        </p:txBody>
      </p:sp>
      <p:sp>
        <p:nvSpPr>
          <p:cNvPr id="144" name="object 45">
            <a:extLst>
              <a:ext uri="{FF2B5EF4-FFF2-40B4-BE49-F238E27FC236}">
                <a16:creationId xmlns:a16="http://schemas.microsoft.com/office/drawing/2014/main" id="{2A735C74-AB66-FC43-B2DF-0AB12E448260}"/>
              </a:ext>
            </a:extLst>
          </p:cNvPr>
          <p:cNvSpPr txBox="1"/>
          <p:nvPr/>
        </p:nvSpPr>
        <p:spPr>
          <a:xfrm>
            <a:off x="6172516" y="3583687"/>
            <a:ext cx="300852" cy="1599048"/>
          </a:xfrm>
          <a:prstGeom prst="rect">
            <a:avLst/>
          </a:prstGeom>
        </p:spPr>
        <p:txBody>
          <a:bodyPr vert="vert270" wrap="square" lIns="0" tIns="2879" rIns="0" bIns="0" rtlCol="0">
            <a:spAutoFit/>
          </a:bodyPr>
          <a:lstStyle/>
          <a:p>
            <a:pPr marL="229175" marR="4607" indent="-218235">
              <a:lnSpc>
                <a:spcPts val="1179"/>
              </a:lnSpc>
              <a:spcBef>
                <a:spcPts val="23"/>
              </a:spcBef>
            </a:pPr>
            <a:r>
              <a:rPr sz="997" spc="9" dirty="0">
                <a:solidFill>
                  <a:srgbClr val="3F3B3A"/>
                </a:solidFill>
                <a:latin typeface="Montserrat" panose="00000500000000000000" pitchFamily="2" charset="0"/>
                <a:cs typeface="SimSun"/>
              </a:rPr>
              <a:t>Relative</a:t>
            </a:r>
            <a:r>
              <a:rPr sz="997" spc="-127" dirty="0">
                <a:solidFill>
                  <a:srgbClr val="3F3B3A"/>
                </a:solidFill>
                <a:latin typeface="Montserrat" panose="00000500000000000000" pitchFamily="2" charset="0"/>
                <a:cs typeface="SimSun"/>
              </a:rPr>
              <a:t> </a:t>
            </a:r>
            <a:r>
              <a:rPr sz="997" spc="18" dirty="0">
                <a:solidFill>
                  <a:srgbClr val="3F3B3A"/>
                </a:solidFill>
                <a:latin typeface="Montserrat" panose="00000500000000000000" pitchFamily="2" charset="0"/>
                <a:cs typeface="SimSun"/>
              </a:rPr>
              <a:t>expression</a:t>
            </a:r>
            <a:r>
              <a:rPr sz="997" spc="-122" dirty="0">
                <a:solidFill>
                  <a:srgbClr val="3F3B3A"/>
                </a:solidFill>
                <a:latin typeface="Montserrat" panose="00000500000000000000" pitchFamily="2" charset="0"/>
                <a:cs typeface="SimSun"/>
              </a:rPr>
              <a:t> </a:t>
            </a:r>
            <a:r>
              <a:rPr sz="997" spc="-27" dirty="0">
                <a:solidFill>
                  <a:srgbClr val="3F3B3A"/>
                </a:solidFill>
                <a:latin typeface="Montserrat" panose="00000500000000000000" pitchFamily="2" charset="0"/>
                <a:cs typeface="SimSun"/>
              </a:rPr>
              <a:t>level </a:t>
            </a:r>
            <a:r>
              <a:rPr sz="997" dirty="0">
                <a:solidFill>
                  <a:srgbClr val="3F3B3A"/>
                </a:solidFill>
                <a:latin typeface="Montserrat" panose="00000500000000000000" pitchFamily="2" charset="0"/>
                <a:cs typeface="SimSun"/>
              </a:rPr>
              <a:t>of</a:t>
            </a:r>
            <a:r>
              <a:rPr sz="997" spc="-190" dirty="0">
                <a:solidFill>
                  <a:srgbClr val="3F3B3A"/>
                </a:solidFill>
                <a:latin typeface="Montserrat" panose="00000500000000000000" pitchFamily="2" charset="0"/>
                <a:cs typeface="SimSun"/>
              </a:rPr>
              <a:t> </a:t>
            </a:r>
            <a:r>
              <a:rPr sz="997" spc="181" dirty="0">
                <a:solidFill>
                  <a:srgbClr val="3F3B3A"/>
                </a:solidFill>
                <a:latin typeface="Montserrat" panose="00000500000000000000" pitchFamily="2" charset="0"/>
                <a:cs typeface="SimSun"/>
              </a:rPr>
              <a:t>COL3A1</a:t>
            </a:r>
            <a:r>
              <a:rPr sz="997" spc="-181" dirty="0">
                <a:solidFill>
                  <a:srgbClr val="3F3B3A"/>
                </a:solidFill>
                <a:latin typeface="Montserrat" panose="00000500000000000000" pitchFamily="2" charset="0"/>
                <a:cs typeface="SimSun"/>
              </a:rPr>
              <a:t> </a:t>
            </a:r>
            <a:r>
              <a:rPr sz="997" spc="290" dirty="0">
                <a:solidFill>
                  <a:srgbClr val="3F3B3A"/>
                </a:solidFill>
                <a:latin typeface="Montserrat" panose="00000500000000000000" pitchFamily="2" charset="0"/>
                <a:cs typeface="SimSun"/>
              </a:rPr>
              <a:t>mRNA</a:t>
            </a:r>
            <a:endParaRPr sz="997">
              <a:latin typeface="Montserrat" panose="00000500000000000000" pitchFamily="2" charset="0"/>
              <a:cs typeface="SimSun"/>
            </a:endParaRPr>
          </a:p>
        </p:txBody>
      </p:sp>
      <p:sp>
        <p:nvSpPr>
          <p:cNvPr id="145" name="object 46">
            <a:extLst>
              <a:ext uri="{FF2B5EF4-FFF2-40B4-BE49-F238E27FC236}">
                <a16:creationId xmlns:a16="http://schemas.microsoft.com/office/drawing/2014/main" id="{0903A911-C5BC-7BAD-5B5F-0D627702F53B}"/>
              </a:ext>
            </a:extLst>
          </p:cNvPr>
          <p:cNvSpPr txBox="1"/>
          <p:nvPr/>
        </p:nvSpPr>
        <p:spPr>
          <a:xfrm>
            <a:off x="8444124" y="3851301"/>
            <a:ext cx="893095" cy="311130"/>
          </a:xfrm>
          <a:prstGeom prst="rect">
            <a:avLst/>
          </a:prstGeom>
        </p:spPr>
        <p:txBody>
          <a:bodyPr vert="horz" wrap="square" lIns="0" tIns="10941" rIns="0" bIns="0" rtlCol="0">
            <a:spAutoFit/>
          </a:bodyPr>
          <a:lstStyle/>
          <a:p>
            <a:pPr marL="11516">
              <a:spcBef>
                <a:spcPts val="86"/>
              </a:spcBef>
            </a:pPr>
            <a:r>
              <a:rPr sz="1950" b="1" spc="100" dirty="0">
                <a:solidFill>
                  <a:srgbClr val="EE7300"/>
                </a:solidFill>
                <a:latin typeface="Montserrat" panose="00000500000000000000" pitchFamily="2" charset="0"/>
                <a:cs typeface="Microsoft YaHei"/>
              </a:rPr>
              <a:t>67</a:t>
            </a:r>
            <a:r>
              <a:rPr sz="2040" b="1" spc="81" baseline="3703" dirty="0">
                <a:solidFill>
                  <a:srgbClr val="EE7300"/>
                </a:solidFill>
                <a:latin typeface="Montserrat" panose="00000500000000000000" pitchFamily="2" charset="0"/>
                <a:cs typeface="Microsoft YaHei"/>
              </a:rPr>
              <a:t>%増加</a:t>
            </a:r>
            <a:endParaRPr sz="2040" baseline="3703">
              <a:latin typeface="Montserrat" panose="00000500000000000000" pitchFamily="2" charset="0"/>
              <a:cs typeface="Microsoft YaHei"/>
            </a:endParaRPr>
          </a:p>
        </p:txBody>
      </p:sp>
    </p:spTree>
    <p:extLst>
      <p:ext uri="{BB962C8B-B14F-4D97-AF65-F5344CB8AC3E}">
        <p14:creationId xmlns:p14="http://schemas.microsoft.com/office/powerpoint/2010/main" val="3830662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74E01-F607-462C-06B8-565EDE6CBE55}"/>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389268-1FFB-DB44-92D7-809038375AF1}"/>
              </a:ext>
            </a:extLst>
          </p:cNvPr>
          <p:cNvSpPr>
            <a:spLocks noGrp="1"/>
          </p:cNvSpPr>
          <p:nvPr>
            <p:ph idx="1"/>
          </p:nvPr>
        </p:nvSpPr>
        <p:spPr>
          <a:xfrm>
            <a:off x="838200" y="1066028"/>
            <a:ext cx="10515600" cy="1251022"/>
          </a:xfrm>
        </p:spPr>
        <p:txBody>
          <a:bodyPr>
            <a:noAutofit/>
          </a:bodyPr>
          <a:lstStyle/>
          <a:p>
            <a:pPr marL="0" indent="0">
              <a:buNone/>
            </a:pPr>
            <a:r>
              <a:rPr lang="vi-VN" sz="1400" dirty="0">
                <a:latin typeface="Montserrat" panose="00000500000000000000" pitchFamily="2" charset="0"/>
              </a:rPr>
              <a:t>Nhờ chứa hàm lượng cao GDF-11 – một loại protein được mệnh danh là </a:t>
            </a:r>
            <a:r>
              <a:rPr lang="en-US" sz="1400" dirty="0">
                <a:latin typeface="Montserrat" panose="00000500000000000000" pitchFamily="2" charset="0"/>
              </a:rPr>
              <a:t>“</a:t>
            </a:r>
            <a:r>
              <a:rPr lang="vi-VN" sz="1400" dirty="0">
                <a:latin typeface="Montserrat" panose="00000500000000000000" pitchFamily="2" charset="0"/>
              </a:rPr>
              <a:t>chìa khóa trẻ hóa</a:t>
            </a:r>
            <a:r>
              <a:rPr lang="en-US" sz="1400" dirty="0">
                <a:latin typeface="Montserrat" panose="00000500000000000000" pitchFamily="2" charset="0"/>
              </a:rPr>
              <a:t>”, E</a:t>
            </a:r>
            <a:r>
              <a:rPr lang="vi-VN" sz="1400" dirty="0">
                <a:latin typeface="Montserrat" panose="00000500000000000000" pitchFamily="2" charset="0"/>
              </a:rPr>
              <a:t>xosome có khả năng kích thích tái tạo da mạnh mẽ, giúp da phục hồi nhanh hơn, mịn màng và trẻ trung hơn.</a:t>
            </a:r>
            <a:endParaRPr lang="en-US" sz="1400" dirty="0">
              <a:latin typeface="Montserrat" panose="00000500000000000000" pitchFamily="2" charset="0"/>
            </a:endParaRPr>
          </a:p>
          <a:p>
            <a:pPr marL="0" indent="0">
              <a:buNone/>
            </a:pPr>
            <a:r>
              <a:rPr lang="en-US" sz="1400" dirty="0" err="1">
                <a:latin typeface="Montserrat" panose="00000500000000000000" pitchFamily="2" charset="0"/>
              </a:rPr>
              <a:t>Nồng</a:t>
            </a:r>
            <a:r>
              <a:rPr lang="en-US" sz="1400" dirty="0">
                <a:latin typeface="Montserrat" panose="00000500000000000000" pitchFamily="2" charset="0"/>
              </a:rPr>
              <a:t> </a:t>
            </a:r>
            <a:r>
              <a:rPr lang="vi-VN" sz="1400" dirty="0">
                <a:latin typeface="Montserrat" panose="00000500000000000000" pitchFamily="2" charset="0"/>
              </a:rPr>
              <a:t>độ </a:t>
            </a:r>
            <a:r>
              <a:rPr lang="en-US" sz="1400" dirty="0">
                <a:latin typeface="Montserrat" panose="00000500000000000000" pitchFamily="2" charset="0"/>
              </a:rPr>
              <a:t>E</a:t>
            </a:r>
            <a:r>
              <a:rPr lang="vi-VN" sz="1400" dirty="0">
                <a:latin typeface="Montserrat" panose="00000500000000000000" pitchFamily="2" charset="0"/>
              </a:rPr>
              <a:t>xosome càng cao thì quá trình tổng hợp collagen</a:t>
            </a:r>
            <a:r>
              <a:rPr lang="en-US" sz="1400" dirty="0">
                <a:latin typeface="Montserrat" panose="00000500000000000000" pitchFamily="2" charset="0"/>
              </a:rPr>
              <a:t> type</a:t>
            </a:r>
            <a:r>
              <a:rPr lang="vi-VN" sz="1400" dirty="0">
                <a:latin typeface="Montserrat" panose="00000500000000000000" pitchFamily="2" charset="0"/>
              </a:rPr>
              <a:t> I &amp; III, vốn là thành phần cấu thành của da, càng hiệu quả.</a:t>
            </a:r>
          </a:p>
        </p:txBody>
      </p:sp>
      <p:sp>
        <p:nvSpPr>
          <p:cNvPr id="10" name="Title 1">
            <a:extLst>
              <a:ext uri="{FF2B5EF4-FFF2-40B4-BE49-F238E27FC236}">
                <a16:creationId xmlns:a16="http://schemas.microsoft.com/office/drawing/2014/main" id="{4BFC11D0-6D1B-05BC-284C-300F1647198E}"/>
              </a:ext>
            </a:extLst>
          </p:cNvPr>
          <p:cNvSpPr>
            <a:spLocks noGrp="1"/>
          </p:cNvSpPr>
          <p:nvPr>
            <p:ph type="title"/>
          </p:nvPr>
        </p:nvSpPr>
        <p:spPr>
          <a:xfrm>
            <a:off x="838200" y="399057"/>
            <a:ext cx="10515600" cy="687089"/>
          </a:xfrm>
        </p:spPr>
        <p:txBody>
          <a:bodyPr>
            <a:normAutofit/>
          </a:bodyPr>
          <a:lstStyle/>
          <a:p>
            <a:r>
              <a:rPr lang="en-US" sz="2400" b="1" dirty="0">
                <a:solidFill>
                  <a:srgbClr val="BA9544"/>
                </a:solidFill>
                <a:latin typeface="Montserrat" panose="00000500000000000000" pitchFamily="2" charset="0"/>
              </a:rPr>
              <a:t>(</a:t>
            </a:r>
            <a:r>
              <a:rPr lang="en-US" sz="2400" b="1" dirty="0" err="1">
                <a:solidFill>
                  <a:srgbClr val="BA9544"/>
                </a:solidFill>
                <a:latin typeface="Montserrat" panose="00000500000000000000" pitchFamily="2" charset="0"/>
              </a:rPr>
              <a:t>Tiếng</a:t>
            </a:r>
            <a:r>
              <a:rPr lang="en-US" sz="2400" b="1" dirty="0">
                <a:solidFill>
                  <a:srgbClr val="BA9544"/>
                </a:solidFill>
                <a:latin typeface="Montserrat" panose="00000500000000000000" pitchFamily="2" charset="0"/>
              </a:rPr>
              <a:t> Nhật)</a:t>
            </a:r>
          </a:p>
        </p:txBody>
      </p:sp>
      <p:pic>
        <p:nvPicPr>
          <p:cNvPr id="11" name="Picture 10" descr="A black background with yellow text&#10;&#10;AI-generated content may be incorrect.">
            <a:extLst>
              <a:ext uri="{FF2B5EF4-FFF2-40B4-BE49-F238E27FC236}">
                <a16:creationId xmlns:a16="http://schemas.microsoft.com/office/drawing/2014/main" id="{103746E8-92C8-7316-B1C4-61C9C7338F8F}"/>
              </a:ext>
            </a:extLst>
          </p:cNvPr>
          <p:cNvPicPr>
            <a:picLocks noChangeAspect="1"/>
          </p:cNvPicPr>
          <p:nvPr/>
        </p:nvPicPr>
        <p:blipFill>
          <a:blip r:embed="rId2"/>
          <a:stretch>
            <a:fillRect/>
          </a:stretch>
        </p:blipFill>
        <p:spPr>
          <a:xfrm>
            <a:off x="104470" y="114491"/>
            <a:ext cx="795134" cy="206342"/>
          </a:xfrm>
          <a:prstGeom prst="rect">
            <a:avLst/>
          </a:prstGeom>
        </p:spPr>
      </p:pic>
      <p:sp>
        <p:nvSpPr>
          <p:cNvPr id="114" name="object 13">
            <a:extLst>
              <a:ext uri="{FF2B5EF4-FFF2-40B4-BE49-F238E27FC236}">
                <a16:creationId xmlns:a16="http://schemas.microsoft.com/office/drawing/2014/main" id="{32CB04A3-39A3-8A85-B6F7-D22475F4C607}"/>
              </a:ext>
            </a:extLst>
          </p:cNvPr>
          <p:cNvSpPr txBox="1"/>
          <p:nvPr/>
        </p:nvSpPr>
        <p:spPr>
          <a:xfrm>
            <a:off x="3124214" y="2329576"/>
            <a:ext cx="2179474" cy="519072"/>
          </a:xfrm>
          <a:prstGeom prst="rect">
            <a:avLst/>
          </a:prstGeom>
        </p:spPr>
        <p:txBody>
          <a:bodyPr vert="horz" wrap="square" lIns="0" tIns="10941" rIns="0" bIns="0" rtlCol="0">
            <a:spAutoFit/>
          </a:bodyPr>
          <a:lstStyle/>
          <a:p>
            <a:pPr marL="448562" marR="4607" indent="-437622">
              <a:lnSpc>
                <a:spcPct val="110600"/>
              </a:lnSpc>
              <a:spcBef>
                <a:spcPts val="86"/>
              </a:spcBef>
            </a:pPr>
            <a:r>
              <a:rPr sz="1542" b="1" spc="82" dirty="0">
                <a:solidFill>
                  <a:srgbClr val="3F3B3A"/>
                </a:solidFill>
                <a:latin typeface="Montserrat" panose="00000500000000000000" pitchFamily="2" charset="0"/>
                <a:cs typeface="Microsoft YaHei"/>
              </a:rPr>
              <a:t>Collagen</a:t>
            </a:r>
            <a:r>
              <a:rPr sz="1542" b="1" spc="77" dirty="0">
                <a:solidFill>
                  <a:srgbClr val="3F3B3A"/>
                </a:solidFill>
                <a:latin typeface="Montserrat" panose="00000500000000000000" pitchFamily="2" charset="0"/>
                <a:cs typeface="Microsoft YaHei"/>
              </a:rPr>
              <a:t> type</a:t>
            </a:r>
            <a:r>
              <a:rPr sz="1542" b="1" spc="-14" dirty="0">
                <a:solidFill>
                  <a:srgbClr val="3F3B3A"/>
                </a:solidFill>
                <a:latin typeface="Montserrat" panose="00000500000000000000" pitchFamily="2" charset="0"/>
                <a:cs typeface="Microsoft YaHei"/>
              </a:rPr>
              <a:t> Ⅰ合成</a:t>
            </a:r>
            <a:r>
              <a:rPr sz="1542" b="1" spc="154" dirty="0">
                <a:solidFill>
                  <a:srgbClr val="3F3B3A"/>
                </a:solidFill>
                <a:latin typeface="Montserrat" panose="00000500000000000000" pitchFamily="2" charset="0"/>
                <a:cs typeface="Microsoft YaHei"/>
              </a:rPr>
              <a:t>約</a:t>
            </a:r>
            <a:r>
              <a:rPr sz="1542" b="1" spc="86" dirty="0">
                <a:solidFill>
                  <a:srgbClr val="3F3B3A"/>
                </a:solidFill>
                <a:latin typeface="Montserrat" panose="00000500000000000000" pitchFamily="2" charset="0"/>
                <a:cs typeface="Microsoft YaHei"/>
              </a:rPr>
              <a:t>143</a:t>
            </a:r>
            <a:r>
              <a:rPr sz="1542" b="1" spc="-63" dirty="0">
                <a:solidFill>
                  <a:srgbClr val="3F3B3A"/>
                </a:solidFill>
                <a:latin typeface="Montserrat" panose="00000500000000000000" pitchFamily="2" charset="0"/>
                <a:cs typeface="Microsoft YaHei"/>
              </a:rPr>
              <a:t> % 増加</a:t>
            </a:r>
            <a:endParaRPr sz="1542">
              <a:latin typeface="Montserrat" panose="00000500000000000000" pitchFamily="2" charset="0"/>
              <a:cs typeface="Microsoft YaHei"/>
            </a:endParaRPr>
          </a:p>
        </p:txBody>
      </p:sp>
      <p:sp>
        <p:nvSpPr>
          <p:cNvPr id="115" name="object 14">
            <a:extLst>
              <a:ext uri="{FF2B5EF4-FFF2-40B4-BE49-F238E27FC236}">
                <a16:creationId xmlns:a16="http://schemas.microsoft.com/office/drawing/2014/main" id="{0E7F47BA-66A3-CC9E-DD07-306781008363}"/>
              </a:ext>
            </a:extLst>
          </p:cNvPr>
          <p:cNvSpPr txBox="1"/>
          <p:nvPr/>
        </p:nvSpPr>
        <p:spPr>
          <a:xfrm>
            <a:off x="3475068" y="5896239"/>
            <a:ext cx="606913" cy="233732"/>
          </a:xfrm>
          <a:prstGeom prst="rect">
            <a:avLst/>
          </a:prstGeom>
        </p:spPr>
        <p:txBody>
          <a:bodyPr vert="horz" wrap="square" lIns="0" tIns="10365" rIns="0" bIns="0" rtlCol="0">
            <a:spAutoFit/>
          </a:bodyPr>
          <a:lstStyle/>
          <a:p>
            <a:pPr marL="11516">
              <a:spcBef>
                <a:spcPts val="82"/>
              </a:spcBef>
            </a:pPr>
            <a:r>
              <a:rPr sz="1451" spc="50" dirty="0">
                <a:solidFill>
                  <a:srgbClr val="3F3B3A"/>
                </a:solidFill>
                <a:latin typeface="Montserrat" panose="00000500000000000000" pitchFamily="2" charset="0"/>
                <a:cs typeface="Microsoft YaHei Light"/>
              </a:rPr>
              <a:t>対照群</a:t>
            </a:r>
            <a:endParaRPr sz="1451">
              <a:latin typeface="Montserrat" panose="00000500000000000000" pitchFamily="2" charset="0"/>
              <a:cs typeface="Microsoft YaHei Light"/>
            </a:endParaRPr>
          </a:p>
        </p:txBody>
      </p:sp>
      <p:sp>
        <p:nvSpPr>
          <p:cNvPr id="116" name="object 15">
            <a:extLst>
              <a:ext uri="{FF2B5EF4-FFF2-40B4-BE49-F238E27FC236}">
                <a16:creationId xmlns:a16="http://schemas.microsoft.com/office/drawing/2014/main" id="{DAF62B26-83D4-7F1F-8E6B-6883524FAE97}"/>
              </a:ext>
            </a:extLst>
          </p:cNvPr>
          <p:cNvSpPr txBox="1"/>
          <p:nvPr/>
        </p:nvSpPr>
        <p:spPr>
          <a:xfrm>
            <a:off x="4226444" y="3166279"/>
            <a:ext cx="1052596" cy="311130"/>
          </a:xfrm>
          <a:prstGeom prst="rect">
            <a:avLst/>
          </a:prstGeom>
        </p:spPr>
        <p:txBody>
          <a:bodyPr vert="horz" wrap="square" lIns="0" tIns="10941" rIns="0" bIns="0" rtlCol="0">
            <a:spAutoFit/>
          </a:bodyPr>
          <a:lstStyle/>
          <a:p>
            <a:pPr marL="11516">
              <a:spcBef>
                <a:spcPts val="86"/>
              </a:spcBef>
            </a:pPr>
            <a:r>
              <a:rPr sz="1950" b="1" spc="86" dirty="0">
                <a:solidFill>
                  <a:srgbClr val="EE7300"/>
                </a:solidFill>
                <a:latin typeface="Montserrat" panose="00000500000000000000" pitchFamily="2" charset="0"/>
                <a:cs typeface="Microsoft YaHei"/>
              </a:rPr>
              <a:t>143</a:t>
            </a:r>
            <a:r>
              <a:rPr sz="2040" b="1" spc="81" baseline="3703" dirty="0">
                <a:solidFill>
                  <a:srgbClr val="EE7300"/>
                </a:solidFill>
                <a:latin typeface="Montserrat" panose="00000500000000000000" pitchFamily="2" charset="0"/>
                <a:cs typeface="Microsoft YaHei"/>
              </a:rPr>
              <a:t>%増加</a:t>
            </a:r>
            <a:endParaRPr sz="2040" baseline="3703">
              <a:latin typeface="Montserrat" panose="00000500000000000000" pitchFamily="2" charset="0"/>
              <a:cs typeface="Microsoft YaHei"/>
            </a:endParaRPr>
          </a:p>
        </p:txBody>
      </p:sp>
      <p:sp>
        <p:nvSpPr>
          <p:cNvPr id="117" name="object 16">
            <a:extLst>
              <a:ext uri="{FF2B5EF4-FFF2-40B4-BE49-F238E27FC236}">
                <a16:creationId xmlns:a16="http://schemas.microsoft.com/office/drawing/2014/main" id="{04D873EA-825C-2F24-E758-0B9ABBCCEFA3}"/>
              </a:ext>
            </a:extLst>
          </p:cNvPr>
          <p:cNvSpPr/>
          <p:nvPr/>
        </p:nvSpPr>
        <p:spPr>
          <a:xfrm>
            <a:off x="2790133" y="3049064"/>
            <a:ext cx="2969497" cy="0"/>
          </a:xfrm>
          <a:custGeom>
            <a:avLst/>
            <a:gdLst/>
            <a:ahLst/>
            <a:cxnLst/>
            <a:rect l="l" t="t" r="r" b="b"/>
            <a:pathLst>
              <a:path w="3274695">
                <a:moveTo>
                  <a:pt x="3274669" y="0"/>
                </a:moveTo>
                <a:lnTo>
                  <a:pt x="0" y="0"/>
                </a:lnTo>
              </a:path>
            </a:pathLst>
          </a:custGeom>
          <a:ln w="11950">
            <a:solidFill>
              <a:srgbClr val="595857"/>
            </a:solidFill>
          </a:ln>
        </p:spPr>
        <p:txBody>
          <a:bodyPr wrap="square" lIns="0" tIns="0" rIns="0" bIns="0" rtlCol="0"/>
          <a:lstStyle/>
          <a:p>
            <a:endParaRPr sz="1632">
              <a:latin typeface="Montserrat" panose="00000500000000000000" pitchFamily="2" charset="0"/>
            </a:endParaRPr>
          </a:p>
        </p:txBody>
      </p:sp>
      <p:graphicFrame>
        <p:nvGraphicFramePr>
          <p:cNvPr id="118" name="object 17">
            <a:extLst>
              <a:ext uri="{FF2B5EF4-FFF2-40B4-BE49-F238E27FC236}">
                <a16:creationId xmlns:a16="http://schemas.microsoft.com/office/drawing/2014/main" id="{D4CFFB13-BDAE-9E77-8737-483727F8010F}"/>
              </a:ext>
            </a:extLst>
          </p:cNvPr>
          <p:cNvGraphicFramePr>
            <a:graphicFrameLocks noGrp="1"/>
          </p:cNvGraphicFramePr>
          <p:nvPr/>
        </p:nvGraphicFramePr>
        <p:xfrm>
          <a:off x="2790133" y="3501160"/>
          <a:ext cx="2967768" cy="2286000"/>
        </p:xfrm>
        <a:graphic>
          <a:graphicData uri="http://schemas.openxmlformats.org/drawingml/2006/table">
            <a:tbl>
              <a:tblPr firstRow="1" bandRow="1">
                <a:tableStyleId>{2D5ABB26-0587-4C30-8999-92F81FD0307C}</a:tableStyleId>
              </a:tblPr>
              <a:tblGrid>
                <a:gridCol w="746261">
                  <a:extLst>
                    <a:ext uri="{9D8B030D-6E8A-4147-A177-3AD203B41FA5}">
                      <a16:colId xmlns:a16="http://schemas.microsoft.com/office/drawing/2014/main" val="20000"/>
                    </a:ext>
                  </a:extLst>
                </a:gridCol>
                <a:gridCol w="472171">
                  <a:extLst>
                    <a:ext uri="{9D8B030D-6E8A-4147-A177-3AD203B41FA5}">
                      <a16:colId xmlns:a16="http://schemas.microsoft.com/office/drawing/2014/main" val="20001"/>
                    </a:ext>
                  </a:extLst>
                </a:gridCol>
                <a:gridCol w="518813">
                  <a:extLst>
                    <a:ext uri="{9D8B030D-6E8A-4147-A177-3AD203B41FA5}">
                      <a16:colId xmlns:a16="http://schemas.microsoft.com/office/drawing/2014/main" val="20002"/>
                    </a:ext>
                  </a:extLst>
                </a:gridCol>
                <a:gridCol w="472171">
                  <a:extLst>
                    <a:ext uri="{9D8B030D-6E8A-4147-A177-3AD203B41FA5}">
                      <a16:colId xmlns:a16="http://schemas.microsoft.com/office/drawing/2014/main" val="20003"/>
                    </a:ext>
                  </a:extLst>
                </a:gridCol>
                <a:gridCol w="758352">
                  <a:extLst>
                    <a:ext uri="{9D8B030D-6E8A-4147-A177-3AD203B41FA5}">
                      <a16:colId xmlns:a16="http://schemas.microsoft.com/office/drawing/2014/main" val="20004"/>
                    </a:ext>
                  </a:extLst>
                </a:gridCol>
              </a:tblGrid>
              <a:tr h="457200">
                <a:tc gridSpan="3">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tc hMerge="1">
                  <a:txBody>
                    <a:bodyPr/>
                    <a:lstStyle/>
                    <a:p>
                      <a:endParaRPr/>
                    </a:p>
                  </a:txBody>
                  <a:tcPr marL="0" marR="0" marT="0" marB="0"/>
                </a:tc>
                <a:tc hMerge="1">
                  <a:txBody>
                    <a:bodyPr/>
                    <a:lstStyle/>
                    <a:p>
                      <a:endParaRPr/>
                    </a:p>
                  </a:txBody>
                  <a:tcPr marL="0" marR="0" marT="0" marB="0"/>
                </a:tc>
                <a:tc rowSpan="5">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solidFill>
                      <a:srgbClr val="EE7300"/>
                    </a:solidFill>
                  </a:tcPr>
                </a:tc>
                <a:tc>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extLst>
                  <a:ext uri="{0D108BD9-81ED-4DB2-BD59-A6C34878D82A}">
                    <a16:rowId xmlns:a16="http://schemas.microsoft.com/office/drawing/2014/main" val="10000"/>
                  </a:ext>
                </a:extLst>
              </a:tr>
              <a:tr h="457200">
                <a:tc gridSpan="3">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lnT w="12700">
                      <a:solidFill>
                        <a:srgbClr val="595857"/>
                      </a:solidFill>
                      <a:prstDash val="solid"/>
                    </a:lnT>
                    <a:lnB w="12700">
                      <a:solidFill>
                        <a:srgbClr val="595857"/>
                      </a:solidFill>
                      <a:prstDash val="solid"/>
                    </a:lnB>
                    <a:solidFill>
                      <a:srgbClr val="EE7300"/>
                    </a:solidFill>
                  </a:tcPr>
                </a:tc>
                <a:tc>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extLst>
                  <a:ext uri="{0D108BD9-81ED-4DB2-BD59-A6C34878D82A}">
                    <a16:rowId xmlns:a16="http://schemas.microsoft.com/office/drawing/2014/main" val="10001"/>
                  </a:ext>
                </a:extLst>
              </a:tr>
              <a:tr h="457200">
                <a:tc gridSpan="3">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lnT w="12700">
                      <a:solidFill>
                        <a:srgbClr val="595857"/>
                      </a:solidFill>
                      <a:prstDash val="solid"/>
                    </a:lnT>
                    <a:lnB w="12700">
                      <a:solidFill>
                        <a:srgbClr val="595857"/>
                      </a:solidFill>
                      <a:prstDash val="solid"/>
                    </a:lnB>
                    <a:solidFill>
                      <a:srgbClr val="EE7300"/>
                    </a:solidFill>
                  </a:tcPr>
                </a:tc>
                <a:tc>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extLst>
                  <a:ext uri="{0D108BD9-81ED-4DB2-BD59-A6C34878D82A}">
                    <a16:rowId xmlns:a16="http://schemas.microsoft.com/office/drawing/2014/main" val="10002"/>
                  </a:ext>
                </a:extLst>
              </a:tr>
              <a:tr h="457200">
                <a:tc>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tc rowSpan="2">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solidFill>
                      <a:srgbClr val="A8A9A9"/>
                    </a:solidFill>
                  </a:tcPr>
                </a:tc>
                <a:tc>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tc vMerge="1">
                  <a:txBody>
                    <a:bodyPr/>
                    <a:lstStyle/>
                    <a:p>
                      <a:endParaRPr/>
                    </a:p>
                  </a:txBody>
                  <a:tcPr marL="0" marR="0" marT="0" marB="0">
                    <a:lnT w="12700">
                      <a:solidFill>
                        <a:srgbClr val="595857"/>
                      </a:solidFill>
                      <a:prstDash val="solid"/>
                    </a:lnT>
                    <a:lnB w="12700">
                      <a:solidFill>
                        <a:srgbClr val="595857"/>
                      </a:solidFill>
                      <a:prstDash val="solid"/>
                    </a:lnB>
                    <a:solidFill>
                      <a:srgbClr val="EE7300"/>
                    </a:solidFill>
                  </a:tcPr>
                </a:tc>
                <a:tc>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extLst>
                  <a:ext uri="{0D108BD9-81ED-4DB2-BD59-A6C34878D82A}">
                    <a16:rowId xmlns:a16="http://schemas.microsoft.com/office/drawing/2014/main" val="10003"/>
                  </a:ext>
                </a:extLst>
              </a:tr>
              <a:tr h="457200">
                <a:tc>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tc vMerge="1">
                  <a:txBody>
                    <a:bodyPr/>
                    <a:lstStyle/>
                    <a:p>
                      <a:endParaRPr/>
                    </a:p>
                  </a:txBody>
                  <a:tcPr marL="0" marR="0" marT="0" marB="0">
                    <a:lnT w="12700">
                      <a:solidFill>
                        <a:srgbClr val="595857"/>
                      </a:solidFill>
                      <a:prstDash val="solid"/>
                    </a:lnT>
                    <a:lnB w="12700">
                      <a:solidFill>
                        <a:srgbClr val="595857"/>
                      </a:solidFill>
                      <a:prstDash val="solid"/>
                    </a:lnB>
                    <a:solidFill>
                      <a:srgbClr val="A8A9A9"/>
                    </a:solidFill>
                  </a:tcPr>
                </a:tc>
                <a:tc>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tc vMerge="1">
                  <a:txBody>
                    <a:bodyPr/>
                    <a:lstStyle/>
                    <a:p>
                      <a:endParaRPr/>
                    </a:p>
                  </a:txBody>
                  <a:tcPr marL="0" marR="0" marT="0" marB="0">
                    <a:lnT w="12700">
                      <a:solidFill>
                        <a:srgbClr val="595857"/>
                      </a:solidFill>
                      <a:prstDash val="solid"/>
                    </a:lnT>
                    <a:lnB w="12700">
                      <a:solidFill>
                        <a:srgbClr val="595857"/>
                      </a:solidFill>
                      <a:prstDash val="solid"/>
                    </a:lnB>
                    <a:solidFill>
                      <a:srgbClr val="EE7300"/>
                    </a:solidFill>
                  </a:tcPr>
                </a:tc>
                <a:tc>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extLst>
                  <a:ext uri="{0D108BD9-81ED-4DB2-BD59-A6C34878D82A}">
                    <a16:rowId xmlns:a16="http://schemas.microsoft.com/office/drawing/2014/main" val="10004"/>
                  </a:ext>
                </a:extLst>
              </a:tr>
            </a:tbl>
          </a:graphicData>
        </a:graphic>
      </p:graphicFrame>
      <p:sp>
        <p:nvSpPr>
          <p:cNvPr id="119" name="object 18">
            <a:extLst>
              <a:ext uri="{FF2B5EF4-FFF2-40B4-BE49-F238E27FC236}">
                <a16:creationId xmlns:a16="http://schemas.microsoft.com/office/drawing/2014/main" id="{41A0D1D1-D4E0-24EF-48F9-A343C93BCB05}"/>
              </a:ext>
            </a:extLst>
          </p:cNvPr>
          <p:cNvSpPr txBox="1"/>
          <p:nvPr/>
        </p:nvSpPr>
        <p:spPr>
          <a:xfrm>
            <a:off x="2431769" y="2946211"/>
            <a:ext cx="296547" cy="178466"/>
          </a:xfrm>
          <a:prstGeom prst="rect">
            <a:avLst/>
          </a:prstGeom>
        </p:spPr>
        <p:txBody>
          <a:bodyPr vert="horz" wrap="square" lIns="0" tIns="10941" rIns="0" bIns="0" rtlCol="0">
            <a:spAutoFit/>
          </a:bodyPr>
          <a:lstStyle/>
          <a:p>
            <a:pPr marL="11516">
              <a:spcBef>
                <a:spcPts val="86"/>
              </a:spcBef>
            </a:pPr>
            <a:r>
              <a:rPr sz="1088" spc="54" dirty="0">
                <a:solidFill>
                  <a:srgbClr val="595857"/>
                </a:solidFill>
                <a:latin typeface="Montserrat" panose="00000500000000000000" pitchFamily="2" charset="0"/>
                <a:cs typeface="Microsoft YaHei"/>
              </a:rPr>
              <a:t>300</a:t>
            </a:r>
            <a:endParaRPr sz="1088">
              <a:latin typeface="Montserrat" panose="00000500000000000000" pitchFamily="2" charset="0"/>
              <a:cs typeface="Microsoft YaHei"/>
            </a:endParaRPr>
          </a:p>
        </p:txBody>
      </p:sp>
      <p:sp>
        <p:nvSpPr>
          <p:cNvPr id="120" name="object 19">
            <a:extLst>
              <a:ext uri="{FF2B5EF4-FFF2-40B4-BE49-F238E27FC236}">
                <a16:creationId xmlns:a16="http://schemas.microsoft.com/office/drawing/2014/main" id="{F80B35C4-CEB1-3451-5429-660E24118BD6}"/>
              </a:ext>
            </a:extLst>
          </p:cNvPr>
          <p:cNvSpPr txBox="1"/>
          <p:nvPr/>
        </p:nvSpPr>
        <p:spPr>
          <a:xfrm>
            <a:off x="2431769" y="4775723"/>
            <a:ext cx="296547" cy="178466"/>
          </a:xfrm>
          <a:prstGeom prst="rect">
            <a:avLst/>
          </a:prstGeom>
        </p:spPr>
        <p:txBody>
          <a:bodyPr vert="horz" wrap="square" lIns="0" tIns="10941" rIns="0" bIns="0" rtlCol="0">
            <a:spAutoFit/>
          </a:bodyPr>
          <a:lstStyle/>
          <a:p>
            <a:pPr marL="11516">
              <a:spcBef>
                <a:spcPts val="86"/>
              </a:spcBef>
            </a:pPr>
            <a:r>
              <a:rPr sz="1088" spc="54" dirty="0">
                <a:solidFill>
                  <a:srgbClr val="595857"/>
                </a:solidFill>
                <a:latin typeface="Montserrat" panose="00000500000000000000" pitchFamily="2" charset="0"/>
                <a:cs typeface="Microsoft YaHei"/>
              </a:rPr>
              <a:t>100</a:t>
            </a:r>
            <a:endParaRPr sz="1088">
              <a:latin typeface="Montserrat" panose="00000500000000000000" pitchFamily="2" charset="0"/>
              <a:cs typeface="Microsoft YaHei"/>
            </a:endParaRPr>
          </a:p>
        </p:txBody>
      </p:sp>
      <p:sp>
        <p:nvSpPr>
          <p:cNvPr id="121" name="object 20">
            <a:extLst>
              <a:ext uri="{FF2B5EF4-FFF2-40B4-BE49-F238E27FC236}">
                <a16:creationId xmlns:a16="http://schemas.microsoft.com/office/drawing/2014/main" id="{822F475F-673F-3F64-90FA-5902179EABB8}"/>
              </a:ext>
            </a:extLst>
          </p:cNvPr>
          <p:cNvSpPr txBox="1"/>
          <p:nvPr/>
        </p:nvSpPr>
        <p:spPr>
          <a:xfrm>
            <a:off x="2431769" y="4318277"/>
            <a:ext cx="296547" cy="178466"/>
          </a:xfrm>
          <a:prstGeom prst="rect">
            <a:avLst/>
          </a:prstGeom>
        </p:spPr>
        <p:txBody>
          <a:bodyPr vert="horz" wrap="square" lIns="0" tIns="10941" rIns="0" bIns="0" rtlCol="0">
            <a:spAutoFit/>
          </a:bodyPr>
          <a:lstStyle/>
          <a:p>
            <a:pPr marL="11516">
              <a:spcBef>
                <a:spcPts val="86"/>
              </a:spcBef>
            </a:pPr>
            <a:r>
              <a:rPr sz="1088" spc="54" dirty="0">
                <a:solidFill>
                  <a:srgbClr val="595857"/>
                </a:solidFill>
                <a:latin typeface="Montserrat" panose="00000500000000000000" pitchFamily="2" charset="0"/>
                <a:cs typeface="Microsoft YaHei"/>
              </a:rPr>
              <a:t>150</a:t>
            </a:r>
            <a:endParaRPr sz="1088">
              <a:latin typeface="Montserrat" panose="00000500000000000000" pitchFamily="2" charset="0"/>
              <a:cs typeface="Microsoft YaHei"/>
            </a:endParaRPr>
          </a:p>
        </p:txBody>
      </p:sp>
      <p:sp>
        <p:nvSpPr>
          <p:cNvPr id="122" name="object 21">
            <a:extLst>
              <a:ext uri="{FF2B5EF4-FFF2-40B4-BE49-F238E27FC236}">
                <a16:creationId xmlns:a16="http://schemas.microsoft.com/office/drawing/2014/main" id="{F2103182-D8F3-B0D6-7894-FBC5EAD7E629}"/>
              </a:ext>
            </a:extLst>
          </p:cNvPr>
          <p:cNvSpPr txBox="1"/>
          <p:nvPr/>
        </p:nvSpPr>
        <p:spPr>
          <a:xfrm>
            <a:off x="2431769" y="3860830"/>
            <a:ext cx="296547" cy="178466"/>
          </a:xfrm>
          <a:prstGeom prst="rect">
            <a:avLst/>
          </a:prstGeom>
        </p:spPr>
        <p:txBody>
          <a:bodyPr vert="horz" wrap="square" lIns="0" tIns="10941" rIns="0" bIns="0" rtlCol="0">
            <a:spAutoFit/>
          </a:bodyPr>
          <a:lstStyle/>
          <a:p>
            <a:pPr marL="11516">
              <a:spcBef>
                <a:spcPts val="86"/>
              </a:spcBef>
            </a:pPr>
            <a:r>
              <a:rPr sz="1088" spc="54" dirty="0">
                <a:solidFill>
                  <a:srgbClr val="595857"/>
                </a:solidFill>
                <a:latin typeface="Montserrat" panose="00000500000000000000" pitchFamily="2" charset="0"/>
                <a:cs typeface="Microsoft YaHei"/>
              </a:rPr>
              <a:t>200</a:t>
            </a:r>
            <a:endParaRPr sz="1088">
              <a:latin typeface="Montserrat" panose="00000500000000000000" pitchFamily="2" charset="0"/>
              <a:cs typeface="Microsoft YaHei"/>
            </a:endParaRPr>
          </a:p>
        </p:txBody>
      </p:sp>
      <p:sp>
        <p:nvSpPr>
          <p:cNvPr id="123" name="object 22">
            <a:extLst>
              <a:ext uri="{FF2B5EF4-FFF2-40B4-BE49-F238E27FC236}">
                <a16:creationId xmlns:a16="http://schemas.microsoft.com/office/drawing/2014/main" id="{FEF56E25-A13B-E781-3ADC-112970B05646}"/>
              </a:ext>
            </a:extLst>
          </p:cNvPr>
          <p:cNvSpPr txBox="1"/>
          <p:nvPr/>
        </p:nvSpPr>
        <p:spPr>
          <a:xfrm>
            <a:off x="2431769" y="3403382"/>
            <a:ext cx="296547" cy="178466"/>
          </a:xfrm>
          <a:prstGeom prst="rect">
            <a:avLst/>
          </a:prstGeom>
        </p:spPr>
        <p:txBody>
          <a:bodyPr vert="horz" wrap="square" lIns="0" tIns="10941" rIns="0" bIns="0" rtlCol="0">
            <a:spAutoFit/>
          </a:bodyPr>
          <a:lstStyle/>
          <a:p>
            <a:pPr marL="11516">
              <a:spcBef>
                <a:spcPts val="86"/>
              </a:spcBef>
            </a:pPr>
            <a:r>
              <a:rPr sz="1088" spc="54" dirty="0">
                <a:solidFill>
                  <a:srgbClr val="595857"/>
                </a:solidFill>
                <a:latin typeface="Montserrat" panose="00000500000000000000" pitchFamily="2" charset="0"/>
                <a:cs typeface="Microsoft YaHei"/>
              </a:rPr>
              <a:t>250</a:t>
            </a:r>
            <a:endParaRPr sz="1088">
              <a:latin typeface="Montserrat" panose="00000500000000000000" pitchFamily="2" charset="0"/>
              <a:cs typeface="Microsoft YaHei"/>
            </a:endParaRPr>
          </a:p>
        </p:txBody>
      </p:sp>
      <p:sp>
        <p:nvSpPr>
          <p:cNvPr id="124" name="object 23">
            <a:extLst>
              <a:ext uri="{FF2B5EF4-FFF2-40B4-BE49-F238E27FC236}">
                <a16:creationId xmlns:a16="http://schemas.microsoft.com/office/drawing/2014/main" id="{78F7FC33-87CD-75FF-7CB0-96BA5756A8FF}"/>
              </a:ext>
            </a:extLst>
          </p:cNvPr>
          <p:cNvSpPr txBox="1"/>
          <p:nvPr/>
        </p:nvSpPr>
        <p:spPr>
          <a:xfrm>
            <a:off x="2522846" y="5232896"/>
            <a:ext cx="205567" cy="178466"/>
          </a:xfrm>
          <a:prstGeom prst="rect">
            <a:avLst/>
          </a:prstGeom>
        </p:spPr>
        <p:txBody>
          <a:bodyPr vert="horz" wrap="square" lIns="0" tIns="10941" rIns="0" bIns="0" rtlCol="0">
            <a:spAutoFit/>
          </a:bodyPr>
          <a:lstStyle/>
          <a:p>
            <a:pPr marL="11516">
              <a:spcBef>
                <a:spcPts val="86"/>
              </a:spcBef>
            </a:pPr>
            <a:r>
              <a:rPr sz="1088" spc="54" dirty="0">
                <a:solidFill>
                  <a:srgbClr val="595857"/>
                </a:solidFill>
                <a:latin typeface="Montserrat" panose="00000500000000000000" pitchFamily="2" charset="0"/>
                <a:cs typeface="Microsoft YaHei"/>
              </a:rPr>
              <a:t>50</a:t>
            </a:r>
            <a:endParaRPr sz="1088">
              <a:latin typeface="Montserrat" panose="00000500000000000000" pitchFamily="2" charset="0"/>
              <a:cs typeface="Microsoft YaHei"/>
            </a:endParaRPr>
          </a:p>
        </p:txBody>
      </p:sp>
      <p:sp>
        <p:nvSpPr>
          <p:cNvPr id="125" name="object 24">
            <a:extLst>
              <a:ext uri="{FF2B5EF4-FFF2-40B4-BE49-F238E27FC236}">
                <a16:creationId xmlns:a16="http://schemas.microsoft.com/office/drawing/2014/main" id="{49C30B59-03FD-8647-FF94-036187386885}"/>
              </a:ext>
            </a:extLst>
          </p:cNvPr>
          <p:cNvSpPr txBox="1"/>
          <p:nvPr/>
        </p:nvSpPr>
        <p:spPr>
          <a:xfrm>
            <a:off x="2613921" y="5690343"/>
            <a:ext cx="108829" cy="178466"/>
          </a:xfrm>
          <a:prstGeom prst="rect">
            <a:avLst/>
          </a:prstGeom>
        </p:spPr>
        <p:txBody>
          <a:bodyPr vert="horz" wrap="square" lIns="0" tIns="10941" rIns="0" bIns="0" rtlCol="0">
            <a:spAutoFit/>
          </a:bodyPr>
          <a:lstStyle/>
          <a:p>
            <a:pPr marL="11516">
              <a:spcBef>
                <a:spcPts val="86"/>
              </a:spcBef>
            </a:pPr>
            <a:r>
              <a:rPr sz="1088" spc="-45" dirty="0">
                <a:solidFill>
                  <a:srgbClr val="595857"/>
                </a:solidFill>
                <a:latin typeface="Montserrat" panose="00000500000000000000" pitchFamily="2" charset="0"/>
                <a:cs typeface="Microsoft YaHei"/>
              </a:rPr>
              <a:t>0</a:t>
            </a:r>
            <a:endParaRPr sz="1088">
              <a:latin typeface="Montserrat" panose="00000500000000000000" pitchFamily="2" charset="0"/>
              <a:cs typeface="Microsoft YaHei"/>
            </a:endParaRPr>
          </a:p>
        </p:txBody>
      </p:sp>
      <p:sp>
        <p:nvSpPr>
          <p:cNvPr id="126" name="object 25">
            <a:extLst>
              <a:ext uri="{FF2B5EF4-FFF2-40B4-BE49-F238E27FC236}">
                <a16:creationId xmlns:a16="http://schemas.microsoft.com/office/drawing/2014/main" id="{1725A1A1-733F-9779-15EE-3224AF782FE9}"/>
              </a:ext>
            </a:extLst>
          </p:cNvPr>
          <p:cNvSpPr txBox="1"/>
          <p:nvPr/>
        </p:nvSpPr>
        <p:spPr>
          <a:xfrm>
            <a:off x="4423719" y="6027057"/>
            <a:ext cx="665646" cy="166232"/>
          </a:xfrm>
          <a:prstGeom prst="rect">
            <a:avLst/>
          </a:prstGeom>
        </p:spPr>
        <p:txBody>
          <a:bodyPr vert="horz" wrap="square" lIns="0" tIns="12668" rIns="0" bIns="0" rtlCol="0">
            <a:spAutoFit/>
          </a:bodyPr>
          <a:lstStyle/>
          <a:p>
            <a:pPr marL="11516">
              <a:spcBef>
                <a:spcPts val="100"/>
              </a:spcBef>
            </a:pPr>
            <a:r>
              <a:rPr sz="997" b="1" spc="91" dirty="0">
                <a:solidFill>
                  <a:srgbClr val="EE7300"/>
                </a:solidFill>
                <a:latin typeface="Montserrat" panose="00000500000000000000" pitchFamily="2" charset="0"/>
                <a:cs typeface="Microsoft YaHei"/>
              </a:rPr>
              <a:t>5</a:t>
            </a:r>
            <a:r>
              <a:rPr sz="997" b="1" spc="9" dirty="0">
                <a:solidFill>
                  <a:srgbClr val="EE7300"/>
                </a:solidFill>
                <a:latin typeface="Montserrat" panose="00000500000000000000" pitchFamily="2" charset="0"/>
                <a:cs typeface="Microsoft YaHei"/>
              </a:rPr>
              <a:t>% 処理後</a:t>
            </a:r>
            <a:endParaRPr sz="997">
              <a:latin typeface="Montserrat" panose="00000500000000000000" pitchFamily="2" charset="0"/>
              <a:cs typeface="Microsoft YaHei"/>
            </a:endParaRPr>
          </a:p>
        </p:txBody>
      </p:sp>
      <p:sp>
        <p:nvSpPr>
          <p:cNvPr id="127" name="object 27">
            <a:extLst>
              <a:ext uri="{FF2B5EF4-FFF2-40B4-BE49-F238E27FC236}">
                <a16:creationId xmlns:a16="http://schemas.microsoft.com/office/drawing/2014/main" id="{26FD53C6-A721-22DA-55A4-3DCFD85F69B8}"/>
              </a:ext>
            </a:extLst>
          </p:cNvPr>
          <p:cNvSpPr txBox="1"/>
          <p:nvPr/>
        </p:nvSpPr>
        <p:spPr>
          <a:xfrm>
            <a:off x="2266154" y="2587437"/>
            <a:ext cx="715167" cy="290807"/>
          </a:xfrm>
          <a:prstGeom prst="rect">
            <a:avLst/>
          </a:prstGeom>
        </p:spPr>
        <p:txBody>
          <a:bodyPr vert="horz" wrap="square" lIns="0" tIns="11516" rIns="0" bIns="0" rtlCol="0">
            <a:spAutoFit/>
          </a:bodyPr>
          <a:lstStyle/>
          <a:p>
            <a:pPr marL="42035" marR="4607" indent="-31094">
              <a:spcBef>
                <a:spcPts val="91"/>
              </a:spcBef>
            </a:pPr>
            <a:r>
              <a:rPr sz="907" spc="-27" dirty="0">
                <a:solidFill>
                  <a:srgbClr val="595857"/>
                </a:solidFill>
                <a:latin typeface="Montserrat" panose="00000500000000000000" pitchFamily="2" charset="0"/>
                <a:cs typeface="Microsoft YaHei"/>
              </a:rPr>
              <a:t>コラーゲン </a:t>
            </a:r>
            <a:r>
              <a:rPr sz="907" spc="-45" dirty="0">
                <a:solidFill>
                  <a:srgbClr val="595857"/>
                </a:solidFill>
                <a:latin typeface="Montserrat" panose="00000500000000000000" pitchFamily="2" charset="0"/>
                <a:cs typeface="Microsoft YaHei"/>
              </a:rPr>
              <a:t>I</a:t>
            </a:r>
            <a:r>
              <a:rPr sz="907" spc="-141" dirty="0">
                <a:solidFill>
                  <a:srgbClr val="595857"/>
                </a:solidFill>
                <a:latin typeface="Montserrat" panose="00000500000000000000" pitchFamily="2" charset="0"/>
                <a:cs typeface="Microsoft YaHei"/>
              </a:rPr>
              <a:t>増加率</a:t>
            </a:r>
            <a:r>
              <a:rPr sz="907" spc="-23" dirty="0">
                <a:solidFill>
                  <a:srgbClr val="595857"/>
                </a:solidFill>
                <a:latin typeface="Montserrat" panose="00000500000000000000" pitchFamily="2" charset="0"/>
                <a:cs typeface="Microsoft YaHei"/>
              </a:rPr>
              <a:t>（％）</a:t>
            </a:r>
            <a:endParaRPr sz="907">
              <a:latin typeface="Montserrat" panose="00000500000000000000" pitchFamily="2" charset="0"/>
              <a:cs typeface="Microsoft YaHei"/>
            </a:endParaRPr>
          </a:p>
        </p:txBody>
      </p:sp>
      <p:sp>
        <p:nvSpPr>
          <p:cNvPr id="128" name="object 28">
            <a:extLst>
              <a:ext uri="{FF2B5EF4-FFF2-40B4-BE49-F238E27FC236}">
                <a16:creationId xmlns:a16="http://schemas.microsoft.com/office/drawing/2014/main" id="{573E6185-A0D2-E054-941C-FBECC1BFA36C}"/>
              </a:ext>
            </a:extLst>
          </p:cNvPr>
          <p:cNvSpPr txBox="1"/>
          <p:nvPr/>
        </p:nvSpPr>
        <p:spPr>
          <a:xfrm>
            <a:off x="7256298" y="2329576"/>
            <a:ext cx="2190990" cy="519072"/>
          </a:xfrm>
          <a:prstGeom prst="rect">
            <a:avLst/>
          </a:prstGeom>
        </p:spPr>
        <p:txBody>
          <a:bodyPr vert="horz" wrap="square" lIns="0" tIns="10941" rIns="0" bIns="0" rtlCol="0">
            <a:spAutoFit/>
          </a:bodyPr>
          <a:lstStyle/>
          <a:p>
            <a:pPr marL="536087" marR="4607" indent="-525146">
              <a:lnSpc>
                <a:spcPct val="110600"/>
              </a:lnSpc>
              <a:spcBef>
                <a:spcPts val="86"/>
              </a:spcBef>
            </a:pPr>
            <a:r>
              <a:rPr sz="1542" b="1" spc="82" dirty="0">
                <a:solidFill>
                  <a:srgbClr val="3F3B3A"/>
                </a:solidFill>
                <a:latin typeface="Montserrat" panose="00000500000000000000" pitchFamily="2" charset="0"/>
                <a:cs typeface="Microsoft YaHei"/>
              </a:rPr>
              <a:t>Collagen</a:t>
            </a:r>
            <a:r>
              <a:rPr sz="1542" b="1" spc="77" dirty="0">
                <a:solidFill>
                  <a:srgbClr val="3F3B3A"/>
                </a:solidFill>
                <a:latin typeface="Montserrat" panose="00000500000000000000" pitchFamily="2" charset="0"/>
                <a:cs typeface="Microsoft YaHei"/>
              </a:rPr>
              <a:t> type</a:t>
            </a:r>
            <a:r>
              <a:rPr sz="1542" b="1" spc="14" dirty="0">
                <a:solidFill>
                  <a:srgbClr val="3F3B3A"/>
                </a:solidFill>
                <a:latin typeface="Montserrat" panose="00000500000000000000" pitchFamily="2" charset="0"/>
                <a:cs typeface="Microsoft YaHei"/>
              </a:rPr>
              <a:t> Ⅲ合成</a:t>
            </a:r>
            <a:r>
              <a:rPr sz="1542" b="1" spc="154" dirty="0">
                <a:solidFill>
                  <a:srgbClr val="3F3B3A"/>
                </a:solidFill>
                <a:latin typeface="Montserrat" panose="00000500000000000000" pitchFamily="2" charset="0"/>
                <a:cs typeface="Microsoft YaHei"/>
              </a:rPr>
              <a:t>約67</a:t>
            </a:r>
            <a:r>
              <a:rPr sz="1542" b="1" spc="82" dirty="0">
                <a:solidFill>
                  <a:srgbClr val="3F3B3A"/>
                </a:solidFill>
                <a:latin typeface="Montserrat" panose="00000500000000000000" pitchFamily="2" charset="0"/>
                <a:cs typeface="Microsoft YaHei"/>
              </a:rPr>
              <a:t>%増加</a:t>
            </a:r>
            <a:endParaRPr sz="1542">
              <a:latin typeface="Montserrat" panose="00000500000000000000" pitchFamily="2" charset="0"/>
              <a:cs typeface="Microsoft YaHei"/>
            </a:endParaRPr>
          </a:p>
        </p:txBody>
      </p:sp>
      <p:sp>
        <p:nvSpPr>
          <p:cNvPr id="129" name="object 29">
            <a:extLst>
              <a:ext uri="{FF2B5EF4-FFF2-40B4-BE49-F238E27FC236}">
                <a16:creationId xmlns:a16="http://schemas.microsoft.com/office/drawing/2014/main" id="{97D8257D-C3B2-6241-5006-B7B581155296}"/>
              </a:ext>
            </a:extLst>
          </p:cNvPr>
          <p:cNvSpPr txBox="1"/>
          <p:nvPr/>
        </p:nvSpPr>
        <p:spPr>
          <a:xfrm>
            <a:off x="7613108" y="5896239"/>
            <a:ext cx="606913" cy="233732"/>
          </a:xfrm>
          <a:prstGeom prst="rect">
            <a:avLst/>
          </a:prstGeom>
        </p:spPr>
        <p:txBody>
          <a:bodyPr vert="horz" wrap="square" lIns="0" tIns="10365" rIns="0" bIns="0" rtlCol="0">
            <a:spAutoFit/>
          </a:bodyPr>
          <a:lstStyle/>
          <a:p>
            <a:pPr marL="11516">
              <a:spcBef>
                <a:spcPts val="82"/>
              </a:spcBef>
            </a:pPr>
            <a:r>
              <a:rPr sz="1451" spc="50" dirty="0">
                <a:solidFill>
                  <a:srgbClr val="3F3B3A"/>
                </a:solidFill>
                <a:latin typeface="Montserrat" panose="00000500000000000000" pitchFamily="2" charset="0"/>
                <a:cs typeface="Microsoft YaHei Light"/>
              </a:rPr>
              <a:t>対照群</a:t>
            </a:r>
            <a:endParaRPr sz="1451">
              <a:latin typeface="Montserrat" panose="00000500000000000000" pitchFamily="2" charset="0"/>
              <a:cs typeface="Microsoft YaHei Light"/>
            </a:endParaRPr>
          </a:p>
        </p:txBody>
      </p:sp>
      <p:sp>
        <p:nvSpPr>
          <p:cNvPr id="130" name="object 30">
            <a:extLst>
              <a:ext uri="{FF2B5EF4-FFF2-40B4-BE49-F238E27FC236}">
                <a16:creationId xmlns:a16="http://schemas.microsoft.com/office/drawing/2014/main" id="{6D3F66FE-534C-600F-ADCF-B7D5957F55B1}"/>
              </a:ext>
            </a:extLst>
          </p:cNvPr>
          <p:cNvSpPr/>
          <p:nvPr/>
        </p:nvSpPr>
        <p:spPr>
          <a:xfrm>
            <a:off x="6928170" y="3964092"/>
            <a:ext cx="2969497" cy="0"/>
          </a:xfrm>
          <a:custGeom>
            <a:avLst/>
            <a:gdLst/>
            <a:ahLst/>
            <a:cxnLst/>
            <a:rect l="l" t="t" r="r" b="b"/>
            <a:pathLst>
              <a:path w="3274695">
                <a:moveTo>
                  <a:pt x="3274669" y="0"/>
                </a:moveTo>
                <a:lnTo>
                  <a:pt x="0" y="0"/>
                </a:lnTo>
              </a:path>
            </a:pathLst>
          </a:custGeom>
          <a:ln w="11950">
            <a:solidFill>
              <a:srgbClr val="595857"/>
            </a:solidFill>
          </a:ln>
        </p:spPr>
        <p:txBody>
          <a:bodyPr wrap="square" lIns="0" tIns="0" rIns="0" bIns="0" rtlCol="0"/>
          <a:lstStyle/>
          <a:p>
            <a:endParaRPr sz="1632">
              <a:latin typeface="Montserrat" panose="00000500000000000000" pitchFamily="2" charset="0"/>
            </a:endParaRPr>
          </a:p>
        </p:txBody>
      </p:sp>
      <p:sp>
        <p:nvSpPr>
          <p:cNvPr id="131" name="object 31">
            <a:extLst>
              <a:ext uri="{FF2B5EF4-FFF2-40B4-BE49-F238E27FC236}">
                <a16:creationId xmlns:a16="http://schemas.microsoft.com/office/drawing/2014/main" id="{CB5F1F8F-5DCD-DC3B-CB6E-BE7E4D71A252}"/>
              </a:ext>
            </a:extLst>
          </p:cNvPr>
          <p:cNvSpPr/>
          <p:nvPr/>
        </p:nvSpPr>
        <p:spPr>
          <a:xfrm>
            <a:off x="6928170" y="3506578"/>
            <a:ext cx="2969497" cy="0"/>
          </a:xfrm>
          <a:custGeom>
            <a:avLst/>
            <a:gdLst/>
            <a:ahLst/>
            <a:cxnLst/>
            <a:rect l="l" t="t" r="r" b="b"/>
            <a:pathLst>
              <a:path w="3274695">
                <a:moveTo>
                  <a:pt x="3274669" y="0"/>
                </a:moveTo>
                <a:lnTo>
                  <a:pt x="0" y="0"/>
                </a:lnTo>
              </a:path>
            </a:pathLst>
          </a:custGeom>
          <a:ln w="11950">
            <a:solidFill>
              <a:srgbClr val="595857"/>
            </a:solidFill>
          </a:ln>
        </p:spPr>
        <p:txBody>
          <a:bodyPr wrap="square" lIns="0" tIns="0" rIns="0" bIns="0" rtlCol="0"/>
          <a:lstStyle/>
          <a:p>
            <a:endParaRPr sz="1632">
              <a:latin typeface="Montserrat" panose="00000500000000000000" pitchFamily="2" charset="0"/>
            </a:endParaRPr>
          </a:p>
        </p:txBody>
      </p:sp>
      <p:sp>
        <p:nvSpPr>
          <p:cNvPr id="132" name="object 32">
            <a:extLst>
              <a:ext uri="{FF2B5EF4-FFF2-40B4-BE49-F238E27FC236}">
                <a16:creationId xmlns:a16="http://schemas.microsoft.com/office/drawing/2014/main" id="{927ED31C-02A0-55A5-39D5-461220693084}"/>
              </a:ext>
            </a:extLst>
          </p:cNvPr>
          <p:cNvSpPr/>
          <p:nvPr/>
        </p:nvSpPr>
        <p:spPr>
          <a:xfrm>
            <a:off x="6928170" y="3049064"/>
            <a:ext cx="2969497" cy="0"/>
          </a:xfrm>
          <a:custGeom>
            <a:avLst/>
            <a:gdLst/>
            <a:ahLst/>
            <a:cxnLst/>
            <a:rect l="l" t="t" r="r" b="b"/>
            <a:pathLst>
              <a:path w="3274695">
                <a:moveTo>
                  <a:pt x="3274669" y="0"/>
                </a:moveTo>
                <a:lnTo>
                  <a:pt x="0" y="0"/>
                </a:lnTo>
              </a:path>
            </a:pathLst>
          </a:custGeom>
          <a:ln w="11950">
            <a:solidFill>
              <a:srgbClr val="595857"/>
            </a:solidFill>
          </a:ln>
        </p:spPr>
        <p:txBody>
          <a:bodyPr wrap="square" lIns="0" tIns="0" rIns="0" bIns="0" rtlCol="0"/>
          <a:lstStyle/>
          <a:p>
            <a:endParaRPr sz="1632">
              <a:latin typeface="Montserrat" panose="00000500000000000000" pitchFamily="2" charset="0"/>
            </a:endParaRPr>
          </a:p>
        </p:txBody>
      </p:sp>
      <p:graphicFrame>
        <p:nvGraphicFramePr>
          <p:cNvPr id="133" name="object 33">
            <a:extLst>
              <a:ext uri="{FF2B5EF4-FFF2-40B4-BE49-F238E27FC236}">
                <a16:creationId xmlns:a16="http://schemas.microsoft.com/office/drawing/2014/main" id="{E6670A4C-ECC4-74A7-171E-33C1BDFDB2BF}"/>
              </a:ext>
            </a:extLst>
          </p:cNvPr>
          <p:cNvGraphicFramePr>
            <a:graphicFrameLocks noGrp="1"/>
          </p:cNvGraphicFramePr>
          <p:nvPr/>
        </p:nvGraphicFramePr>
        <p:xfrm>
          <a:off x="6928170" y="4195074"/>
          <a:ext cx="2967768" cy="1592138"/>
        </p:xfrm>
        <a:graphic>
          <a:graphicData uri="http://schemas.openxmlformats.org/drawingml/2006/table">
            <a:tbl>
              <a:tblPr firstRow="1" bandRow="1">
                <a:tableStyleId>{2D5ABB26-0587-4C30-8999-92F81FD0307C}</a:tableStyleId>
              </a:tblPr>
              <a:tblGrid>
                <a:gridCol w="746261">
                  <a:extLst>
                    <a:ext uri="{9D8B030D-6E8A-4147-A177-3AD203B41FA5}">
                      <a16:colId xmlns:a16="http://schemas.microsoft.com/office/drawing/2014/main" val="20000"/>
                    </a:ext>
                  </a:extLst>
                </a:gridCol>
                <a:gridCol w="472171">
                  <a:extLst>
                    <a:ext uri="{9D8B030D-6E8A-4147-A177-3AD203B41FA5}">
                      <a16:colId xmlns:a16="http://schemas.microsoft.com/office/drawing/2014/main" val="20001"/>
                    </a:ext>
                  </a:extLst>
                </a:gridCol>
                <a:gridCol w="518813">
                  <a:extLst>
                    <a:ext uri="{9D8B030D-6E8A-4147-A177-3AD203B41FA5}">
                      <a16:colId xmlns:a16="http://schemas.microsoft.com/office/drawing/2014/main" val="20002"/>
                    </a:ext>
                  </a:extLst>
                </a:gridCol>
                <a:gridCol w="472171">
                  <a:extLst>
                    <a:ext uri="{9D8B030D-6E8A-4147-A177-3AD203B41FA5}">
                      <a16:colId xmlns:a16="http://schemas.microsoft.com/office/drawing/2014/main" val="20003"/>
                    </a:ext>
                  </a:extLst>
                </a:gridCol>
                <a:gridCol w="758352">
                  <a:extLst>
                    <a:ext uri="{9D8B030D-6E8A-4147-A177-3AD203B41FA5}">
                      <a16:colId xmlns:a16="http://schemas.microsoft.com/office/drawing/2014/main" val="20004"/>
                    </a:ext>
                  </a:extLst>
                </a:gridCol>
              </a:tblGrid>
              <a:tr h="220538">
                <a:tc gridSpan="3">
                  <a:txBody>
                    <a:bodyPr/>
                    <a:lstStyle/>
                    <a:p>
                      <a:pPr>
                        <a:lnSpc>
                          <a:spcPct val="100000"/>
                        </a:lnSpc>
                      </a:pPr>
                      <a:endParaRPr sz="1200">
                        <a:latin typeface="Times New Roman"/>
                        <a:cs typeface="Times New Roman"/>
                      </a:endParaRPr>
                    </a:p>
                  </a:txBody>
                  <a:tcPr marL="0" marR="0" marT="0" marB="0">
                    <a:lnB w="12700">
                      <a:solidFill>
                        <a:srgbClr val="595857"/>
                      </a:solidFill>
                      <a:prstDash val="solid"/>
                    </a:lnB>
                  </a:tcPr>
                </a:tc>
                <a:tc hMerge="1">
                  <a:txBody>
                    <a:bodyPr/>
                    <a:lstStyle/>
                    <a:p>
                      <a:endParaRPr/>
                    </a:p>
                  </a:txBody>
                  <a:tcPr marL="0" marR="0" marT="0" marB="0"/>
                </a:tc>
                <a:tc hMerge="1">
                  <a:txBody>
                    <a:bodyPr/>
                    <a:lstStyle/>
                    <a:p>
                      <a:endParaRPr/>
                    </a:p>
                  </a:txBody>
                  <a:tcPr marL="0" marR="0" marT="0" marB="0"/>
                </a:tc>
                <a:tc rowSpan="4">
                  <a:txBody>
                    <a:bodyPr/>
                    <a:lstStyle/>
                    <a:p>
                      <a:pPr>
                        <a:lnSpc>
                          <a:spcPct val="100000"/>
                        </a:lnSpc>
                      </a:pPr>
                      <a:endParaRPr sz="1200">
                        <a:latin typeface="Times New Roman"/>
                        <a:cs typeface="Times New Roman"/>
                      </a:endParaRPr>
                    </a:p>
                  </a:txBody>
                  <a:tcPr marL="0" marR="0" marT="0" marB="0">
                    <a:lnB w="12700">
                      <a:solidFill>
                        <a:srgbClr val="595857"/>
                      </a:solidFill>
                      <a:prstDash val="solid"/>
                    </a:lnB>
                    <a:solidFill>
                      <a:srgbClr val="EE7300"/>
                    </a:solidFill>
                  </a:tcPr>
                </a:tc>
                <a:tc>
                  <a:txBody>
                    <a:bodyPr/>
                    <a:lstStyle/>
                    <a:p>
                      <a:pPr>
                        <a:lnSpc>
                          <a:spcPct val="100000"/>
                        </a:lnSpc>
                      </a:pPr>
                      <a:endParaRPr sz="1200">
                        <a:latin typeface="Times New Roman"/>
                        <a:cs typeface="Times New Roman"/>
                      </a:endParaRPr>
                    </a:p>
                  </a:txBody>
                  <a:tcPr marL="0" marR="0" marT="0" marB="0">
                    <a:lnB w="12700">
                      <a:solidFill>
                        <a:srgbClr val="595857"/>
                      </a:solidFill>
                      <a:prstDash val="solid"/>
                    </a:lnB>
                  </a:tcPr>
                </a:tc>
                <a:extLst>
                  <a:ext uri="{0D108BD9-81ED-4DB2-BD59-A6C34878D82A}">
                    <a16:rowId xmlns:a16="http://schemas.microsoft.com/office/drawing/2014/main" val="10000"/>
                  </a:ext>
                </a:extLst>
              </a:tr>
              <a:tr h="457200">
                <a:tc gridSpan="3">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lnB w="12700">
                      <a:solidFill>
                        <a:srgbClr val="595857"/>
                      </a:solidFill>
                      <a:prstDash val="solid"/>
                    </a:lnB>
                    <a:solidFill>
                      <a:srgbClr val="EE7300"/>
                    </a:solidFill>
                  </a:tcPr>
                </a:tc>
                <a:tc>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extLst>
                  <a:ext uri="{0D108BD9-81ED-4DB2-BD59-A6C34878D82A}">
                    <a16:rowId xmlns:a16="http://schemas.microsoft.com/office/drawing/2014/main" val="10001"/>
                  </a:ext>
                </a:extLst>
              </a:tr>
              <a:tr h="457200">
                <a:tc>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tc rowSpan="2">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solidFill>
                      <a:srgbClr val="A8A9A9"/>
                    </a:solidFill>
                  </a:tcPr>
                </a:tc>
                <a:tc>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tc vMerge="1">
                  <a:txBody>
                    <a:bodyPr/>
                    <a:lstStyle/>
                    <a:p>
                      <a:endParaRPr/>
                    </a:p>
                  </a:txBody>
                  <a:tcPr marL="0" marR="0" marT="0" marB="0">
                    <a:lnB w="12700">
                      <a:solidFill>
                        <a:srgbClr val="595857"/>
                      </a:solidFill>
                      <a:prstDash val="solid"/>
                    </a:lnB>
                    <a:solidFill>
                      <a:srgbClr val="EE7300"/>
                    </a:solidFill>
                  </a:tcPr>
                </a:tc>
                <a:tc>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extLst>
                  <a:ext uri="{0D108BD9-81ED-4DB2-BD59-A6C34878D82A}">
                    <a16:rowId xmlns:a16="http://schemas.microsoft.com/office/drawing/2014/main" val="10002"/>
                  </a:ext>
                </a:extLst>
              </a:tr>
              <a:tr h="457200">
                <a:tc>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tc vMerge="1">
                  <a:txBody>
                    <a:bodyPr/>
                    <a:lstStyle/>
                    <a:p>
                      <a:endParaRPr/>
                    </a:p>
                  </a:txBody>
                  <a:tcPr marL="0" marR="0" marT="0" marB="0">
                    <a:lnT w="12700">
                      <a:solidFill>
                        <a:srgbClr val="595857"/>
                      </a:solidFill>
                      <a:prstDash val="solid"/>
                    </a:lnT>
                    <a:lnB w="12700">
                      <a:solidFill>
                        <a:srgbClr val="595857"/>
                      </a:solidFill>
                      <a:prstDash val="solid"/>
                    </a:lnB>
                    <a:solidFill>
                      <a:srgbClr val="A8A9A9"/>
                    </a:solidFill>
                  </a:tcPr>
                </a:tc>
                <a:tc>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tc vMerge="1">
                  <a:txBody>
                    <a:bodyPr/>
                    <a:lstStyle/>
                    <a:p>
                      <a:endParaRPr/>
                    </a:p>
                  </a:txBody>
                  <a:tcPr marL="0" marR="0" marT="0" marB="0">
                    <a:lnB w="12700">
                      <a:solidFill>
                        <a:srgbClr val="595857"/>
                      </a:solidFill>
                      <a:prstDash val="solid"/>
                    </a:lnB>
                    <a:solidFill>
                      <a:srgbClr val="EE7300"/>
                    </a:solidFill>
                  </a:tcPr>
                </a:tc>
                <a:tc>
                  <a:txBody>
                    <a:bodyPr/>
                    <a:lstStyle/>
                    <a:p>
                      <a:pPr>
                        <a:lnSpc>
                          <a:spcPct val="100000"/>
                        </a:lnSpc>
                      </a:pPr>
                      <a:endParaRPr sz="1200">
                        <a:latin typeface="Times New Roman"/>
                        <a:cs typeface="Times New Roman"/>
                      </a:endParaRPr>
                    </a:p>
                  </a:txBody>
                  <a:tcPr marL="0" marR="0" marT="0" marB="0">
                    <a:lnT w="12700">
                      <a:solidFill>
                        <a:srgbClr val="595857"/>
                      </a:solidFill>
                      <a:prstDash val="solid"/>
                    </a:lnT>
                    <a:lnB w="12700">
                      <a:solidFill>
                        <a:srgbClr val="595857"/>
                      </a:solidFill>
                      <a:prstDash val="solid"/>
                    </a:lnB>
                  </a:tcPr>
                </a:tc>
                <a:extLst>
                  <a:ext uri="{0D108BD9-81ED-4DB2-BD59-A6C34878D82A}">
                    <a16:rowId xmlns:a16="http://schemas.microsoft.com/office/drawing/2014/main" val="10003"/>
                  </a:ext>
                </a:extLst>
              </a:tr>
            </a:tbl>
          </a:graphicData>
        </a:graphic>
      </p:graphicFrame>
      <p:sp>
        <p:nvSpPr>
          <p:cNvPr id="134" name="object 34">
            <a:extLst>
              <a:ext uri="{FF2B5EF4-FFF2-40B4-BE49-F238E27FC236}">
                <a16:creationId xmlns:a16="http://schemas.microsoft.com/office/drawing/2014/main" id="{39C162E8-475D-7FB1-0201-D6C5528A3DC7}"/>
              </a:ext>
            </a:extLst>
          </p:cNvPr>
          <p:cNvSpPr txBox="1"/>
          <p:nvPr/>
        </p:nvSpPr>
        <p:spPr>
          <a:xfrm>
            <a:off x="6569814" y="2946211"/>
            <a:ext cx="296547" cy="178466"/>
          </a:xfrm>
          <a:prstGeom prst="rect">
            <a:avLst/>
          </a:prstGeom>
        </p:spPr>
        <p:txBody>
          <a:bodyPr vert="horz" wrap="square" lIns="0" tIns="10941" rIns="0" bIns="0" rtlCol="0">
            <a:spAutoFit/>
          </a:bodyPr>
          <a:lstStyle/>
          <a:p>
            <a:pPr marL="11516">
              <a:spcBef>
                <a:spcPts val="86"/>
              </a:spcBef>
            </a:pPr>
            <a:r>
              <a:rPr sz="1088" spc="54" dirty="0">
                <a:solidFill>
                  <a:srgbClr val="595857"/>
                </a:solidFill>
                <a:latin typeface="Montserrat" panose="00000500000000000000" pitchFamily="2" charset="0"/>
                <a:cs typeface="Microsoft YaHei"/>
              </a:rPr>
              <a:t>300</a:t>
            </a:r>
            <a:endParaRPr sz="1088">
              <a:latin typeface="Montserrat" panose="00000500000000000000" pitchFamily="2" charset="0"/>
              <a:cs typeface="Microsoft YaHei"/>
            </a:endParaRPr>
          </a:p>
        </p:txBody>
      </p:sp>
      <p:sp>
        <p:nvSpPr>
          <p:cNvPr id="135" name="object 35">
            <a:extLst>
              <a:ext uri="{FF2B5EF4-FFF2-40B4-BE49-F238E27FC236}">
                <a16:creationId xmlns:a16="http://schemas.microsoft.com/office/drawing/2014/main" id="{8AEC8416-7447-D716-FB64-7CEFB947147D}"/>
              </a:ext>
            </a:extLst>
          </p:cNvPr>
          <p:cNvSpPr txBox="1"/>
          <p:nvPr/>
        </p:nvSpPr>
        <p:spPr>
          <a:xfrm>
            <a:off x="6569814" y="4775723"/>
            <a:ext cx="296547" cy="178466"/>
          </a:xfrm>
          <a:prstGeom prst="rect">
            <a:avLst/>
          </a:prstGeom>
        </p:spPr>
        <p:txBody>
          <a:bodyPr vert="horz" wrap="square" lIns="0" tIns="10941" rIns="0" bIns="0" rtlCol="0">
            <a:spAutoFit/>
          </a:bodyPr>
          <a:lstStyle/>
          <a:p>
            <a:pPr marL="11516">
              <a:spcBef>
                <a:spcPts val="86"/>
              </a:spcBef>
            </a:pPr>
            <a:r>
              <a:rPr sz="1088" spc="54" dirty="0">
                <a:solidFill>
                  <a:srgbClr val="595857"/>
                </a:solidFill>
                <a:latin typeface="Montserrat" panose="00000500000000000000" pitchFamily="2" charset="0"/>
                <a:cs typeface="Microsoft YaHei"/>
              </a:rPr>
              <a:t>100</a:t>
            </a:r>
            <a:endParaRPr sz="1088">
              <a:latin typeface="Montserrat" panose="00000500000000000000" pitchFamily="2" charset="0"/>
              <a:cs typeface="Microsoft YaHei"/>
            </a:endParaRPr>
          </a:p>
        </p:txBody>
      </p:sp>
      <p:sp>
        <p:nvSpPr>
          <p:cNvPr id="136" name="object 36">
            <a:extLst>
              <a:ext uri="{FF2B5EF4-FFF2-40B4-BE49-F238E27FC236}">
                <a16:creationId xmlns:a16="http://schemas.microsoft.com/office/drawing/2014/main" id="{E40D6C98-4F12-0832-A8FB-1D5E2D67D73D}"/>
              </a:ext>
            </a:extLst>
          </p:cNvPr>
          <p:cNvSpPr txBox="1"/>
          <p:nvPr/>
        </p:nvSpPr>
        <p:spPr>
          <a:xfrm>
            <a:off x="6569814" y="4318277"/>
            <a:ext cx="296547" cy="178466"/>
          </a:xfrm>
          <a:prstGeom prst="rect">
            <a:avLst/>
          </a:prstGeom>
        </p:spPr>
        <p:txBody>
          <a:bodyPr vert="horz" wrap="square" lIns="0" tIns="10941" rIns="0" bIns="0" rtlCol="0">
            <a:spAutoFit/>
          </a:bodyPr>
          <a:lstStyle/>
          <a:p>
            <a:pPr marL="11516">
              <a:spcBef>
                <a:spcPts val="86"/>
              </a:spcBef>
            </a:pPr>
            <a:r>
              <a:rPr sz="1088" spc="54" dirty="0">
                <a:solidFill>
                  <a:srgbClr val="595857"/>
                </a:solidFill>
                <a:latin typeface="Montserrat" panose="00000500000000000000" pitchFamily="2" charset="0"/>
                <a:cs typeface="Microsoft YaHei"/>
              </a:rPr>
              <a:t>150</a:t>
            </a:r>
            <a:endParaRPr sz="1088">
              <a:latin typeface="Montserrat" panose="00000500000000000000" pitchFamily="2" charset="0"/>
              <a:cs typeface="Microsoft YaHei"/>
            </a:endParaRPr>
          </a:p>
        </p:txBody>
      </p:sp>
      <p:sp>
        <p:nvSpPr>
          <p:cNvPr id="137" name="object 37">
            <a:extLst>
              <a:ext uri="{FF2B5EF4-FFF2-40B4-BE49-F238E27FC236}">
                <a16:creationId xmlns:a16="http://schemas.microsoft.com/office/drawing/2014/main" id="{E328607C-20DD-E6AC-B3EB-4B90E45A87FB}"/>
              </a:ext>
            </a:extLst>
          </p:cNvPr>
          <p:cNvSpPr txBox="1"/>
          <p:nvPr/>
        </p:nvSpPr>
        <p:spPr>
          <a:xfrm>
            <a:off x="6569814" y="3860830"/>
            <a:ext cx="296547" cy="178466"/>
          </a:xfrm>
          <a:prstGeom prst="rect">
            <a:avLst/>
          </a:prstGeom>
        </p:spPr>
        <p:txBody>
          <a:bodyPr vert="horz" wrap="square" lIns="0" tIns="10941" rIns="0" bIns="0" rtlCol="0">
            <a:spAutoFit/>
          </a:bodyPr>
          <a:lstStyle/>
          <a:p>
            <a:pPr marL="11516">
              <a:spcBef>
                <a:spcPts val="86"/>
              </a:spcBef>
            </a:pPr>
            <a:r>
              <a:rPr sz="1088" spc="54" dirty="0">
                <a:solidFill>
                  <a:srgbClr val="595857"/>
                </a:solidFill>
                <a:latin typeface="Montserrat" panose="00000500000000000000" pitchFamily="2" charset="0"/>
                <a:cs typeface="Microsoft YaHei"/>
              </a:rPr>
              <a:t>200</a:t>
            </a:r>
            <a:endParaRPr sz="1088">
              <a:latin typeface="Montserrat" panose="00000500000000000000" pitchFamily="2" charset="0"/>
              <a:cs typeface="Microsoft YaHei"/>
            </a:endParaRPr>
          </a:p>
        </p:txBody>
      </p:sp>
      <p:sp>
        <p:nvSpPr>
          <p:cNvPr id="138" name="object 38">
            <a:extLst>
              <a:ext uri="{FF2B5EF4-FFF2-40B4-BE49-F238E27FC236}">
                <a16:creationId xmlns:a16="http://schemas.microsoft.com/office/drawing/2014/main" id="{75F547BF-97A9-30F6-8750-F9B91058106A}"/>
              </a:ext>
            </a:extLst>
          </p:cNvPr>
          <p:cNvSpPr txBox="1"/>
          <p:nvPr/>
        </p:nvSpPr>
        <p:spPr>
          <a:xfrm>
            <a:off x="6569814" y="3403382"/>
            <a:ext cx="296547" cy="178466"/>
          </a:xfrm>
          <a:prstGeom prst="rect">
            <a:avLst/>
          </a:prstGeom>
        </p:spPr>
        <p:txBody>
          <a:bodyPr vert="horz" wrap="square" lIns="0" tIns="10941" rIns="0" bIns="0" rtlCol="0">
            <a:spAutoFit/>
          </a:bodyPr>
          <a:lstStyle/>
          <a:p>
            <a:pPr marL="11516">
              <a:spcBef>
                <a:spcPts val="86"/>
              </a:spcBef>
            </a:pPr>
            <a:r>
              <a:rPr sz="1088" spc="54" dirty="0">
                <a:solidFill>
                  <a:srgbClr val="595857"/>
                </a:solidFill>
                <a:latin typeface="Montserrat" panose="00000500000000000000" pitchFamily="2" charset="0"/>
                <a:cs typeface="Microsoft YaHei"/>
              </a:rPr>
              <a:t>250</a:t>
            </a:r>
            <a:endParaRPr sz="1088">
              <a:latin typeface="Montserrat" panose="00000500000000000000" pitchFamily="2" charset="0"/>
              <a:cs typeface="Microsoft YaHei"/>
            </a:endParaRPr>
          </a:p>
        </p:txBody>
      </p:sp>
      <p:sp>
        <p:nvSpPr>
          <p:cNvPr id="139" name="object 39">
            <a:extLst>
              <a:ext uri="{FF2B5EF4-FFF2-40B4-BE49-F238E27FC236}">
                <a16:creationId xmlns:a16="http://schemas.microsoft.com/office/drawing/2014/main" id="{A2A6EB42-8882-6C60-FFBC-2CB9CD00F579}"/>
              </a:ext>
            </a:extLst>
          </p:cNvPr>
          <p:cNvSpPr txBox="1"/>
          <p:nvPr/>
        </p:nvSpPr>
        <p:spPr>
          <a:xfrm>
            <a:off x="6660890" y="5232896"/>
            <a:ext cx="205567" cy="178466"/>
          </a:xfrm>
          <a:prstGeom prst="rect">
            <a:avLst/>
          </a:prstGeom>
        </p:spPr>
        <p:txBody>
          <a:bodyPr vert="horz" wrap="square" lIns="0" tIns="10941" rIns="0" bIns="0" rtlCol="0">
            <a:spAutoFit/>
          </a:bodyPr>
          <a:lstStyle/>
          <a:p>
            <a:pPr marL="11516">
              <a:spcBef>
                <a:spcPts val="86"/>
              </a:spcBef>
            </a:pPr>
            <a:r>
              <a:rPr sz="1088" spc="54" dirty="0">
                <a:solidFill>
                  <a:srgbClr val="595857"/>
                </a:solidFill>
                <a:latin typeface="Montserrat" panose="00000500000000000000" pitchFamily="2" charset="0"/>
                <a:cs typeface="Microsoft YaHei"/>
              </a:rPr>
              <a:t>50</a:t>
            </a:r>
            <a:endParaRPr sz="1088">
              <a:latin typeface="Montserrat" panose="00000500000000000000" pitchFamily="2" charset="0"/>
              <a:cs typeface="Microsoft YaHei"/>
            </a:endParaRPr>
          </a:p>
        </p:txBody>
      </p:sp>
      <p:sp>
        <p:nvSpPr>
          <p:cNvPr id="140" name="object 40">
            <a:extLst>
              <a:ext uri="{FF2B5EF4-FFF2-40B4-BE49-F238E27FC236}">
                <a16:creationId xmlns:a16="http://schemas.microsoft.com/office/drawing/2014/main" id="{FBBCD01F-1768-6DC9-D0D8-2E404800C222}"/>
              </a:ext>
            </a:extLst>
          </p:cNvPr>
          <p:cNvSpPr txBox="1"/>
          <p:nvPr/>
        </p:nvSpPr>
        <p:spPr>
          <a:xfrm>
            <a:off x="6751966" y="5690343"/>
            <a:ext cx="108829" cy="178466"/>
          </a:xfrm>
          <a:prstGeom prst="rect">
            <a:avLst/>
          </a:prstGeom>
        </p:spPr>
        <p:txBody>
          <a:bodyPr vert="horz" wrap="square" lIns="0" tIns="10941" rIns="0" bIns="0" rtlCol="0">
            <a:spAutoFit/>
          </a:bodyPr>
          <a:lstStyle/>
          <a:p>
            <a:pPr marL="11516">
              <a:spcBef>
                <a:spcPts val="86"/>
              </a:spcBef>
            </a:pPr>
            <a:r>
              <a:rPr sz="1088" spc="-45" dirty="0">
                <a:solidFill>
                  <a:srgbClr val="595857"/>
                </a:solidFill>
                <a:latin typeface="Montserrat" panose="00000500000000000000" pitchFamily="2" charset="0"/>
                <a:cs typeface="Microsoft YaHei"/>
              </a:rPr>
              <a:t>0</a:t>
            </a:r>
            <a:endParaRPr sz="1088">
              <a:latin typeface="Montserrat" panose="00000500000000000000" pitchFamily="2" charset="0"/>
              <a:cs typeface="Microsoft YaHei"/>
            </a:endParaRPr>
          </a:p>
        </p:txBody>
      </p:sp>
      <p:sp>
        <p:nvSpPr>
          <p:cNvPr id="141" name="object 41">
            <a:extLst>
              <a:ext uri="{FF2B5EF4-FFF2-40B4-BE49-F238E27FC236}">
                <a16:creationId xmlns:a16="http://schemas.microsoft.com/office/drawing/2014/main" id="{12C51AD0-BF71-D62B-B8E7-926D2237A899}"/>
              </a:ext>
            </a:extLst>
          </p:cNvPr>
          <p:cNvSpPr txBox="1"/>
          <p:nvPr/>
        </p:nvSpPr>
        <p:spPr>
          <a:xfrm>
            <a:off x="8561763" y="6027057"/>
            <a:ext cx="665646" cy="166232"/>
          </a:xfrm>
          <a:prstGeom prst="rect">
            <a:avLst/>
          </a:prstGeom>
        </p:spPr>
        <p:txBody>
          <a:bodyPr vert="horz" wrap="square" lIns="0" tIns="12668" rIns="0" bIns="0" rtlCol="0">
            <a:spAutoFit/>
          </a:bodyPr>
          <a:lstStyle/>
          <a:p>
            <a:pPr marL="11516">
              <a:spcBef>
                <a:spcPts val="100"/>
              </a:spcBef>
            </a:pPr>
            <a:r>
              <a:rPr sz="997" b="1" spc="91" dirty="0">
                <a:solidFill>
                  <a:srgbClr val="EE7300"/>
                </a:solidFill>
                <a:latin typeface="Montserrat" panose="00000500000000000000" pitchFamily="2" charset="0"/>
                <a:cs typeface="Microsoft YaHei"/>
              </a:rPr>
              <a:t>5</a:t>
            </a:r>
            <a:r>
              <a:rPr sz="997" b="1" spc="9" dirty="0">
                <a:solidFill>
                  <a:srgbClr val="EE7300"/>
                </a:solidFill>
                <a:latin typeface="Montserrat" panose="00000500000000000000" pitchFamily="2" charset="0"/>
                <a:cs typeface="Microsoft YaHei"/>
              </a:rPr>
              <a:t>% 処理後</a:t>
            </a:r>
            <a:endParaRPr sz="997">
              <a:latin typeface="Montserrat" panose="00000500000000000000" pitchFamily="2" charset="0"/>
              <a:cs typeface="Microsoft YaHei"/>
            </a:endParaRPr>
          </a:p>
        </p:txBody>
      </p:sp>
      <p:sp>
        <p:nvSpPr>
          <p:cNvPr id="142" name="object 43">
            <a:extLst>
              <a:ext uri="{FF2B5EF4-FFF2-40B4-BE49-F238E27FC236}">
                <a16:creationId xmlns:a16="http://schemas.microsoft.com/office/drawing/2014/main" id="{C9D3B690-8F1B-B222-83BF-4DD41B8DF680}"/>
              </a:ext>
            </a:extLst>
          </p:cNvPr>
          <p:cNvSpPr txBox="1"/>
          <p:nvPr/>
        </p:nvSpPr>
        <p:spPr>
          <a:xfrm>
            <a:off x="6363828" y="2587437"/>
            <a:ext cx="755473" cy="290807"/>
          </a:xfrm>
          <a:prstGeom prst="rect">
            <a:avLst/>
          </a:prstGeom>
        </p:spPr>
        <p:txBody>
          <a:bodyPr vert="horz" wrap="square" lIns="0" tIns="11516" rIns="0" bIns="0" rtlCol="0">
            <a:spAutoFit/>
          </a:bodyPr>
          <a:lstStyle/>
          <a:p>
            <a:pPr marL="82918" marR="4607" indent="-71401">
              <a:spcBef>
                <a:spcPts val="91"/>
              </a:spcBef>
            </a:pPr>
            <a:r>
              <a:rPr sz="907" spc="-32" dirty="0">
                <a:solidFill>
                  <a:srgbClr val="595857"/>
                </a:solidFill>
                <a:latin typeface="Montserrat" panose="00000500000000000000" pitchFamily="2" charset="0"/>
                <a:cs typeface="Microsoft YaHei"/>
              </a:rPr>
              <a:t>コラーゲン Ⅲ</a:t>
            </a:r>
            <a:r>
              <a:rPr sz="907" spc="-141" dirty="0">
                <a:solidFill>
                  <a:srgbClr val="595857"/>
                </a:solidFill>
                <a:latin typeface="Montserrat" panose="00000500000000000000" pitchFamily="2" charset="0"/>
                <a:cs typeface="Microsoft YaHei"/>
              </a:rPr>
              <a:t>増加率</a:t>
            </a:r>
            <a:r>
              <a:rPr sz="907" spc="-23" dirty="0">
                <a:solidFill>
                  <a:srgbClr val="595857"/>
                </a:solidFill>
                <a:latin typeface="Montserrat" panose="00000500000000000000" pitchFamily="2" charset="0"/>
                <a:cs typeface="Microsoft YaHei"/>
              </a:rPr>
              <a:t>（％）</a:t>
            </a:r>
            <a:endParaRPr sz="907">
              <a:latin typeface="Montserrat" panose="00000500000000000000" pitchFamily="2" charset="0"/>
              <a:cs typeface="Microsoft YaHei"/>
            </a:endParaRPr>
          </a:p>
        </p:txBody>
      </p:sp>
      <p:sp>
        <p:nvSpPr>
          <p:cNvPr id="143" name="object 44">
            <a:extLst>
              <a:ext uri="{FF2B5EF4-FFF2-40B4-BE49-F238E27FC236}">
                <a16:creationId xmlns:a16="http://schemas.microsoft.com/office/drawing/2014/main" id="{5AD39995-F650-4044-32B4-9B747F4B69CD}"/>
              </a:ext>
            </a:extLst>
          </p:cNvPr>
          <p:cNvSpPr txBox="1"/>
          <p:nvPr/>
        </p:nvSpPr>
        <p:spPr>
          <a:xfrm>
            <a:off x="2047685" y="3583687"/>
            <a:ext cx="300852" cy="1599048"/>
          </a:xfrm>
          <a:prstGeom prst="rect">
            <a:avLst/>
          </a:prstGeom>
        </p:spPr>
        <p:txBody>
          <a:bodyPr vert="vert270" wrap="square" lIns="0" tIns="2879" rIns="0" bIns="0" rtlCol="0">
            <a:spAutoFit/>
          </a:bodyPr>
          <a:lstStyle/>
          <a:p>
            <a:pPr marL="229175" marR="4607" indent="-218235">
              <a:lnSpc>
                <a:spcPts val="1179"/>
              </a:lnSpc>
              <a:spcBef>
                <a:spcPts val="23"/>
              </a:spcBef>
            </a:pPr>
            <a:r>
              <a:rPr sz="997" spc="9" dirty="0">
                <a:solidFill>
                  <a:srgbClr val="3F3B3A"/>
                </a:solidFill>
                <a:latin typeface="Montserrat" panose="00000500000000000000" pitchFamily="2" charset="0"/>
                <a:cs typeface="SimSun"/>
              </a:rPr>
              <a:t>Relative</a:t>
            </a:r>
            <a:r>
              <a:rPr sz="997" spc="-127" dirty="0">
                <a:solidFill>
                  <a:srgbClr val="3F3B3A"/>
                </a:solidFill>
                <a:latin typeface="Montserrat" panose="00000500000000000000" pitchFamily="2" charset="0"/>
                <a:cs typeface="SimSun"/>
              </a:rPr>
              <a:t> </a:t>
            </a:r>
            <a:r>
              <a:rPr sz="997" spc="18" dirty="0">
                <a:solidFill>
                  <a:srgbClr val="3F3B3A"/>
                </a:solidFill>
                <a:latin typeface="Montserrat" panose="00000500000000000000" pitchFamily="2" charset="0"/>
                <a:cs typeface="SimSun"/>
              </a:rPr>
              <a:t>expression</a:t>
            </a:r>
            <a:r>
              <a:rPr sz="997" spc="-122" dirty="0">
                <a:solidFill>
                  <a:srgbClr val="3F3B3A"/>
                </a:solidFill>
                <a:latin typeface="Montserrat" panose="00000500000000000000" pitchFamily="2" charset="0"/>
                <a:cs typeface="SimSun"/>
              </a:rPr>
              <a:t> </a:t>
            </a:r>
            <a:r>
              <a:rPr sz="997" spc="-27" dirty="0">
                <a:solidFill>
                  <a:srgbClr val="3F3B3A"/>
                </a:solidFill>
                <a:latin typeface="Montserrat" panose="00000500000000000000" pitchFamily="2" charset="0"/>
                <a:cs typeface="SimSun"/>
              </a:rPr>
              <a:t>level </a:t>
            </a:r>
            <a:r>
              <a:rPr sz="997" dirty="0">
                <a:solidFill>
                  <a:srgbClr val="3F3B3A"/>
                </a:solidFill>
                <a:latin typeface="Montserrat" panose="00000500000000000000" pitchFamily="2" charset="0"/>
                <a:cs typeface="SimSun"/>
              </a:rPr>
              <a:t>of</a:t>
            </a:r>
            <a:r>
              <a:rPr sz="997" spc="-190" dirty="0">
                <a:solidFill>
                  <a:srgbClr val="3F3B3A"/>
                </a:solidFill>
                <a:latin typeface="Montserrat" panose="00000500000000000000" pitchFamily="2" charset="0"/>
                <a:cs typeface="SimSun"/>
              </a:rPr>
              <a:t> </a:t>
            </a:r>
            <a:r>
              <a:rPr sz="997" spc="181" dirty="0">
                <a:solidFill>
                  <a:srgbClr val="3F3B3A"/>
                </a:solidFill>
                <a:latin typeface="Montserrat" panose="00000500000000000000" pitchFamily="2" charset="0"/>
                <a:cs typeface="SimSun"/>
              </a:rPr>
              <a:t>COL1A1</a:t>
            </a:r>
            <a:r>
              <a:rPr sz="997" spc="-181" dirty="0">
                <a:solidFill>
                  <a:srgbClr val="3F3B3A"/>
                </a:solidFill>
                <a:latin typeface="Montserrat" panose="00000500000000000000" pitchFamily="2" charset="0"/>
                <a:cs typeface="SimSun"/>
              </a:rPr>
              <a:t> </a:t>
            </a:r>
            <a:r>
              <a:rPr sz="997" spc="290" dirty="0">
                <a:solidFill>
                  <a:srgbClr val="3F3B3A"/>
                </a:solidFill>
                <a:latin typeface="Montserrat" panose="00000500000000000000" pitchFamily="2" charset="0"/>
                <a:cs typeface="SimSun"/>
              </a:rPr>
              <a:t>mRNA</a:t>
            </a:r>
            <a:endParaRPr sz="997">
              <a:latin typeface="Montserrat" panose="00000500000000000000" pitchFamily="2" charset="0"/>
              <a:cs typeface="SimSun"/>
            </a:endParaRPr>
          </a:p>
        </p:txBody>
      </p:sp>
      <p:sp>
        <p:nvSpPr>
          <p:cNvPr id="144" name="object 45">
            <a:extLst>
              <a:ext uri="{FF2B5EF4-FFF2-40B4-BE49-F238E27FC236}">
                <a16:creationId xmlns:a16="http://schemas.microsoft.com/office/drawing/2014/main" id="{2D50AAE9-315C-97B6-18BE-22827F33DA6C}"/>
              </a:ext>
            </a:extLst>
          </p:cNvPr>
          <p:cNvSpPr txBox="1"/>
          <p:nvPr/>
        </p:nvSpPr>
        <p:spPr>
          <a:xfrm>
            <a:off x="6172516" y="3583687"/>
            <a:ext cx="300852" cy="1599048"/>
          </a:xfrm>
          <a:prstGeom prst="rect">
            <a:avLst/>
          </a:prstGeom>
        </p:spPr>
        <p:txBody>
          <a:bodyPr vert="vert270" wrap="square" lIns="0" tIns="2879" rIns="0" bIns="0" rtlCol="0">
            <a:spAutoFit/>
          </a:bodyPr>
          <a:lstStyle/>
          <a:p>
            <a:pPr marL="229175" marR="4607" indent="-218235">
              <a:lnSpc>
                <a:spcPts val="1179"/>
              </a:lnSpc>
              <a:spcBef>
                <a:spcPts val="23"/>
              </a:spcBef>
            </a:pPr>
            <a:r>
              <a:rPr sz="997" spc="9" dirty="0">
                <a:solidFill>
                  <a:srgbClr val="3F3B3A"/>
                </a:solidFill>
                <a:latin typeface="Montserrat" panose="00000500000000000000" pitchFamily="2" charset="0"/>
                <a:cs typeface="SimSun"/>
              </a:rPr>
              <a:t>Relative</a:t>
            </a:r>
            <a:r>
              <a:rPr sz="997" spc="-127" dirty="0">
                <a:solidFill>
                  <a:srgbClr val="3F3B3A"/>
                </a:solidFill>
                <a:latin typeface="Montserrat" panose="00000500000000000000" pitchFamily="2" charset="0"/>
                <a:cs typeface="SimSun"/>
              </a:rPr>
              <a:t> </a:t>
            </a:r>
            <a:r>
              <a:rPr sz="997" spc="18" dirty="0">
                <a:solidFill>
                  <a:srgbClr val="3F3B3A"/>
                </a:solidFill>
                <a:latin typeface="Montserrat" panose="00000500000000000000" pitchFamily="2" charset="0"/>
                <a:cs typeface="SimSun"/>
              </a:rPr>
              <a:t>expression</a:t>
            </a:r>
            <a:r>
              <a:rPr sz="997" spc="-122" dirty="0">
                <a:solidFill>
                  <a:srgbClr val="3F3B3A"/>
                </a:solidFill>
                <a:latin typeface="Montserrat" panose="00000500000000000000" pitchFamily="2" charset="0"/>
                <a:cs typeface="SimSun"/>
              </a:rPr>
              <a:t> </a:t>
            </a:r>
            <a:r>
              <a:rPr sz="997" spc="-27" dirty="0">
                <a:solidFill>
                  <a:srgbClr val="3F3B3A"/>
                </a:solidFill>
                <a:latin typeface="Montserrat" panose="00000500000000000000" pitchFamily="2" charset="0"/>
                <a:cs typeface="SimSun"/>
              </a:rPr>
              <a:t>level </a:t>
            </a:r>
            <a:r>
              <a:rPr sz="997" dirty="0">
                <a:solidFill>
                  <a:srgbClr val="3F3B3A"/>
                </a:solidFill>
                <a:latin typeface="Montserrat" panose="00000500000000000000" pitchFamily="2" charset="0"/>
                <a:cs typeface="SimSun"/>
              </a:rPr>
              <a:t>of</a:t>
            </a:r>
            <a:r>
              <a:rPr sz="997" spc="-190" dirty="0">
                <a:solidFill>
                  <a:srgbClr val="3F3B3A"/>
                </a:solidFill>
                <a:latin typeface="Montserrat" panose="00000500000000000000" pitchFamily="2" charset="0"/>
                <a:cs typeface="SimSun"/>
              </a:rPr>
              <a:t> </a:t>
            </a:r>
            <a:r>
              <a:rPr sz="997" spc="181" dirty="0">
                <a:solidFill>
                  <a:srgbClr val="3F3B3A"/>
                </a:solidFill>
                <a:latin typeface="Montserrat" panose="00000500000000000000" pitchFamily="2" charset="0"/>
                <a:cs typeface="SimSun"/>
              </a:rPr>
              <a:t>COL3A1</a:t>
            </a:r>
            <a:r>
              <a:rPr sz="997" spc="-181" dirty="0">
                <a:solidFill>
                  <a:srgbClr val="3F3B3A"/>
                </a:solidFill>
                <a:latin typeface="Montserrat" panose="00000500000000000000" pitchFamily="2" charset="0"/>
                <a:cs typeface="SimSun"/>
              </a:rPr>
              <a:t> </a:t>
            </a:r>
            <a:r>
              <a:rPr sz="997" spc="290" dirty="0">
                <a:solidFill>
                  <a:srgbClr val="3F3B3A"/>
                </a:solidFill>
                <a:latin typeface="Montserrat" panose="00000500000000000000" pitchFamily="2" charset="0"/>
                <a:cs typeface="SimSun"/>
              </a:rPr>
              <a:t>mRNA</a:t>
            </a:r>
            <a:endParaRPr sz="997">
              <a:latin typeface="Montserrat" panose="00000500000000000000" pitchFamily="2" charset="0"/>
              <a:cs typeface="SimSun"/>
            </a:endParaRPr>
          </a:p>
        </p:txBody>
      </p:sp>
      <p:sp>
        <p:nvSpPr>
          <p:cNvPr id="145" name="object 46">
            <a:extLst>
              <a:ext uri="{FF2B5EF4-FFF2-40B4-BE49-F238E27FC236}">
                <a16:creationId xmlns:a16="http://schemas.microsoft.com/office/drawing/2014/main" id="{04C44712-7591-F080-0ACC-57F0DD2177F8}"/>
              </a:ext>
            </a:extLst>
          </p:cNvPr>
          <p:cNvSpPr txBox="1"/>
          <p:nvPr/>
        </p:nvSpPr>
        <p:spPr>
          <a:xfrm>
            <a:off x="8444124" y="3851301"/>
            <a:ext cx="893095" cy="311130"/>
          </a:xfrm>
          <a:prstGeom prst="rect">
            <a:avLst/>
          </a:prstGeom>
        </p:spPr>
        <p:txBody>
          <a:bodyPr vert="horz" wrap="square" lIns="0" tIns="10941" rIns="0" bIns="0" rtlCol="0">
            <a:spAutoFit/>
          </a:bodyPr>
          <a:lstStyle/>
          <a:p>
            <a:pPr marL="11516">
              <a:spcBef>
                <a:spcPts val="86"/>
              </a:spcBef>
            </a:pPr>
            <a:r>
              <a:rPr sz="1950" b="1" spc="100" dirty="0">
                <a:solidFill>
                  <a:srgbClr val="EE7300"/>
                </a:solidFill>
                <a:latin typeface="Montserrat" panose="00000500000000000000" pitchFamily="2" charset="0"/>
                <a:cs typeface="Microsoft YaHei"/>
              </a:rPr>
              <a:t>67</a:t>
            </a:r>
            <a:r>
              <a:rPr sz="2040" b="1" spc="81" baseline="3703" dirty="0">
                <a:solidFill>
                  <a:srgbClr val="EE7300"/>
                </a:solidFill>
                <a:latin typeface="Montserrat" panose="00000500000000000000" pitchFamily="2" charset="0"/>
                <a:cs typeface="Microsoft YaHei"/>
              </a:rPr>
              <a:t>%増加</a:t>
            </a:r>
            <a:endParaRPr sz="2040" baseline="3703">
              <a:latin typeface="Montserrat" panose="00000500000000000000" pitchFamily="2" charset="0"/>
              <a:cs typeface="Microsoft YaHei"/>
            </a:endParaRPr>
          </a:p>
        </p:txBody>
      </p:sp>
    </p:spTree>
    <p:extLst>
      <p:ext uri="{BB962C8B-B14F-4D97-AF65-F5344CB8AC3E}">
        <p14:creationId xmlns:p14="http://schemas.microsoft.com/office/powerpoint/2010/main" val="4090188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4997C-C807-6C73-E76D-E20C73D1171C}"/>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0F2CD8B-0CEF-7903-878A-34D90A4DD40F}"/>
              </a:ext>
            </a:extLst>
          </p:cNvPr>
          <p:cNvSpPr>
            <a:spLocks noGrp="1"/>
          </p:cNvSpPr>
          <p:nvPr>
            <p:ph idx="1"/>
          </p:nvPr>
        </p:nvSpPr>
        <p:spPr>
          <a:xfrm>
            <a:off x="838200" y="1690688"/>
            <a:ext cx="4200144" cy="795604"/>
          </a:xfrm>
        </p:spPr>
        <p:txBody>
          <a:bodyPr>
            <a:noAutofit/>
          </a:bodyPr>
          <a:lstStyle/>
          <a:p>
            <a:pPr marL="0" indent="0">
              <a:buNone/>
            </a:pPr>
            <a:r>
              <a:rPr lang="en-US" sz="1600" b="1" dirty="0" err="1">
                <a:latin typeface="Montserrat" panose="00000500000000000000" pitchFamily="2" charset="0"/>
              </a:rPr>
              <a:t>Được</a:t>
            </a:r>
            <a:r>
              <a:rPr lang="en-US" sz="1600" b="1" dirty="0">
                <a:latin typeface="Montserrat" panose="00000500000000000000" pitchFamily="2" charset="0"/>
              </a:rPr>
              <a:t> </a:t>
            </a:r>
            <a:r>
              <a:rPr lang="en-US" sz="1600" b="1" dirty="0" err="1">
                <a:latin typeface="Montserrat" panose="00000500000000000000" pitchFamily="2" charset="0"/>
              </a:rPr>
              <a:t>kiểm</a:t>
            </a:r>
            <a:r>
              <a:rPr lang="en-US" sz="1600" b="1" dirty="0">
                <a:latin typeface="Montserrat" panose="00000500000000000000" pitchFamily="2" charset="0"/>
              </a:rPr>
              <a:t> </a:t>
            </a:r>
            <a:r>
              <a:rPr lang="en-US" sz="1600" b="1" dirty="0" err="1">
                <a:latin typeface="Montserrat" panose="00000500000000000000" pitchFamily="2" charset="0"/>
              </a:rPr>
              <a:t>tra</a:t>
            </a:r>
            <a:r>
              <a:rPr lang="en-US" sz="1600" b="1" dirty="0">
                <a:latin typeface="Montserrat" panose="00000500000000000000" pitchFamily="2" charset="0"/>
              </a:rPr>
              <a:t> </a:t>
            </a:r>
            <a:r>
              <a:rPr lang="en-US" sz="1600" b="1" dirty="0" err="1">
                <a:latin typeface="Montserrat" panose="00000500000000000000" pitchFamily="2" charset="0"/>
              </a:rPr>
              <a:t>nghiêm</a:t>
            </a:r>
            <a:r>
              <a:rPr lang="en-US" sz="1600" b="1" dirty="0">
                <a:latin typeface="Montserrat" panose="00000500000000000000" pitchFamily="2" charset="0"/>
              </a:rPr>
              <a:t> </a:t>
            </a:r>
            <a:r>
              <a:rPr lang="en-US" sz="1600" b="1" dirty="0" err="1">
                <a:latin typeface="Montserrat" panose="00000500000000000000" pitchFamily="2" charset="0"/>
              </a:rPr>
              <a:t>ngặt</a:t>
            </a:r>
            <a:r>
              <a:rPr lang="en-US" sz="1600" b="1" dirty="0">
                <a:latin typeface="Montserrat" panose="00000500000000000000" pitchFamily="2" charset="0"/>
              </a:rPr>
              <a:t> </a:t>
            </a:r>
            <a:r>
              <a:rPr lang="en-US" sz="1600" b="1" dirty="0" err="1">
                <a:latin typeface="Montserrat" panose="00000500000000000000" pitchFamily="2" charset="0"/>
              </a:rPr>
              <a:t>về</a:t>
            </a:r>
            <a:r>
              <a:rPr lang="en-US" sz="1600" b="1" dirty="0">
                <a:latin typeface="Montserrat" panose="00000500000000000000" pitchFamily="2" charset="0"/>
              </a:rPr>
              <a:t> </a:t>
            </a:r>
            <a:r>
              <a:rPr lang="en-US" sz="1600" b="1" dirty="0" err="1">
                <a:latin typeface="Montserrat" panose="00000500000000000000" pitchFamily="2" charset="0"/>
              </a:rPr>
              <a:t>nguồn</a:t>
            </a:r>
            <a:r>
              <a:rPr lang="en-US" sz="1600" b="1" dirty="0">
                <a:latin typeface="Montserrat" panose="00000500000000000000" pitchFamily="2" charset="0"/>
              </a:rPr>
              <a:t> </a:t>
            </a:r>
            <a:r>
              <a:rPr lang="en-US" sz="1600" b="1" dirty="0" err="1">
                <a:latin typeface="Montserrat" panose="00000500000000000000" pitchFamily="2" charset="0"/>
              </a:rPr>
              <a:t>gốc</a:t>
            </a:r>
            <a:r>
              <a:rPr lang="en-US" sz="1600" b="1" dirty="0">
                <a:latin typeface="Montserrat" panose="00000500000000000000" pitchFamily="2" charset="0"/>
              </a:rPr>
              <a:t> </a:t>
            </a:r>
            <a:r>
              <a:rPr lang="en-US" sz="1600" b="1" dirty="0" err="1">
                <a:latin typeface="Montserrat" panose="00000500000000000000" pitchFamily="2" charset="0"/>
              </a:rPr>
              <a:t>và</a:t>
            </a:r>
            <a:r>
              <a:rPr lang="en-US" sz="1600" b="1" dirty="0">
                <a:latin typeface="Montserrat" panose="00000500000000000000" pitchFamily="2" charset="0"/>
              </a:rPr>
              <a:t> </a:t>
            </a:r>
            <a:r>
              <a:rPr lang="en-US" sz="1600" b="1" dirty="0" err="1">
                <a:latin typeface="Montserrat" panose="00000500000000000000" pitchFamily="2" charset="0"/>
              </a:rPr>
              <a:t>thực</a:t>
            </a:r>
            <a:r>
              <a:rPr lang="en-US" sz="1600" b="1" dirty="0">
                <a:latin typeface="Montserrat" panose="00000500000000000000" pitchFamily="2" charset="0"/>
              </a:rPr>
              <a:t> </a:t>
            </a:r>
            <a:r>
              <a:rPr lang="en-US" sz="1600" b="1" dirty="0" err="1">
                <a:latin typeface="Montserrat" panose="00000500000000000000" pitchFamily="2" charset="0"/>
              </a:rPr>
              <a:t>hiện</a:t>
            </a:r>
            <a:r>
              <a:rPr lang="en-US" sz="1600" b="1" dirty="0">
                <a:latin typeface="Montserrat" panose="00000500000000000000" pitchFamily="2" charset="0"/>
              </a:rPr>
              <a:t> </a:t>
            </a:r>
            <a:r>
              <a:rPr lang="en-US" sz="1600" b="1" dirty="0" err="1">
                <a:latin typeface="Montserrat" panose="00000500000000000000" pitchFamily="2" charset="0"/>
              </a:rPr>
              <a:t>các</a:t>
            </a:r>
            <a:r>
              <a:rPr lang="en-US" sz="1600" b="1" dirty="0">
                <a:latin typeface="Montserrat" panose="00000500000000000000" pitchFamily="2" charset="0"/>
              </a:rPr>
              <a:t> </a:t>
            </a:r>
            <a:r>
              <a:rPr lang="en-US" sz="1600" b="1" dirty="0" err="1">
                <a:latin typeface="Montserrat" panose="00000500000000000000" pitchFamily="2" charset="0"/>
              </a:rPr>
              <a:t>xét</a:t>
            </a:r>
            <a:r>
              <a:rPr lang="en-US" sz="1600" b="1" dirty="0">
                <a:latin typeface="Montserrat" panose="00000500000000000000" pitchFamily="2" charset="0"/>
              </a:rPr>
              <a:t> </a:t>
            </a:r>
            <a:r>
              <a:rPr lang="en-US" sz="1600" b="1" dirty="0" err="1">
                <a:latin typeface="Montserrat" panose="00000500000000000000" pitchFamily="2" charset="0"/>
              </a:rPr>
              <a:t>nghiệm</a:t>
            </a:r>
            <a:r>
              <a:rPr lang="en-US" sz="1600" b="1" dirty="0">
                <a:latin typeface="Montserrat" panose="00000500000000000000" pitchFamily="2" charset="0"/>
              </a:rPr>
              <a:t> </a:t>
            </a:r>
            <a:r>
              <a:rPr lang="en-US" sz="1600" b="1" dirty="0" err="1">
                <a:latin typeface="Montserrat" panose="00000500000000000000" pitchFamily="2" charset="0"/>
              </a:rPr>
              <a:t>liên</a:t>
            </a:r>
            <a:r>
              <a:rPr lang="en-US" sz="1600" b="1" dirty="0">
                <a:latin typeface="Montserrat" panose="00000500000000000000" pitchFamily="2" charset="0"/>
              </a:rPr>
              <a:t> </a:t>
            </a:r>
            <a:r>
              <a:rPr lang="en-US" sz="1600" b="1" dirty="0" err="1">
                <a:latin typeface="Montserrat" panose="00000500000000000000" pitchFamily="2" charset="0"/>
              </a:rPr>
              <a:t>quan</a:t>
            </a:r>
            <a:r>
              <a:rPr lang="en-US" sz="1600" b="1" dirty="0">
                <a:latin typeface="Montserrat" panose="00000500000000000000" pitchFamily="2" charset="0"/>
              </a:rPr>
              <a:t> </a:t>
            </a:r>
            <a:r>
              <a:rPr lang="en-US" sz="1600" b="1" dirty="0" err="1">
                <a:latin typeface="Montserrat" panose="00000500000000000000" pitchFamily="2" charset="0"/>
              </a:rPr>
              <a:t>bệnh</a:t>
            </a:r>
            <a:r>
              <a:rPr lang="en-US" sz="1600" b="1" dirty="0">
                <a:latin typeface="Montserrat" panose="00000500000000000000" pitchFamily="2" charset="0"/>
              </a:rPr>
              <a:t> </a:t>
            </a:r>
            <a:r>
              <a:rPr lang="en-US" sz="1600" b="1" dirty="0" err="1">
                <a:latin typeface="Montserrat" panose="00000500000000000000" pitchFamily="2" charset="0"/>
              </a:rPr>
              <a:t>truyền</a:t>
            </a:r>
            <a:r>
              <a:rPr lang="en-US" sz="1600" b="1" dirty="0">
                <a:latin typeface="Montserrat" panose="00000500000000000000" pitchFamily="2" charset="0"/>
              </a:rPr>
              <a:t> </a:t>
            </a:r>
            <a:r>
              <a:rPr lang="en-US" sz="1600" b="1" dirty="0" err="1">
                <a:latin typeface="Montserrat" panose="00000500000000000000" pitchFamily="2" charset="0"/>
              </a:rPr>
              <a:t>nhiễm</a:t>
            </a:r>
            <a:r>
              <a:rPr lang="en-US" sz="1600" b="1" dirty="0">
                <a:latin typeface="Montserrat" panose="00000500000000000000" pitchFamily="2" charset="0"/>
              </a:rPr>
              <a:t>.</a:t>
            </a:r>
            <a:endParaRPr lang="vi-VN" sz="1600" b="1" dirty="0">
              <a:latin typeface="Montserrat" panose="00000500000000000000" pitchFamily="2" charset="0"/>
            </a:endParaRPr>
          </a:p>
        </p:txBody>
      </p:sp>
      <p:sp>
        <p:nvSpPr>
          <p:cNvPr id="6" name="Title 1">
            <a:extLst>
              <a:ext uri="{FF2B5EF4-FFF2-40B4-BE49-F238E27FC236}">
                <a16:creationId xmlns:a16="http://schemas.microsoft.com/office/drawing/2014/main" id="{2EB83B23-A98B-FEAC-4660-2788A4363492}"/>
              </a:ext>
            </a:extLst>
          </p:cNvPr>
          <p:cNvSpPr>
            <a:spLocks noGrp="1"/>
          </p:cNvSpPr>
          <p:nvPr>
            <p:ph type="title"/>
          </p:nvPr>
        </p:nvSpPr>
        <p:spPr>
          <a:xfrm>
            <a:off x="838200" y="365125"/>
            <a:ext cx="5257800" cy="1325563"/>
          </a:xfrm>
        </p:spPr>
        <p:txBody>
          <a:bodyPr>
            <a:normAutofit/>
          </a:bodyPr>
          <a:lstStyle/>
          <a:p>
            <a:r>
              <a:rPr lang="en-US" sz="2400" b="1" dirty="0">
                <a:solidFill>
                  <a:srgbClr val="BA9544"/>
                </a:solidFill>
                <a:latin typeface="Montserrat" panose="00000500000000000000" pitchFamily="2" charset="0"/>
              </a:rPr>
              <a:t>Exosome </a:t>
            </a:r>
            <a:r>
              <a:rPr lang="en-US" sz="2400" b="1" dirty="0" err="1">
                <a:solidFill>
                  <a:srgbClr val="BA9544"/>
                </a:solidFill>
                <a:latin typeface="Montserrat" panose="00000500000000000000" pitchFamily="2" charset="0"/>
              </a:rPr>
              <a:t>có</a:t>
            </a:r>
            <a:r>
              <a:rPr lang="en-US" sz="2400" b="1" dirty="0">
                <a:solidFill>
                  <a:srgbClr val="BA9544"/>
                </a:solidFill>
                <a:latin typeface="Montserrat" panose="00000500000000000000" pitchFamily="2" charset="0"/>
              </a:rPr>
              <a:t> </a:t>
            </a:r>
            <a:r>
              <a:rPr lang="en-US" sz="2400" b="1" dirty="0" err="1">
                <a:solidFill>
                  <a:srgbClr val="BA9544"/>
                </a:solidFill>
                <a:latin typeface="Montserrat" panose="00000500000000000000" pitchFamily="2" charset="0"/>
              </a:rPr>
              <a:t>trong</a:t>
            </a:r>
            <a:r>
              <a:rPr lang="en-US" sz="2400" b="1" dirty="0">
                <a:solidFill>
                  <a:srgbClr val="BA9544"/>
                </a:solidFill>
                <a:latin typeface="Montserrat" panose="00000500000000000000" pitchFamily="2" charset="0"/>
              </a:rPr>
              <a:t> </a:t>
            </a:r>
            <a:r>
              <a:rPr lang="en-US" sz="2400" b="1" dirty="0" err="1">
                <a:solidFill>
                  <a:srgbClr val="BA9544"/>
                </a:solidFill>
                <a:latin typeface="Montserrat" panose="00000500000000000000" pitchFamily="2" charset="0"/>
              </a:rPr>
              <a:t>sản</a:t>
            </a:r>
            <a:r>
              <a:rPr lang="en-US" sz="2400" b="1" dirty="0">
                <a:solidFill>
                  <a:srgbClr val="BA9544"/>
                </a:solidFill>
                <a:latin typeface="Montserrat" panose="00000500000000000000" pitchFamily="2" charset="0"/>
              </a:rPr>
              <a:t> </a:t>
            </a:r>
            <a:r>
              <a:rPr lang="en-US" sz="2400" b="1" dirty="0" err="1">
                <a:solidFill>
                  <a:srgbClr val="BA9544"/>
                </a:solidFill>
                <a:latin typeface="Montserrat" panose="00000500000000000000" pitchFamily="2" charset="0"/>
              </a:rPr>
              <a:t>phẩm</a:t>
            </a:r>
            <a:r>
              <a:rPr lang="en-US" sz="2400" b="1" dirty="0">
                <a:solidFill>
                  <a:srgbClr val="BA9544"/>
                </a:solidFill>
                <a:latin typeface="Montserrat" panose="00000500000000000000" pitchFamily="2" charset="0"/>
              </a:rPr>
              <a:t> Nichiei </a:t>
            </a:r>
            <a:r>
              <a:rPr lang="en-US" sz="2400" b="1" dirty="0" err="1">
                <a:solidFill>
                  <a:srgbClr val="BA9544"/>
                </a:solidFill>
                <a:latin typeface="Montserrat" panose="00000500000000000000" pitchFamily="2" charset="0"/>
              </a:rPr>
              <a:t>NMN+Exosome</a:t>
            </a:r>
            <a:endParaRPr lang="en-US" sz="2400" b="1" dirty="0">
              <a:solidFill>
                <a:srgbClr val="BA9544"/>
              </a:solidFill>
              <a:latin typeface="Montserrat" panose="00000500000000000000" pitchFamily="2" charset="0"/>
            </a:endParaRPr>
          </a:p>
        </p:txBody>
      </p:sp>
      <p:sp>
        <p:nvSpPr>
          <p:cNvPr id="2" name="Title 1">
            <a:extLst>
              <a:ext uri="{FF2B5EF4-FFF2-40B4-BE49-F238E27FC236}">
                <a16:creationId xmlns:a16="http://schemas.microsoft.com/office/drawing/2014/main" id="{AAFEE819-CAF6-F17A-30B0-4269418E3904}"/>
              </a:ext>
            </a:extLst>
          </p:cNvPr>
          <p:cNvSpPr txBox="1">
            <a:spLocks/>
          </p:cNvSpPr>
          <p:nvPr/>
        </p:nvSpPr>
        <p:spPr>
          <a:xfrm>
            <a:off x="838200" y="2764825"/>
            <a:ext cx="52578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BA9544"/>
                </a:solidFill>
                <a:latin typeface="Montserrat" panose="00000500000000000000" pitchFamily="2" charset="0"/>
              </a:rPr>
              <a:t>(</a:t>
            </a:r>
            <a:r>
              <a:rPr lang="en-US" sz="2400" b="1" dirty="0" err="1">
                <a:solidFill>
                  <a:srgbClr val="BA9544"/>
                </a:solidFill>
                <a:latin typeface="Montserrat" panose="00000500000000000000" pitchFamily="2" charset="0"/>
              </a:rPr>
              <a:t>Tiếng</a:t>
            </a:r>
            <a:r>
              <a:rPr lang="en-US" sz="2400" b="1" dirty="0">
                <a:solidFill>
                  <a:srgbClr val="BA9544"/>
                </a:solidFill>
                <a:latin typeface="Montserrat" panose="00000500000000000000" pitchFamily="2" charset="0"/>
              </a:rPr>
              <a:t> Nhật)</a:t>
            </a:r>
          </a:p>
        </p:txBody>
      </p:sp>
      <p:sp>
        <p:nvSpPr>
          <p:cNvPr id="11" name="Content Placeholder 3">
            <a:extLst>
              <a:ext uri="{FF2B5EF4-FFF2-40B4-BE49-F238E27FC236}">
                <a16:creationId xmlns:a16="http://schemas.microsoft.com/office/drawing/2014/main" id="{1E0DB590-E337-0CE8-EF71-0044FDBAEC44}"/>
              </a:ext>
            </a:extLst>
          </p:cNvPr>
          <p:cNvSpPr txBox="1">
            <a:spLocks/>
          </p:cNvSpPr>
          <p:nvPr/>
        </p:nvSpPr>
        <p:spPr>
          <a:xfrm>
            <a:off x="838200" y="4090388"/>
            <a:ext cx="4200144" cy="7956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latin typeface="Montserrat" panose="00000500000000000000" pitchFamily="2" charset="0"/>
              </a:rPr>
              <a:t>ABC</a:t>
            </a:r>
            <a:endParaRPr lang="vi-VN" sz="1400" b="1" dirty="0">
              <a:latin typeface="Montserrat" panose="00000500000000000000" pitchFamily="2" charset="0"/>
            </a:endParaRPr>
          </a:p>
        </p:txBody>
      </p:sp>
      <p:sp>
        <p:nvSpPr>
          <p:cNvPr id="13" name="テキスト ボックス 6">
            <a:extLst>
              <a:ext uri="{FF2B5EF4-FFF2-40B4-BE49-F238E27FC236}">
                <a16:creationId xmlns:a16="http://schemas.microsoft.com/office/drawing/2014/main" id="{E6A2614F-39B1-AE4E-ADD9-21B1C5883C83}"/>
              </a:ext>
            </a:extLst>
          </p:cNvPr>
          <p:cNvSpPr txBox="1"/>
          <p:nvPr/>
        </p:nvSpPr>
        <p:spPr>
          <a:xfrm>
            <a:off x="6210635" y="5948968"/>
            <a:ext cx="5346335" cy="276999"/>
          </a:xfrm>
          <a:prstGeom prst="rect">
            <a:avLst/>
          </a:prstGeom>
          <a:noFill/>
        </p:spPr>
        <p:txBody>
          <a:bodyPr wrap="none" rtlCol="0">
            <a:spAutoFit/>
          </a:bodyPr>
          <a:lstStyle/>
          <a:p>
            <a:pPr algn="ctr"/>
            <a:r>
              <a:rPr kumimoji="1" lang="en-US" altLang="ja-JP" sz="1200" dirty="0" err="1">
                <a:latin typeface="Montserrat" panose="00000500000000000000" pitchFamily="2" charset="0"/>
                <a:cs typeface="Times New Roman" panose="02020603050405020304" pitchFamily="18" charset="0"/>
              </a:rPr>
              <a:t>Giấy</a:t>
            </a:r>
            <a:r>
              <a:rPr kumimoji="1" lang="en-US" altLang="ja-JP" sz="1200" dirty="0">
                <a:latin typeface="Montserrat" panose="00000500000000000000" pitchFamily="2" charset="0"/>
                <a:cs typeface="Times New Roman" panose="02020603050405020304" pitchFamily="18" charset="0"/>
              </a:rPr>
              <a:t> </a:t>
            </a:r>
            <a:r>
              <a:rPr kumimoji="1" lang="en-US" altLang="ja-JP" sz="1200" dirty="0" err="1">
                <a:latin typeface="Montserrat" panose="00000500000000000000" pitchFamily="2" charset="0"/>
                <a:cs typeface="Times New Roman" panose="02020603050405020304" pitchFamily="18" charset="0"/>
              </a:rPr>
              <a:t>xác</a:t>
            </a:r>
            <a:r>
              <a:rPr kumimoji="1" lang="en-US" altLang="ja-JP" sz="1200" dirty="0">
                <a:latin typeface="Montserrat" panose="00000500000000000000" pitchFamily="2" charset="0"/>
                <a:cs typeface="Times New Roman" panose="02020603050405020304" pitchFamily="18" charset="0"/>
              </a:rPr>
              <a:t> </a:t>
            </a:r>
            <a:r>
              <a:rPr kumimoji="1" lang="en-US" altLang="ja-JP" sz="1200" dirty="0" err="1">
                <a:latin typeface="Montserrat" panose="00000500000000000000" pitchFamily="2" charset="0"/>
                <a:cs typeface="Times New Roman" panose="02020603050405020304" pitchFamily="18" charset="0"/>
              </a:rPr>
              <a:t>nhận</a:t>
            </a:r>
            <a:r>
              <a:rPr kumimoji="1" lang="en-US" altLang="ja-JP" sz="1200" dirty="0">
                <a:latin typeface="Montserrat" panose="00000500000000000000" pitchFamily="2" charset="0"/>
                <a:cs typeface="Times New Roman" panose="02020603050405020304" pitchFamily="18" charset="0"/>
              </a:rPr>
              <a:t> Exosome </a:t>
            </a:r>
            <a:r>
              <a:rPr kumimoji="1" lang="en-US" altLang="ja-JP" sz="1200" dirty="0" err="1">
                <a:latin typeface="Montserrat" panose="00000500000000000000" pitchFamily="2" charset="0"/>
                <a:cs typeface="Times New Roman" panose="02020603050405020304" pitchFamily="18" charset="0"/>
              </a:rPr>
              <a:t>không</a:t>
            </a:r>
            <a:r>
              <a:rPr kumimoji="1" lang="en-US" altLang="ja-JP" sz="1200" dirty="0">
                <a:latin typeface="Montserrat" panose="00000500000000000000" pitchFamily="2" charset="0"/>
                <a:cs typeface="Times New Roman" panose="02020603050405020304" pitchFamily="18" charset="0"/>
              </a:rPr>
              <a:t> </a:t>
            </a:r>
            <a:r>
              <a:rPr kumimoji="1" lang="en-US" altLang="ja-JP" sz="1200" dirty="0" err="1">
                <a:latin typeface="Montserrat" panose="00000500000000000000" pitchFamily="2" charset="0"/>
                <a:cs typeface="Times New Roman" panose="02020603050405020304" pitchFamily="18" charset="0"/>
              </a:rPr>
              <a:t>chứa</a:t>
            </a:r>
            <a:r>
              <a:rPr kumimoji="1" lang="en-US" altLang="ja-JP" sz="1200" dirty="0">
                <a:latin typeface="Montserrat" panose="00000500000000000000" pitchFamily="2" charset="0"/>
                <a:cs typeface="Times New Roman" panose="02020603050405020304" pitchFamily="18" charset="0"/>
              </a:rPr>
              <a:t> </a:t>
            </a:r>
            <a:r>
              <a:rPr kumimoji="1" lang="en-US" altLang="ja-JP" sz="1200" dirty="0" err="1">
                <a:latin typeface="Montserrat" panose="00000500000000000000" pitchFamily="2" charset="0"/>
                <a:cs typeface="Times New Roman" panose="02020603050405020304" pitchFamily="18" charset="0"/>
              </a:rPr>
              <a:t>các</a:t>
            </a:r>
            <a:r>
              <a:rPr kumimoji="1" lang="en-US" altLang="ja-JP" sz="1200" dirty="0">
                <a:latin typeface="Montserrat" panose="00000500000000000000" pitchFamily="2" charset="0"/>
                <a:cs typeface="Times New Roman" panose="02020603050405020304" pitchFamily="18" charset="0"/>
              </a:rPr>
              <a:t> </a:t>
            </a:r>
            <a:r>
              <a:rPr kumimoji="1" lang="en-US" altLang="ja-JP" sz="1200" dirty="0" err="1">
                <a:latin typeface="Montserrat" panose="00000500000000000000" pitchFamily="2" charset="0"/>
                <a:cs typeface="Times New Roman" panose="02020603050405020304" pitchFamily="18" charset="0"/>
              </a:rPr>
              <a:t>yếu</a:t>
            </a:r>
            <a:r>
              <a:rPr kumimoji="1" lang="en-US" altLang="ja-JP" sz="1200" dirty="0">
                <a:latin typeface="Montserrat" panose="00000500000000000000" pitchFamily="2" charset="0"/>
                <a:cs typeface="Times New Roman" panose="02020603050405020304" pitchFamily="18" charset="0"/>
              </a:rPr>
              <a:t> </a:t>
            </a:r>
            <a:r>
              <a:rPr kumimoji="1" lang="en-US" altLang="ja-JP" sz="1200" dirty="0" err="1">
                <a:latin typeface="Montserrat" panose="00000500000000000000" pitchFamily="2" charset="0"/>
                <a:cs typeface="Times New Roman" panose="02020603050405020304" pitchFamily="18" charset="0"/>
              </a:rPr>
              <a:t>tố</a:t>
            </a:r>
            <a:r>
              <a:rPr kumimoji="1" lang="en-US" altLang="ja-JP" sz="1200" dirty="0">
                <a:latin typeface="Montserrat" panose="00000500000000000000" pitchFamily="2" charset="0"/>
                <a:cs typeface="Times New Roman" panose="02020603050405020304" pitchFamily="18" charset="0"/>
              </a:rPr>
              <a:t> </a:t>
            </a:r>
            <a:r>
              <a:rPr kumimoji="1" lang="en-US" altLang="ja-JP" sz="1200" dirty="0" err="1">
                <a:latin typeface="Montserrat" panose="00000500000000000000" pitchFamily="2" charset="0"/>
                <a:cs typeface="Times New Roman" panose="02020603050405020304" pitchFamily="18" charset="0"/>
              </a:rPr>
              <a:t>bệnh</a:t>
            </a:r>
            <a:r>
              <a:rPr kumimoji="1" lang="en-US" altLang="ja-JP" sz="1200" dirty="0">
                <a:latin typeface="Montserrat" panose="00000500000000000000" pitchFamily="2" charset="0"/>
                <a:cs typeface="Times New Roman" panose="02020603050405020304" pitchFamily="18" charset="0"/>
              </a:rPr>
              <a:t> </a:t>
            </a:r>
            <a:r>
              <a:rPr kumimoji="1" lang="en-US" altLang="ja-JP" sz="1200" dirty="0" err="1">
                <a:latin typeface="Montserrat" panose="00000500000000000000" pitchFamily="2" charset="0"/>
                <a:cs typeface="Times New Roman" panose="02020603050405020304" pitchFamily="18" charset="0"/>
              </a:rPr>
              <a:t>truyền</a:t>
            </a:r>
            <a:r>
              <a:rPr kumimoji="1" lang="en-US" altLang="ja-JP" sz="1200" dirty="0">
                <a:latin typeface="Montserrat" panose="00000500000000000000" pitchFamily="2" charset="0"/>
                <a:cs typeface="Times New Roman" panose="02020603050405020304" pitchFamily="18" charset="0"/>
              </a:rPr>
              <a:t> </a:t>
            </a:r>
            <a:r>
              <a:rPr kumimoji="1" lang="en-US" altLang="ja-JP" sz="1200" dirty="0" err="1">
                <a:latin typeface="Montserrat" panose="00000500000000000000" pitchFamily="2" charset="0"/>
                <a:cs typeface="Times New Roman" panose="02020603050405020304" pitchFamily="18" charset="0"/>
              </a:rPr>
              <a:t>nhiễm</a:t>
            </a:r>
            <a:endParaRPr kumimoji="1" lang="ja-JP" altLang="en-US" sz="1200" dirty="0">
              <a:latin typeface="Montserrat" panose="00000500000000000000" pitchFamily="2" charset="0"/>
              <a:cs typeface="Times New Roman" panose="02020603050405020304" pitchFamily="18" charset="0"/>
            </a:endParaRPr>
          </a:p>
        </p:txBody>
      </p:sp>
      <p:pic>
        <p:nvPicPr>
          <p:cNvPr id="14" name="Picture 13" descr="A black background with yellow text&#10;&#10;AI-generated content may be incorrect.">
            <a:extLst>
              <a:ext uri="{FF2B5EF4-FFF2-40B4-BE49-F238E27FC236}">
                <a16:creationId xmlns:a16="http://schemas.microsoft.com/office/drawing/2014/main" id="{97389A4C-17E0-4837-9369-AC12999F5CF3}"/>
              </a:ext>
            </a:extLst>
          </p:cNvPr>
          <p:cNvPicPr>
            <a:picLocks noChangeAspect="1"/>
          </p:cNvPicPr>
          <p:nvPr/>
        </p:nvPicPr>
        <p:blipFill>
          <a:blip r:embed="rId2"/>
          <a:stretch>
            <a:fillRect/>
          </a:stretch>
        </p:blipFill>
        <p:spPr>
          <a:xfrm>
            <a:off x="104470" y="114491"/>
            <a:ext cx="795134" cy="206342"/>
          </a:xfrm>
          <a:prstGeom prst="rect">
            <a:avLst/>
          </a:prstGeom>
        </p:spPr>
      </p:pic>
      <p:pic>
        <p:nvPicPr>
          <p:cNvPr id="3" name="図 4" descr="テーブル&#10;&#10;自動的に生成された説明">
            <a:extLst>
              <a:ext uri="{FF2B5EF4-FFF2-40B4-BE49-F238E27FC236}">
                <a16:creationId xmlns:a16="http://schemas.microsoft.com/office/drawing/2014/main" id="{8A70CA25-327A-A62C-6257-620C8C99C274}"/>
              </a:ext>
            </a:extLst>
          </p:cNvPr>
          <p:cNvPicPr>
            <a:picLocks noChangeAspect="1"/>
          </p:cNvPicPr>
          <p:nvPr/>
        </p:nvPicPr>
        <p:blipFill>
          <a:blip r:embed="rId3"/>
          <a:stretch>
            <a:fillRect/>
          </a:stretch>
        </p:blipFill>
        <p:spPr>
          <a:xfrm>
            <a:off x="6708459" y="632033"/>
            <a:ext cx="4350685" cy="5212033"/>
          </a:xfrm>
          <a:prstGeom prst="rect">
            <a:avLst/>
          </a:prstGeom>
          <a:ln>
            <a:solidFill>
              <a:schemeClr val="tx1"/>
            </a:solidFill>
            <a:prstDash val="sysDash"/>
          </a:ln>
        </p:spPr>
      </p:pic>
    </p:spTree>
    <p:extLst>
      <p:ext uri="{BB962C8B-B14F-4D97-AF65-F5344CB8AC3E}">
        <p14:creationId xmlns:p14="http://schemas.microsoft.com/office/powerpoint/2010/main" val="3078112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23D39-3EDE-612E-1527-6C0F3FF898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79D7D5-53CB-2427-116F-606B058EE2DB}"/>
              </a:ext>
            </a:extLst>
          </p:cNvPr>
          <p:cNvSpPr>
            <a:spLocks noGrp="1"/>
          </p:cNvSpPr>
          <p:nvPr>
            <p:ph type="title"/>
          </p:nvPr>
        </p:nvSpPr>
        <p:spPr/>
        <p:txBody>
          <a:bodyPr>
            <a:normAutofit fontScale="90000"/>
          </a:bodyPr>
          <a:lstStyle/>
          <a:p>
            <a:r>
              <a:rPr lang="en-US" sz="3500" b="1" dirty="0">
                <a:solidFill>
                  <a:srgbClr val="BA9544"/>
                </a:solidFill>
                <a:latin typeface="Montserrat" panose="00000500000000000000" pitchFamily="2" charset="0"/>
              </a:rPr>
              <a:t>(</a:t>
            </a:r>
            <a:r>
              <a:rPr lang="en-US" sz="3500" b="1" dirty="0" err="1">
                <a:solidFill>
                  <a:srgbClr val="BA9544"/>
                </a:solidFill>
                <a:latin typeface="Montserrat" panose="00000500000000000000" pitchFamily="2" charset="0"/>
              </a:rPr>
              <a:t>Tiếng</a:t>
            </a:r>
            <a:r>
              <a:rPr lang="en-US" sz="3500" b="1" dirty="0">
                <a:solidFill>
                  <a:srgbClr val="BA9544"/>
                </a:solidFill>
                <a:latin typeface="Montserrat" panose="00000500000000000000" pitchFamily="2" charset="0"/>
              </a:rPr>
              <a:t> Nhật) </a:t>
            </a:r>
            <a:r>
              <a:rPr lang="en-US" sz="3500" b="1" dirty="0" err="1">
                <a:solidFill>
                  <a:srgbClr val="BA9544"/>
                </a:solidFill>
                <a:latin typeface="Montserrat" panose="00000500000000000000" pitchFamily="2" charset="0"/>
              </a:rPr>
              <a:t>Vì</a:t>
            </a:r>
            <a:r>
              <a:rPr lang="en-US" sz="3500" b="1" dirty="0">
                <a:solidFill>
                  <a:srgbClr val="BA9544"/>
                </a:solidFill>
                <a:latin typeface="Montserrat" panose="00000500000000000000" pitchFamily="2" charset="0"/>
              </a:rPr>
              <a:t> </a:t>
            </a:r>
            <a:r>
              <a:rPr lang="en-US" sz="3500" b="1" dirty="0" err="1">
                <a:solidFill>
                  <a:srgbClr val="BA9544"/>
                </a:solidFill>
                <a:latin typeface="Montserrat" panose="00000500000000000000" pitchFamily="2" charset="0"/>
              </a:rPr>
              <a:t>sao</a:t>
            </a:r>
            <a:r>
              <a:rPr lang="en-US" sz="3500" b="1" dirty="0">
                <a:solidFill>
                  <a:srgbClr val="BA9544"/>
                </a:solidFill>
                <a:latin typeface="Montserrat" panose="00000500000000000000" pitchFamily="2" charset="0"/>
              </a:rPr>
              <a:t> </a:t>
            </a:r>
            <a:r>
              <a:rPr lang="en-US" sz="3500" b="1" dirty="0" err="1">
                <a:solidFill>
                  <a:srgbClr val="BA9544"/>
                </a:solidFill>
                <a:latin typeface="Montserrat" panose="00000500000000000000" pitchFamily="2" charset="0"/>
              </a:rPr>
              <a:t>liệu</a:t>
            </a:r>
            <a:r>
              <a:rPr lang="en-US" sz="3500" b="1" dirty="0">
                <a:solidFill>
                  <a:srgbClr val="BA9544"/>
                </a:solidFill>
                <a:latin typeface="Montserrat" panose="00000500000000000000" pitchFamily="2" charset="0"/>
              </a:rPr>
              <a:t> </a:t>
            </a:r>
            <a:r>
              <a:rPr lang="en-US" sz="3500" b="1" dirty="0" err="1">
                <a:solidFill>
                  <a:srgbClr val="BA9544"/>
                </a:solidFill>
                <a:latin typeface="Montserrat" panose="00000500000000000000" pitchFamily="2" charset="0"/>
              </a:rPr>
              <a:t>pháp</a:t>
            </a:r>
            <a:r>
              <a:rPr lang="en-US" sz="3500" b="1" dirty="0">
                <a:solidFill>
                  <a:srgbClr val="BA9544"/>
                </a:solidFill>
                <a:latin typeface="Montserrat" panose="00000500000000000000" pitchFamily="2" charset="0"/>
              </a:rPr>
              <a:t> </a:t>
            </a:r>
            <a:r>
              <a:rPr lang="en-US" sz="3500" b="1" dirty="0" err="1">
                <a:solidFill>
                  <a:srgbClr val="BA9544"/>
                </a:solidFill>
                <a:latin typeface="Montserrat" panose="00000500000000000000" pitchFamily="2" charset="0"/>
              </a:rPr>
              <a:t>truyền</a:t>
            </a:r>
            <a:r>
              <a:rPr lang="en-US" sz="3500" b="1" dirty="0">
                <a:solidFill>
                  <a:srgbClr val="BA9544"/>
                </a:solidFill>
                <a:latin typeface="Montserrat" panose="00000500000000000000" pitchFamily="2" charset="0"/>
              </a:rPr>
              <a:t> </a:t>
            </a:r>
            <a:r>
              <a:rPr lang="en-US" sz="3500" b="1" dirty="0" err="1">
                <a:solidFill>
                  <a:srgbClr val="BA9544"/>
                </a:solidFill>
                <a:latin typeface="Montserrat" panose="00000500000000000000" pitchFamily="2" charset="0"/>
              </a:rPr>
              <a:t>tĩnh</a:t>
            </a:r>
            <a:r>
              <a:rPr lang="en-US" sz="3500" b="1" dirty="0">
                <a:solidFill>
                  <a:srgbClr val="BA9544"/>
                </a:solidFill>
                <a:latin typeface="Montserrat" panose="00000500000000000000" pitchFamily="2" charset="0"/>
              </a:rPr>
              <a:t> </a:t>
            </a:r>
            <a:r>
              <a:rPr lang="en-US" sz="3500" b="1" dirty="0" err="1">
                <a:solidFill>
                  <a:srgbClr val="BA9544"/>
                </a:solidFill>
                <a:latin typeface="Montserrat" panose="00000500000000000000" pitchFamily="2" charset="0"/>
              </a:rPr>
              <a:t>mạch</a:t>
            </a:r>
            <a:r>
              <a:rPr lang="en-US" sz="3500" b="1" dirty="0">
                <a:solidFill>
                  <a:srgbClr val="BA9544"/>
                </a:solidFill>
                <a:latin typeface="Montserrat" panose="00000500000000000000" pitchFamily="2" charset="0"/>
              </a:rPr>
              <a:t> </a:t>
            </a:r>
            <a:br>
              <a:rPr lang="en-US" sz="3500" b="1" dirty="0">
                <a:solidFill>
                  <a:srgbClr val="BA9544"/>
                </a:solidFill>
                <a:latin typeface="Montserrat" panose="00000500000000000000" pitchFamily="2" charset="0"/>
              </a:rPr>
            </a:br>
            <a:r>
              <a:rPr lang="en-US" sz="3500" b="1" dirty="0" err="1">
                <a:solidFill>
                  <a:srgbClr val="BA9544"/>
                </a:solidFill>
                <a:latin typeface="Montserrat" panose="00000500000000000000" pitchFamily="2" charset="0"/>
              </a:rPr>
              <a:t>ngày</a:t>
            </a:r>
            <a:r>
              <a:rPr lang="en-US" sz="3500" b="1" dirty="0">
                <a:solidFill>
                  <a:srgbClr val="BA9544"/>
                </a:solidFill>
                <a:latin typeface="Montserrat" panose="00000500000000000000" pitchFamily="2" charset="0"/>
              </a:rPr>
              <a:t> </a:t>
            </a:r>
            <a:r>
              <a:rPr lang="en-US" sz="3500" b="1" dirty="0" err="1">
                <a:solidFill>
                  <a:srgbClr val="BA9544"/>
                </a:solidFill>
                <a:latin typeface="Montserrat" panose="00000500000000000000" pitchFamily="2" charset="0"/>
              </a:rPr>
              <a:t>càng</a:t>
            </a:r>
            <a:r>
              <a:rPr lang="en-US" sz="3500" b="1" dirty="0">
                <a:solidFill>
                  <a:srgbClr val="BA9544"/>
                </a:solidFill>
                <a:latin typeface="Montserrat" panose="00000500000000000000" pitchFamily="2" charset="0"/>
              </a:rPr>
              <a:t> </a:t>
            </a:r>
            <a:r>
              <a:rPr lang="en-US" sz="3500" b="1" dirty="0" err="1">
                <a:solidFill>
                  <a:srgbClr val="BA9544"/>
                </a:solidFill>
                <a:latin typeface="Montserrat" panose="00000500000000000000" pitchFamily="2" charset="0"/>
              </a:rPr>
              <a:t>được</a:t>
            </a:r>
            <a:r>
              <a:rPr lang="en-US" sz="3500" b="1" dirty="0">
                <a:solidFill>
                  <a:srgbClr val="BA9544"/>
                </a:solidFill>
                <a:latin typeface="Montserrat" panose="00000500000000000000" pitchFamily="2" charset="0"/>
              </a:rPr>
              <a:t> </a:t>
            </a:r>
            <a:r>
              <a:rPr lang="en-US" sz="3500" b="1" dirty="0" err="1">
                <a:solidFill>
                  <a:srgbClr val="BA9544"/>
                </a:solidFill>
                <a:latin typeface="Montserrat" panose="00000500000000000000" pitchFamily="2" charset="0"/>
              </a:rPr>
              <a:t>ưa</a:t>
            </a:r>
            <a:r>
              <a:rPr lang="en-US" sz="3500" b="1" dirty="0">
                <a:solidFill>
                  <a:srgbClr val="BA9544"/>
                </a:solidFill>
                <a:latin typeface="Montserrat" panose="00000500000000000000" pitchFamily="2" charset="0"/>
              </a:rPr>
              <a:t> </a:t>
            </a:r>
            <a:r>
              <a:rPr lang="en-US" sz="3500" b="1" dirty="0" err="1">
                <a:solidFill>
                  <a:srgbClr val="BA9544"/>
                </a:solidFill>
                <a:latin typeface="Montserrat" panose="00000500000000000000" pitchFamily="2" charset="0"/>
              </a:rPr>
              <a:t>chuộng</a:t>
            </a:r>
            <a:r>
              <a:rPr lang="en-US" sz="3500" b="1" dirty="0">
                <a:solidFill>
                  <a:srgbClr val="BA9544"/>
                </a:solidFill>
                <a:latin typeface="Montserrat" panose="00000500000000000000" pitchFamily="2" charset="0"/>
              </a:rPr>
              <a:t>?</a:t>
            </a:r>
          </a:p>
        </p:txBody>
      </p:sp>
      <p:sp>
        <p:nvSpPr>
          <p:cNvPr id="3" name="Content Placeholder 2">
            <a:extLst>
              <a:ext uri="{FF2B5EF4-FFF2-40B4-BE49-F238E27FC236}">
                <a16:creationId xmlns:a16="http://schemas.microsoft.com/office/drawing/2014/main" id="{69C5EC7A-4560-95C7-7388-7B69BF8B1C1C}"/>
              </a:ext>
            </a:extLst>
          </p:cNvPr>
          <p:cNvSpPr>
            <a:spLocks noGrp="1"/>
          </p:cNvSpPr>
          <p:nvPr>
            <p:ph idx="1"/>
          </p:nvPr>
        </p:nvSpPr>
        <p:spPr>
          <a:xfrm>
            <a:off x="838200" y="1825625"/>
            <a:ext cx="10515600" cy="945007"/>
          </a:xfrm>
        </p:spPr>
        <p:txBody>
          <a:bodyPr>
            <a:normAutofit/>
          </a:bodyPr>
          <a:lstStyle/>
          <a:p>
            <a:pPr marL="0" indent="0">
              <a:buNone/>
            </a:pPr>
            <a:r>
              <a:rPr lang="en-US" sz="1800" b="1" dirty="0">
                <a:latin typeface="Montserrat" panose="00000500000000000000" pitchFamily="2" charset="0"/>
              </a:rPr>
              <a:t>ABC</a:t>
            </a:r>
            <a:endParaRPr lang="en-US" sz="1800" dirty="0">
              <a:latin typeface="Montserrat" panose="00000500000000000000" pitchFamily="2" charset="0"/>
            </a:endParaRPr>
          </a:p>
        </p:txBody>
      </p:sp>
      <p:pic>
        <p:nvPicPr>
          <p:cNvPr id="4" name="Picture 3" descr="A black background with yellow text&#10;&#10;AI-generated content may be incorrect.">
            <a:extLst>
              <a:ext uri="{FF2B5EF4-FFF2-40B4-BE49-F238E27FC236}">
                <a16:creationId xmlns:a16="http://schemas.microsoft.com/office/drawing/2014/main" id="{3AC577F4-98AF-2887-AF8A-42196C5E6296}"/>
              </a:ext>
            </a:extLst>
          </p:cNvPr>
          <p:cNvPicPr>
            <a:picLocks noChangeAspect="1"/>
          </p:cNvPicPr>
          <p:nvPr/>
        </p:nvPicPr>
        <p:blipFill>
          <a:blip r:embed="rId2"/>
          <a:stretch>
            <a:fillRect/>
          </a:stretch>
        </p:blipFill>
        <p:spPr>
          <a:xfrm>
            <a:off x="104470" y="114491"/>
            <a:ext cx="795134" cy="206342"/>
          </a:xfrm>
          <a:prstGeom prst="rect">
            <a:avLst/>
          </a:prstGeom>
        </p:spPr>
      </p:pic>
      <p:graphicFrame>
        <p:nvGraphicFramePr>
          <p:cNvPr id="6" name="Table 5">
            <a:extLst>
              <a:ext uri="{FF2B5EF4-FFF2-40B4-BE49-F238E27FC236}">
                <a16:creationId xmlns:a16="http://schemas.microsoft.com/office/drawing/2014/main" id="{A8C1A211-7014-7F27-87EC-699810269831}"/>
              </a:ext>
            </a:extLst>
          </p:cNvPr>
          <p:cNvGraphicFramePr>
            <a:graphicFrameLocks noGrp="1"/>
          </p:cNvGraphicFramePr>
          <p:nvPr/>
        </p:nvGraphicFramePr>
        <p:xfrm>
          <a:off x="1056640" y="2905569"/>
          <a:ext cx="10078720" cy="3383280"/>
        </p:xfrm>
        <a:graphic>
          <a:graphicData uri="http://schemas.openxmlformats.org/drawingml/2006/table">
            <a:tbl>
              <a:tblPr firstRow="1" bandRow="1">
                <a:tableStyleId>{5940675A-B579-460E-94D1-54222C63F5DA}</a:tableStyleId>
              </a:tblPr>
              <a:tblGrid>
                <a:gridCol w="2519680">
                  <a:extLst>
                    <a:ext uri="{9D8B030D-6E8A-4147-A177-3AD203B41FA5}">
                      <a16:colId xmlns:a16="http://schemas.microsoft.com/office/drawing/2014/main" val="2926805604"/>
                    </a:ext>
                  </a:extLst>
                </a:gridCol>
                <a:gridCol w="2519680">
                  <a:extLst>
                    <a:ext uri="{9D8B030D-6E8A-4147-A177-3AD203B41FA5}">
                      <a16:colId xmlns:a16="http://schemas.microsoft.com/office/drawing/2014/main" val="1509901924"/>
                    </a:ext>
                  </a:extLst>
                </a:gridCol>
                <a:gridCol w="2519680">
                  <a:extLst>
                    <a:ext uri="{9D8B030D-6E8A-4147-A177-3AD203B41FA5}">
                      <a16:colId xmlns:a16="http://schemas.microsoft.com/office/drawing/2014/main" val="1696116713"/>
                    </a:ext>
                  </a:extLst>
                </a:gridCol>
                <a:gridCol w="2519680">
                  <a:extLst>
                    <a:ext uri="{9D8B030D-6E8A-4147-A177-3AD203B41FA5}">
                      <a16:colId xmlns:a16="http://schemas.microsoft.com/office/drawing/2014/main" val="1360940141"/>
                    </a:ext>
                  </a:extLst>
                </a:gridCol>
              </a:tblGrid>
              <a:tr h="370840">
                <a:tc>
                  <a:txBody>
                    <a:bodyPr/>
                    <a:lstStyle/>
                    <a:p>
                      <a:pPr algn="ctr"/>
                      <a:r>
                        <a:rPr lang="en-US" sz="1400" b="1" dirty="0">
                          <a:solidFill>
                            <a:schemeClr val="tx1"/>
                          </a:solidFill>
                          <a:latin typeface="Montserrat" panose="00000500000000000000" pitchFamily="2" charset="0"/>
                        </a:rPr>
                        <a:t>Hiệu </a:t>
                      </a:r>
                      <a:r>
                        <a:rPr lang="en-US" sz="1400" b="1" dirty="0" err="1">
                          <a:solidFill>
                            <a:schemeClr val="tx1"/>
                          </a:solidFill>
                          <a:latin typeface="Montserrat" panose="00000500000000000000" pitchFamily="2" charset="0"/>
                        </a:rPr>
                        <a:t>quả</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nhanh</a:t>
                      </a:r>
                      <a:endParaRPr lang="en-US" sz="1400" b="1" dirty="0">
                        <a:solidFill>
                          <a:schemeClr val="tx1"/>
                        </a:solidFill>
                        <a:latin typeface="Montserrat" panose="00000500000000000000" pitchFamily="2" charset="0"/>
                      </a:endParaRPr>
                    </a:p>
                    <a:p>
                      <a:pPr algn="ctr"/>
                      <a:r>
                        <a:rPr lang="en-US" sz="1400" b="1" dirty="0" err="1">
                          <a:solidFill>
                            <a:schemeClr val="tx1"/>
                          </a:solidFill>
                          <a:latin typeface="Montserrat" panose="00000500000000000000" pitchFamily="2" charset="0"/>
                        </a:rPr>
                        <a:t>Cảm</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nhận</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rõ</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rệt</a:t>
                      </a:r>
                      <a:endParaRPr lang="en-US" sz="1400" b="1" dirty="0">
                        <a:solidFill>
                          <a:schemeClr val="tx1"/>
                        </a:solidFill>
                        <a:latin typeface="Montserrat" panose="00000500000000000000" pitchFamily="2" charset="0"/>
                      </a:endParaRPr>
                    </a:p>
                  </a:txBody>
                  <a:tcPr>
                    <a:solidFill>
                      <a:srgbClr val="EFE7D5"/>
                    </a:solidFill>
                  </a:tcPr>
                </a:tc>
                <a:tc>
                  <a:txBody>
                    <a:bodyPr/>
                    <a:lstStyle/>
                    <a:p>
                      <a:pPr algn="ctr"/>
                      <a:r>
                        <a:rPr lang="en-US" sz="1400" b="1" dirty="0" err="1">
                          <a:solidFill>
                            <a:schemeClr val="tx1"/>
                          </a:solidFill>
                          <a:latin typeface="Montserrat" panose="00000500000000000000" pitchFamily="2" charset="0"/>
                        </a:rPr>
                        <a:t>Đa</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dạng</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ứng</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dụng</a:t>
                      </a:r>
                      <a:endParaRPr lang="en-US" sz="1400" b="1" dirty="0">
                        <a:solidFill>
                          <a:schemeClr val="tx1"/>
                        </a:solidFill>
                        <a:latin typeface="Montserrat" panose="00000500000000000000" pitchFamily="2" charset="0"/>
                      </a:endParaRPr>
                    </a:p>
                    <a:p>
                      <a:pPr algn="ctr"/>
                      <a:r>
                        <a:rPr lang="en-US" sz="1400" b="1" dirty="0">
                          <a:solidFill>
                            <a:schemeClr val="tx1"/>
                          </a:solidFill>
                          <a:latin typeface="Montserrat" panose="00000500000000000000" pitchFamily="2" charset="0"/>
                        </a:rPr>
                        <a:t>Linh </a:t>
                      </a:r>
                      <a:r>
                        <a:rPr lang="en-US" sz="1400" b="1" dirty="0" err="1">
                          <a:solidFill>
                            <a:schemeClr val="tx1"/>
                          </a:solidFill>
                          <a:latin typeface="Montserrat" panose="00000500000000000000" pitchFamily="2" charset="0"/>
                        </a:rPr>
                        <a:t>hoạt</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mục</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tiêu</a:t>
                      </a:r>
                      <a:endParaRPr lang="en-US" sz="1400" b="1" dirty="0">
                        <a:solidFill>
                          <a:schemeClr val="tx1"/>
                        </a:solidFill>
                        <a:latin typeface="Montserrat" panose="00000500000000000000" pitchFamily="2" charset="0"/>
                      </a:endParaRPr>
                    </a:p>
                  </a:txBody>
                  <a:tcPr>
                    <a:solidFill>
                      <a:srgbClr val="EFE7D5"/>
                    </a:solidFill>
                  </a:tcPr>
                </a:tc>
                <a:tc>
                  <a:txBody>
                    <a:bodyPr/>
                    <a:lstStyle/>
                    <a:p>
                      <a:pPr algn="ctr"/>
                      <a:r>
                        <a:rPr lang="en-US" sz="1400" b="1" dirty="0" err="1">
                          <a:solidFill>
                            <a:schemeClr val="tx1"/>
                          </a:solidFill>
                          <a:latin typeface="Montserrat" panose="00000500000000000000" pitchFamily="2" charset="0"/>
                        </a:rPr>
                        <a:t>Phù</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hợp</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lối</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sống</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bận</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rộn</a:t>
                      </a:r>
                      <a:endParaRPr lang="en-US" sz="1400" b="1" dirty="0">
                        <a:solidFill>
                          <a:schemeClr val="tx1"/>
                        </a:solidFill>
                        <a:latin typeface="Montserrat" panose="00000500000000000000" pitchFamily="2" charset="0"/>
                      </a:endParaRPr>
                    </a:p>
                  </a:txBody>
                  <a:tcPr>
                    <a:solidFill>
                      <a:srgbClr val="EFE7D5"/>
                    </a:solidFill>
                  </a:tcPr>
                </a:tc>
                <a:tc>
                  <a:txBody>
                    <a:bodyPr/>
                    <a:lstStyle/>
                    <a:p>
                      <a:pPr algn="ctr"/>
                      <a:r>
                        <a:rPr lang="en-US" sz="1400" b="1" dirty="0" err="1">
                          <a:solidFill>
                            <a:schemeClr val="tx1"/>
                          </a:solidFill>
                          <a:latin typeface="Montserrat" panose="00000500000000000000" pitchFamily="2" charset="0"/>
                        </a:rPr>
                        <a:t>Hỗ</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trợ</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điều</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trị</a:t>
                      </a:r>
                      <a:r>
                        <a:rPr lang="en-US" sz="1400" b="1" dirty="0">
                          <a:solidFill>
                            <a:schemeClr val="tx1"/>
                          </a:solidFill>
                          <a:latin typeface="Montserrat" panose="00000500000000000000" pitchFamily="2" charset="0"/>
                        </a:rPr>
                        <a:t> &amp; </a:t>
                      </a:r>
                    </a:p>
                    <a:p>
                      <a:pPr algn="ctr"/>
                      <a:r>
                        <a:rPr lang="en-US" sz="1400" b="1" dirty="0" err="1">
                          <a:solidFill>
                            <a:schemeClr val="tx1"/>
                          </a:solidFill>
                          <a:latin typeface="Montserrat" panose="00000500000000000000" pitchFamily="2" charset="0"/>
                        </a:rPr>
                        <a:t>phục</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hồi</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chuyên</a:t>
                      </a:r>
                      <a:r>
                        <a:rPr lang="en-US" sz="1400" b="1" dirty="0">
                          <a:solidFill>
                            <a:schemeClr val="tx1"/>
                          </a:solidFill>
                          <a:latin typeface="Montserrat" panose="00000500000000000000" pitchFamily="2" charset="0"/>
                        </a:rPr>
                        <a:t> </a:t>
                      </a:r>
                      <a:r>
                        <a:rPr lang="en-US" sz="1400" b="1" dirty="0" err="1">
                          <a:solidFill>
                            <a:schemeClr val="tx1"/>
                          </a:solidFill>
                          <a:latin typeface="Montserrat" panose="00000500000000000000" pitchFamily="2" charset="0"/>
                        </a:rPr>
                        <a:t>sâu</a:t>
                      </a:r>
                      <a:endParaRPr lang="en-US" sz="1400" b="1" dirty="0">
                        <a:solidFill>
                          <a:schemeClr val="tx1"/>
                        </a:solidFill>
                        <a:latin typeface="Montserrat" panose="00000500000000000000" pitchFamily="2" charset="0"/>
                      </a:endParaRPr>
                    </a:p>
                  </a:txBody>
                  <a:tcPr>
                    <a:solidFill>
                      <a:srgbClr val="EFE7D5"/>
                    </a:solidFill>
                  </a:tcPr>
                </a:tc>
                <a:extLst>
                  <a:ext uri="{0D108BD9-81ED-4DB2-BD59-A6C34878D82A}">
                    <a16:rowId xmlns:a16="http://schemas.microsoft.com/office/drawing/2014/main" val="3009709308"/>
                  </a:ext>
                </a:extLst>
              </a:tr>
              <a:tr h="370840">
                <a:tc>
                  <a:txBody>
                    <a:bodyPr/>
                    <a:lstStyle/>
                    <a:p>
                      <a:r>
                        <a:rPr lang="vi-VN" sz="1400" dirty="0">
                          <a:latin typeface="Montserrat" panose="00000500000000000000" pitchFamily="2" charset="0"/>
                        </a:rPr>
                        <a:t>Dưỡng chất được đưa trực tiếp vào mạch máu, bỏ qua đường tiêu hóa → </a:t>
                      </a:r>
                      <a:r>
                        <a:rPr lang="en-US" sz="1400" b="1" dirty="0">
                          <a:latin typeface="Montserrat" panose="00000500000000000000" pitchFamily="2" charset="0"/>
                        </a:rPr>
                        <a:t>H</a:t>
                      </a:r>
                      <a:r>
                        <a:rPr lang="vi-VN" sz="1400" b="1" dirty="0">
                          <a:latin typeface="Montserrat" panose="00000500000000000000" pitchFamily="2" charset="0"/>
                        </a:rPr>
                        <a:t>ấp thu gần như 100%</a:t>
                      </a:r>
                      <a:r>
                        <a:rPr lang="vi-VN" sz="1400" b="0" dirty="0">
                          <a:latin typeface="Montserrat" panose="00000500000000000000" pitchFamily="2" charset="0"/>
                        </a:rPr>
                        <a:t>,</a:t>
                      </a:r>
                      <a:r>
                        <a:rPr lang="vi-VN" sz="1400" b="1" dirty="0">
                          <a:latin typeface="Montserrat" panose="00000500000000000000" pitchFamily="2" charset="0"/>
                        </a:rPr>
                        <a:t> </a:t>
                      </a:r>
                      <a:r>
                        <a:rPr lang="vi-VN" sz="1400" dirty="0">
                          <a:latin typeface="Montserrat" panose="00000500000000000000" pitchFamily="2" charset="0"/>
                        </a:rPr>
                        <a:t>không bị phân hủy bởi enzyme dạ dày hoặc gan.</a:t>
                      </a:r>
                      <a:endParaRPr lang="en-US" sz="1400" dirty="0">
                        <a:latin typeface="Montserrat" panose="00000500000000000000" pitchFamily="2" charset="0"/>
                      </a:endParaRPr>
                    </a:p>
                    <a:p>
                      <a:endParaRPr lang="en-US" sz="1400" dirty="0">
                        <a:latin typeface="Montserrat" panose="00000500000000000000" pitchFamily="2" charset="0"/>
                      </a:endParaRPr>
                    </a:p>
                    <a:p>
                      <a:r>
                        <a:rPr lang="vi-VN" sz="1400" dirty="0">
                          <a:latin typeface="Montserrat" panose="00000500000000000000" pitchFamily="2" charset="0"/>
                        </a:rPr>
                        <a:t>Người dùng có thể cảm thấy tỉnh táo, khỏe khoắn, phục hồi năng lượng, da sáng hơn chỉ sau một lần truyền (tùy loại dưỡng chất).</a:t>
                      </a:r>
                      <a:endParaRPr lang="en-US" sz="1400" dirty="0">
                        <a:latin typeface="Montserrat" panose="00000500000000000000" pitchFamily="2" charset="0"/>
                      </a:endParaRPr>
                    </a:p>
                  </a:txBody>
                  <a:tcPr/>
                </a:tc>
                <a:tc>
                  <a:txBody>
                    <a:bodyPr/>
                    <a:lstStyle/>
                    <a:p>
                      <a:r>
                        <a:rPr lang="vi-VN" sz="1400" dirty="0">
                          <a:latin typeface="Montserrat" panose="00000500000000000000" pitchFamily="2" charset="0"/>
                        </a:rPr>
                        <a:t>Truyền IV không chỉ giới hạn trong y học, mà đang được ứng dụng rộng rãi trong:</a:t>
                      </a:r>
                      <a:r>
                        <a:rPr lang="en-US" sz="1400" dirty="0">
                          <a:latin typeface="Montserrat" panose="00000500000000000000" pitchFamily="2" charset="0"/>
                        </a:rPr>
                        <a:t> </a:t>
                      </a:r>
                    </a:p>
                    <a:p>
                      <a:pPr marL="285750" indent="-285750">
                        <a:buFontTx/>
                        <a:buChar char="-"/>
                      </a:pPr>
                      <a:r>
                        <a:rPr lang="vi-VN" sz="1400" b="1" dirty="0">
                          <a:latin typeface="Montserrat" panose="00000500000000000000" pitchFamily="2" charset="0"/>
                        </a:rPr>
                        <a:t>Chống lão hóa &amp; làm đẹp da</a:t>
                      </a:r>
                      <a:endParaRPr lang="en-US" sz="1400" b="1" dirty="0">
                        <a:latin typeface="Montserrat" panose="00000500000000000000" pitchFamily="2" charset="0"/>
                      </a:endParaRPr>
                    </a:p>
                    <a:p>
                      <a:pPr marL="285750" indent="-285750">
                        <a:buFontTx/>
                        <a:buChar char="-"/>
                      </a:pPr>
                      <a:r>
                        <a:rPr lang="vi-VN" sz="1400" dirty="0">
                          <a:latin typeface="Montserrat" panose="00000500000000000000" pitchFamily="2" charset="0"/>
                        </a:rPr>
                        <a:t>Bù nước – bổ sung khoáng &amp; vitamin</a:t>
                      </a:r>
                      <a:endParaRPr lang="en-US" sz="1400" dirty="0">
                        <a:latin typeface="Montserrat" panose="00000500000000000000" pitchFamily="2" charset="0"/>
                      </a:endParaRPr>
                    </a:p>
                    <a:p>
                      <a:pPr marL="285750" indent="-285750">
                        <a:buFontTx/>
                        <a:buChar char="-"/>
                      </a:pPr>
                      <a:r>
                        <a:rPr lang="vi-VN" sz="1400" dirty="0">
                          <a:latin typeface="Montserrat" panose="00000500000000000000" pitchFamily="2" charset="0"/>
                        </a:rPr>
                        <a:t>Tăng sức đề kháng </a:t>
                      </a:r>
                      <a:endParaRPr lang="en-US" sz="1400" dirty="0">
                        <a:latin typeface="Montserrat" panose="00000500000000000000" pitchFamily="2" charset="0"/>
                      </a:endParaRPr>
                    </a:p>
                    <a:p>
                      <a:pPr marL="285750" indent="-285750">
                        <a:buFontTx/>
                        <a:buChar char="-"/>
                      </a:pPr>
                      <a:r>
                        <a:rPr lang="vi-VN" sz="1400" dirty="0">
                          <a:latin typeface="Montserrat" panose="00000500000000000000" pitchFamily="2" charset="0"/>
                        </a:rPr>
                        <a:t>Thải độc – thanh lọc cơ thể</a:t>
                      </a:r>
                      <a:endParaRPr lang="en-US" sz="1400" dirty="0">
                        <a:latin typeface="Montserrat" panose="00000500000000000000" pitchFamily="2" charset="0"/>
                      </a:endParaRPr>
                    </a:p>
                  </a:txBody>
                  <a:tcPr/>
                </a:tc>
                <a:tc>
                  <a:txBody>
                    <a:bodyPr/>
                    <a:lstStyle/>
                    <a:p>
                      <a:r>
                        <a:rPr lang="vi-VN" sz="1400" dirty="0">
                          <a:latin typeface="Montserrat" panose="00000500000000000000" pitchFamily="2" charset="0"/>
                        </a:rPr>
                        <a:t>Một buổi truyền chỉ mất khoảng </a:t>
                      </a:r>
                      <a:r>
                        <a:rPr lang="vi-VN" sz="1400" b="1" dirty="0">
                          <a:latin typeface="Montserrat" panose="00000500000000000000" pitchFamily="2" charset="0"/>
                        </a:rPr>
                        <a:t>30–60 phút</a:t>
                      </a:r>
                      <a:r>
                        <a:rPr lang="vi-VN" sz="1400" dirty="0">
                          <a:latin typeface="Montserrat" panose="00000500000000000000" pitchFamily="2" charset="0"/>
                        </a:rPr>
                        <a:t>.</a:t>
                      </a:r>
                      <a:endParaRPr lang="en-US" sz="1400" dirty="0">
                        <a:latin typeface="Montserrat" panose="00000500000000000000" pitchFamily="2" charset="0"/>
                      </a:endParaRPr>
                    </a:p>
                    <a:p>
                      <a:endParaRPr lang="en-US" sz="1400" dirty="0">
                        <a:latin typeface="Montserrat" panose="00000500000000000000" pitchFamily="2" charset="0"/>
                      </a:endParaRPr>
                    </a:p>
                    <a:p>
                      <a:r>
                        <a:rPr lang="vi-VN" sz="1400" dirty="0">
                          <a:latin typeface="Montserrat" panose="00000500000000000000" pitchFamily="2" charset="0"/>
                        </a:rPr>
                        <a:t>Phù hợp với người ít thời gian, làm việc cường độ cao, muốn phục hồi nhanh mà không cần dùng thuốc kéo dài.</a:t>
                      </a:r>
                      <a:endParaRPr lang="en-US" sz="1400" dirty="0">
                        <a:latin typeface="Montserrat" panose="00000500000000000000" pitchFamily="2" charset="0"/>
                      </a:endParaRPr>
                    </a:p>
                  </a:txBody>
                  <a:tcPr/>
                </a:tc>
                <a:tc>
                  <a:txBody>
                    <a:bodyPr/>
                    <a:lstStyle/>
                    <a:p>
                      <a:r>
                        <a:rPr lang="vi-VN" sz="1400" dirty="0">
                          <a:latin typeface="Montserrat" panose="00000500000000000000" pitchFamily="2" charset="0"/>
                        </a:rPr>
                        <a:t>Trong lĩnh vực y học tái tạo hoặc chống lão hóa, IV therapy giúp đưa các hoạt chất như NMN, exosome, tế bào gốc</a:t>
                      </a:r>
                      <a:r>
                        <a:rPr lang="en-US" sz="1400" dirty="0">
                          <a:latin typeface="Montserrat" panose="00000500000000000000" pitchFamily="2" charset="0"/>
                        </a:rPr>
                        <a:t>,</a:t>
                      </a:r>
                      <a:r>
                        <a:rPr lang="vi-VN" sz="1400" dirty="0">
                          <a:latin typeface="Montserrat" panose="00000500000000000000" pitchFamily="2" charset="0"/>
                        </a:rPr>
                        <a:t>... vào cơ thể ở </a:t>
                      </a:r>
                      <a:r>
                        <a:rPr lang="vi-VN" sz="1400" b="1" dirty="0">
                          <a:latin typeface="Montserrat" panose="00000500000000000000" pitchFamily="2" charset="0"/>
                        </a:rPr>
                        <a:t>liều lượng và tốc độ chính xác</a:t>
                      </a:r>
                      <a:r>
                        <a:rPr lang="vi-VN" sz="1400" dirty="0">
                          <a:latin typeface="Montserrat" panose="00000500000000000000" pitchFamily="2" charset="0"/>
                        </a:rPr>
                        <a:t>, hỗ trợ phục hồi tế bào sâu hơn so với dạng uống.</a:t>
                      </a:r>
                      <a:endParaRPr lang="en-US" sz="1400" dirty="0">
                        <a:latin typeface="Montserrat" panose="00000500000000000000" pitchFamily="2" charset="0"/>
                      </a:endParaRPr>
                    </a:p>
                  </a:txBody>
                  <a:tcPr/>
                </a:tc>
                <a:extLst>
                  <a:ext uri="{0D108BD9-81ED-4DB2-BD59-A6C34878D82A}">
                    <a16:rowId xmlns:a16="http://schemas.microsoft.com/office/drawing/2014/main" val="3246669997"/>
                  </a:ext>
                </a:extLst>
              </a:tr>
            </a:tbl>
          </a:graphicData>
        </a:graphic>
      </p:graphicFrame>
    </p:spTree>
    <p:extLst>
      <p:ext uri="{BB962C8B-B14F-4D97-AF65-F5344CB8AC3E}">
        <p14:creationId xmlns:p14="http://schemas.microsoft.com/office/powerpoint/2010/main" val="3012549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2684D-E3C0-A327-5332-578311BF1AD6}"/>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A431E11-FE17-E26F-DAB5-BFD0D1682F1F}"/>
              </a:ext>
            </a:extLst>
          </p:cNvPr>
          <p:cNvSpPr>
            <a:spLocks noGrp="1"/>
          </p:cNvSpPr>
          <p:nvPr>
            <p:ph idx="1"/>
          </p:nvPr>
        </p:nvSpPr>
        <p:spPr>
          <a:xfrm>
            <a:off x="838200" y="1690688"/>
            <a:ext cx="4200144" cy="795604"/>
          </a:xfrm>
        </p:spPr>
        <p:txBody>
          <a:bodyPr>
            <a:noAutofit/>
          </a:bodyPr>
          <a:lstStyle/>
          <a:p>
            <a:pPr marL="0" indent="0">
              <a:buNone/>
            </a:pPr>
            <a:r>
              <a:rPr lang="vi-VN" sz="1600" b="1" dirty="0">
                <a:latin typeface="Montserrat" panose="00000500000000000000" pitchFamily="2" charset="0"/>
              </a:rPr>
              <a:t>Được chứng nhận độ tinh khiết NMN trên 99%, không chứa vi khuẩn và kim loại nặng. </a:t>
            </a:r>
          </a:p>
        </p:txBody>
      </p:sp>
      <p:sp>
        <p:nvSpPr>
          <p:cNvPr id="6" name="Title 1">
            <a:extLst>
              <a:ext uri="{FF2B5EF4-FFF2-40B4-BE49-F238E27FC236}">
                <a16:creationId xmlns:a16="http://schemas.microsoft.com/office/drawing/2014/main" id="{19AB9077-0C1E-6C85-96A1-A634561D8D13}"/>
              </a:ext>
            </a:extLst>
          </p:cNvPr>
          <p:cNvSpPr>
            <a:spLocks noGrp="1"/>
          </p:cNvSpPr>
          <p:nvPr>
            <p:ph type="title"/>
          </p:nvPr>
        </p:nvSpPr>
        <p:spPr>
          <a:xfrm>
            <a:off x="838200" y="365125"/>
            <a:ext cx="5257800" cy="1325563"/>
          </a:xfrm>
        </p:spPr>
        <p:txBody>
          <a:bodyPr>
            <a:normAutofit/>
          </a:bodyPr>
          <a:lstStyle/>
          <a:p>
            <a:r>
              <a:rPr lang="en-US" sz="2400" b="1" dirty="0">
                <a:solidFill>
                  <a:srgbClr val="BA9544"/>
                </a:solidFill>
                <a:latin typeface="Montserrat" panose="00000500000000000000" pitchFamily="2" charset="0"/>
              </a:rPr>
              <a:t>NMN </a:t>
            </a:r>
            <a:r>
              <a:rPr lang="en-US" sz="2400" b="1" dirty="0" err="1">
                <a:solidFill>
                  <a:srgbClr val="BA9544"/>
                </a:solidFill>
                <a:latin typeface="Montserrat" panose="00000500000000000000" pitchFamily="2" charset="0"/>
              </a:rPr>
              <a:t>có</a:t>
            </a:r>
            <a:r>
              <a:rPr lang="en-US" sz="2400" b="1" dirty="0">
                <a:solidFill>
                  <a:srgbClr val="BA9544"/>
                </a:solidFill>
                <a:latin typeface="Montserrat" panose="00000500000000000000" pitchFamily="2" charset="0"/>
              </a:rPr>
              <a:t> </a:t>
            </a:r>
            <a:r>
              <a:rPr lang="en-US" sz="2400" b="1" dirty="0" err="1">
                <a:solidFill>
                  <a:srgbClr val="BA9544"/>
                </a:solidFill>
                <a:latin typeface="Montserrat" panose="00000500000000000000" pitchFamily="2" charset="0"/>
              </a:rPr>
              <a:t>trong</a:t>
            </a:r>
            <a:r>
              <a:rPr lang="en-US" sz="2400" b="1" dirty="0">
                <a:solidFill>
                  <a:srgbClr val="BA9544"/>
                </a:solidFill>
                <a:latin typeface="Montserrat" panose="00000500000000000000" pitchFamily="2" charset="0"/>
              </a:rPr>
              <a:t> </a:t>
            </a:r>
            <a:r>
              <a:rPr lang="en-US" sz="2400" b="1" dirty="0" err="1">
                <a:solidFill>
                  <a:srgbClr val="BA9544"/>
                </a:solidFill>
                <a:latin typeface="Montserrat" panose="00000500000000000000" pitchFamily="2" charset="0"/>
              </a:rPr>
              <a:t>sản</a:t>
            </a:r>
            <a:r>
              <a:rPr lang="en-US" sz="2400" b="1" dirty="0">
                <a:solidFill>
                  <a:srgbClr val="BA9544"/>
                </a:solidFill>
                <a:latin typeface="Montserrat" panose="00000500000000000000" pitchFamily="2" charset="0"/>
              </a:rPr>
              <a:t> </a:t>
            </a:r>
            <a:r>
              <a:rPr lang="en-US" sz="2400" b="1" dirty="0" err="1">
                <a:solidFill>
                  <a:srgbClr val="BA9544"/>
                </a:solidFill>
                <a:latin typeface="Montserrat" panose="00000500000000000000" pitchFamily="2" charset="0"/>
              </a:rPr>
              <a:t>phẩm</a:t>
            </a:r>
            <a:br>
              <a:rPr lang="en-US" sz="2400" b="1" dirty="0">
                <a:solidFill>
                  <a:srgbClr val="BA9544"/>
                </a:solidFill>
                <a:latin typeface="Montserrat" panose="00000500000000000000" pitchFamily="2" charset="0"/>
              </a:rPr>
            </a:br>
            <a:r>
              <a:rPr lang="en-US" sz="2400" b="1" dirty="0">
                <a:solidFill>
                  <a:srgbClr val="BA9544"/>
                </a:solidFill>
                <a:latin typeface="Montserrat" panose="00000500000000000000" pitchFamily="2" charset="0"/>
              </a:rPr>
              <a:t>Nichiei </a:t>
            </a:r>
            <a:r>
              <a:rPr lang="en-US" sz="2400" b="1" dirty="0" err="1">
                <a:solidFill>
                  <a:srgbClr val="BA9544"/>
                </a:solidFill>
                <a:latin typeface="Montserrat" panose="00000500000000000000" pitchFamily="2" charset="0"/>
              </a:rPr>
              <a:t>NMN+Exosome</a:t>
            </a:r>
            <a:endParaRPr lang="en-US" sz="2400" b="1" dirty="0">
              <a:solidFill>
                <a:srgbClr val="BA9544"/>
              </a:solidFill>
              <a:latin typeface="Montserrat" panose="00000500000000000000" pitchFamily="2" charset="0"/>
            </a:endParaRPr>
          </a:p>
        </p:txBody>
      </p:sp>
      <p:sp>
        <p:nvSpPr>
          <p:cNvPr id="2" name="Title 1">
            <a:extLst>
              <a:ext uri="{FF2B5EF4-FFF2-40B4-BE49-F238E27FC236}">
                <a16:creationId xmlns:a16="http://schemas.microsoft.com/office/drawing/2014/main" id="{B120D539-E7A2-AF7D-2E71-B8EB6C7C5B89}"/>
              </a:ext>
            </a:extLst>
          </p:cNvPr>
          <p:cNvSpPr txBox="1">
            <a:spLocks/>
          </p:cNvSpPr>
          <p:nvPr/>
        </p:nvSpPr>
        <p:spPr>
          <a:xfrm>
            <a:off x="838200" y="2764825"/>
            <a:ext cx="52578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BA9544"/>
                </a:solidFill>
                <a:latin typeface="Montserrat" panose="00000500000000000000" pitchFamily="2" charset="0"/>
              </a:rPr>
              <a:t>(</a:t>
            </a:r>
            <a:r>
              <a:rPr lang="en-US" sz="2400" b="1" dirty="0" err="1">
                <a:solidFill>
                  <a:srgbClr val="BA9544"/>
                </a:solidFill>
                <a:latin typeface="Montserrat" panose="00000500000000000000" pitchFamily="2" charset="0"/>
              </a:rPr>
              <a:t>Tiếng</a:t>
            </a:r>
            <a:r>
              <a:rPr lang="en-US" sz="2400" b="1" dirty="0">
                <a:solidFill>
                  <a:srgbClr val="BA9544"/>
                </a:solidFill>
                <a:latin typeface="Montserrat" panose="00000500000000000000" pitchFamily="2" charset="0"/>
              </a:rPr>
              <a:t> Nhật)</a:t>
            </a:r>
          </a:p>
        </p:txBody>
      </p:sp>
      <p:sp>
        <p:nvSpPr>
          <p:cNvPr id="11" name="Content Placeholder 3">
            <a:extLst>
              <a:ext uri="{FF2B5EF4-FFF2-40B4-BE49-F238E27FC236}">
                <a16:creationId xmlns:a16="http://schemas.microsoft.com/office/drawing/2014/main" id="{BDBC215B-80BB-017C-53EA-85B8DE73D80B}"/>
              </a:ext>
            </a:extLst>
          </p:cNvPr>
          <p:cNvSpPr txBox="1">
            <a:spLocks/>
          </p:cNvSpPr>
          <p:nvPr/>
        </p:nvSpPr>
        <p:spPr>
          <a:xfrm>
            <a:off x="838200" y="4090388"/>
            <a:ext cx="4200144" cy="7956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latin typeface="Montserrat" panose="00000500000000000000" pitchFamily="2" charset="0"/>
              </a:rPr>
              <a:t>ABC</a:t>
            </a:r>
            <a:endParaRPr lang="vi-VN" sz="1400" b="1" dirty="0">
              <a:latin typeface="Montserrat" panose="00000500000000000000" pitchFamily="2" charset="0"/>
            </a:endParaRPr>
          </a:p>
        </p:txBody>
      </p:sp>
      <p:pic>
        <p:nvPicPr>
          <p:cNvPr id="14" name="Picture 13" descr="A black background with yellow text&#10;&#10;AI-generated content may be incorrect.">
            <a:extLst>
              <a:ext uri="{FF2B5EF4-FFF2-40B4-BE49-F238E27FC236}">
                <a16:creationId xmlns:a16="http://schemas.microsoft.com/office/drawing/2014/main" id="{F518FC8E-6C55-01E8-D2B1-84C1FA01F729}"/>
              </a:ext>
            </a:extLst>
          </p:cNvPr>
          <p:cNvPicPr>
            <a:picLocks noChangeAspect="1"/>
          </p:cNvPicPr>
          <p:nvPr/>
        </p:nvPicPr>
        <p:blipFill>
          <a:blip r:embed="rId2"/>
          <a:stretch>
            <a:fillRect/>
          </a:stretch>
        </p:blipFill>
        <p:spPr>
          <a:xfrm>
            <a:off x="104470" y="114491"/>
            <a:ext cx="795134" cy="206342"/>
          </a:xfrm>
          <a:prstGeom prst="rect">
            <a:avLst/>
          </a:prstGeom>
        </p:spPr>
      </p:pic>
      <p:pic>
        <p:nvPicPr>
          <p:cNvPr id="7" name="コンテンツ プレースホルダー 4" descr="テーブル&#10;&#10;自動的に生成された説明">
            <a:extLst>
              <a:ext uri="{FF2B5EF4-FFF2-40B4-BE49-F238E27FC236}">
                <a16:creationId xmlns:a16="http://schemas.microsoft.com/office/drawing/2014/main" id="{9205E20B-85E7-2FAA-A995-3912C977E50B}"/>
              </a:ext>
            </a:extLst>
          </p:cNvPr>
          <p:cNvPicPr>
            <a:picLocks noChangeAspect="1"/>
          </p:cNvPicPr>
          <p:nvPr/>
        </p:nvPicPr>
        <p:blipFill>
          <a:blip r:embed="rId3">
            <a:alphaModFix amt="90000"/>
          </a:blip>
          <a:stretch>
            <a:fillRect/>
          </a:stretch>
        </p:blipFill>
        <p:spPr>
          <a:xfrm>
            <a:off x="6096000" y="1034826"/>
            <a:ext cx="3498655" cy="4332701"/>
          </a:xfrm>
          <a:prstGeom prst="rect">
            <a:avLst/>
          </a:prstGeom>
          <a:ln>
            <a:solidFill>
              <a:schemeClr val="tx1"/>
            </a:solidFill>
            <a:prstDash val="sysDash"/>
          </a:ln>
        </p:spPr>
      </p:pic>
      <p:pic>
        <p:nvPicPr>
          <p:cNvPr id="8" name="図 2">
            <a:extLst>
              <a:ext uri="{FF2B5EF4-FFF2-40B4-BE49-F238E27FC236}">
                <a16:creationId xmlns:a16="http://schemas.microsoft.com/office/drawing/2014/main" id="{4A062BA2-7000-16BE-017C-A3648D4FC57B}"/>
              </a:ext>
            </a:extLst>
          </p:cNvPr>
          <p:cNvPicPr>
            <a:picLocks noChangeAspect="1"/>
          </p:cNvPicPr>
          <p:nvPr/>
        </p:nvPicPr>
        <p:blipFill>
          <a:blip r:embed="rId4">
            <a:alphaModFix amt="90000"/>
          </a:blip>
          <a:srcRect l="16600" r="16911"/>
          <a:stretch>
            <a:fillRect/>
          </a:stretch>
        </p:blipFill>
        <p:spPr>
          <a:xfrm>
            <a:off x="9830634" y="3076666"/>
            <a:ext cx="1523166" cy="2290861"/>
          </a:xfrm>
          <a:prstGeom prst="rect">
            <a:avLst/>
          </a:prstGeom>
        </p:spPr>
      </p:pic>
    </p:spTree>
    <p:extLst>
      <p:ext uri="{BB962C8B-B14F-4D97-AF65-F5344CB8AC3E}">
        <p14:creationId xmlns:p14="http://schemas.microsoft.com/office/powerpoint/2010/main" val="13434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27E7B-5525-271F-DF7C-782BB131BFE7}"/>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2BA66B73-B821-24EE-90EB-0C5FE727A0C5}"/>
              </a:ext>
            </a:extLst>
          </p:cNvPr>
          <p:cNvPicPr>
            <a:picLocks noChangeAspect="1"/>
          </p:cNvPicPr>
          <p:nvPr/>
        </p:nvPicPr>
        <p:blipFill>
          <a:blip r:embed="rId2">
            <a:alphaModFix/>
            <a:extLst>
              <a:ext uri="{BEBA8EAE-BF5A-486C-A8C5-ECC9F3942E4B}">
                <a14:imgProps xmlns:a14="http://schemas.microsoft.com/office/drawing/2010/main">
                  <a14:imgLayer r:embed="rId3">
                    <a14:imgEffect>
                      <a14:sharpenSoften amount="10000"/>
                    </a14:imgEffect>
                    <a14:imgEffect>
                      <a14:brightnessContrast bright="3000" contrast="3000"/>
                    </a14:imgEffect>
                  </a14:imgLayer>
                </a14:imgProps>
              </a:ext>
            </a:extLst>
          </a:blip>
          <a:srcRect l="6984"/>
          <a:stretch>
            <a:fillRect/>
          </a:stretch>
        </p:blipFill>
        <p:spPr>
          <a:xfrm>
            <a:off x="4863502" y="1494629"/>
            <a:ext cx="2464994" cy="3868741"/>
          </a:xfrm>
          <a:prstGeom prst="rect">
            <a:avLst/>
          </a:prstGeom>
        </p:spPr>
      </p:pic>
      <p:sp>
        <p:nvSpPr>
          <p:cNvPr id="8" name="TextBox 7">
            <a:extLst>
              <a:ext uri="{FF2B5EF4-FFF2-40B4-BE49-F238E27FC236}">
                <a16:creationId xmlns:a16="http://schemas.microsoft.com/office/drawing/2014/main" id="{C385786E-954D-AAE3-DCEF-1014E1BFE4B3}"/>
              </a:ext>
            </a:extLst>
          </p:cNvPr>
          <p:cNvSpPr txBox="1"/>
          <p:nvPr/>
        </p:nvSpPr>
        <p:spPr>
          <a:xfrm>
            <a:off x="517242" y="1257012"/>
            <a:ext cx="4346260" cy="5047536"/>
          </a:xfrm>
          <a:prstGeom prst="rect">
            <a:avLst/>
          </a:prstGeom>
          <a:noFill/>
        </p:spPr>
        <p:txBody>
          <a:bodyPr wrap="square">
            <a:spAutoFit/>
          </a:bodyPr>
          <a:lstStyle/>
          <a:p>
            <a:pPr lvl="0" algn="just"/>
            <a:r>
              <a:rPr kumimoji="1" lang="vi-VN" altLang="ja-JP" sz="1400" b="1" u="sng" kern="100" dirty="0">
                <a:solidFill>
                  <a:srgbClr val="BA9544"/>
                </a:solidFill>
                <a:latin typeface="Montserrat" panose="00000500000000000000" pitchFamily="2" charset="0"/>
                <a:ea typeface="游明朝" panose="02020400000000000000" pitchFamily="18" charset="-128"/>
                <a:cs typeface="Times New Roman" panose="02020603050405020304" pitchFamily="18" charset="0"/>
              </a:rPr>
              <a:t>Hàm lượng &amp; thành phần trong 1 lọ</a:t>
            </a:r>
            <a:r>
              <a:rPr kumimoji="1" lang="en-US" altLang="ja-JP" sz="1400" b="1" u="sng" kern="100" dirty="0">
                <a:solidFill>
                  <a:srgbClr val="BA9544"/>
                </a:solidFill>
                <a:latin typeface="Montserrat" panose="00000500000000000000" pitchFamily="2" charset="0"/>
                <a:ea typeface="游明朝" panose="02020400000000000000" pitchFamily="18" charset="-128"/>
                <a:cs typeface="Times New Roman" panose="02020603050405020304" pitchFamily="18" charset="0"/>
              </a:rPr>
              <a:t>:</a:t>
            </a:r>
            <a:r>
              <a:rPr kumimoji="1" lang="vi-VN" altLang="ja-JP" sz="1400" b="1" u="sng" kern="100" dirty="0">
                <a:solidFill>
                  <a:srgbClr val="BA9544"/>
                </a:solidFill>
                <a:latin typeface="Montserrat" panose="00000500000000000000" pitchFamily="2" charset="0"/>
                <a:ea typeface="游明朝" panose="02020400000000000000" pitchFamily="18" charset="-128"/>
                <a:cs typeface="Times New Roman" panose="02020603050405020304" pitchFamily="18" charset="0"/>
              </a:rPr>
              <a:t> </a:t>
            </a:r>
          </a:p>
          <a:p>
            <a:pPr marL="285750" lvl="0" indent="-285750" algn="just">
              <a:buFontTx/>
              <a:buChar char="-"/>
            </a:pPr>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NMN tinh khiết 99.9%: 300mg </a:t>
            </a:r>
            <a:endPar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endParaRPr>
          </a:p>
          <a:p>
            <a:pPr marL="285750" lvl="0" indent="-285750" algn="just">
              <a:buFontTx/>
              <a:buChar char="-"/>
            </a:pPr>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Exosome: 2000ml </a:t>
            </a:r>
            <a:r>
              <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a:t>
            </a:r>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chứa hơn 30 tỉ phân tử</a:t>
            </a:r>
            <a:r>
              <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a:t>
            </a:r>
          </a:p>
          <a:p>
            <a:pPr lvl="0" algn="just"/>
            <a:endPar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endParaRPr>
          </a:p>
          <a:p>
            <a:pPr lvl="0" algn="just"/>
            <a:r>
              <a:rPr kumimoji="1" lang="vi-VN" altLang="ja-JP" sz="1400" b="1" u="sng" kern="100" dirty="0">
                <a:solidFill>
                  <a:srgbClr val="BA9544"/>
                </a:solidFill>
                <a:latin typeface="Montserrat" panose="00000500000000000000" pitchFamily="2" charset="0"/>
                <a:ea typeface="游明朝" panose="02020400000000000000" pitchFamily="18" charset="-128"/>
                <a:cs typeface="Times New Roman" panose="02020603050405020304" pitchFamily="18" charset="0"/>
              </a:rPr>
              <a:t>Ưu điểm sản phẩm</a:t>
            </a:r>
            <a:r>
              <a:rPr kumimoji="1" lang="en-US" altLang="ja-JP" sz="1400" b="1" u="sng" kern="100" dirty="0">
                <a:solidFill>
                  <a:srgbClr val="BA9544"/>
                </a:solidFill>
                <a:latin typeface="Montserrat" panose="00000500000000000000" pitchFamily="2" charset="0"/>
                <a:ea typeface="游明朝" panose="02020400000000000000" pitchFamily="18" charset="-128"/>
                <a:cs typeface="Times New Roman" panose="02020603050405020304" pitchFamily="18" charset="0"/>
              </a:rPr>
              <a:t>:</a:t>
            </a:r>
            <a:endParaRPr kumimoji="1" lang="vi-VN" altLang="ja-JP" sz="1400" b="1" u="sng" kern="100" dirty="0">
              <a:solidFill>
                <a:srgbClr val="BA9544"/>
              </a:solidFill>
              <a:latin typeface="Montserrat" panose="00000500000000000000" pitchFamily="2" charset="0"/>
              <a:ea typeface="游明朝" panose="02020400000000000000" pitchFamily="18" charset="-128"/>
              <a:cs typeface="Times New Roman" panose="02020603050405020304" pitchFamily="18" charset="0"/>
            </a:endParaRPr>
          </a:p>
          <a:p>
            <a:pPr marL="285750" lvl="0" indent="-285750" algn="just">
              <a:buFontTx/>
              <a:buChar char="-"/>
            </a:pPr>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NMN tinh khiết cao 99</a:t>
            </a:r>
            <a:r>
              <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a:t>
            </a:r>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9%</a:t>
            </a:r>
            <a:endPar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endParaRPr>
          </a:p>
          <a:p>
            <a:pPr marL="285750" lvl="0" indent="-285750" algn="just">
              <a:buFontTx/>
              <a:buChar char="-"/>
            </a:pPr>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Exosome có mật độ phân tử đậm đặc lên đến hơn 30 tỉ</a:t>
            </a:r>
            <a:r>
              <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a:t>
            </a:r>
          </a:p>
          <a:p>
            <a:pPr marL="285750" lvl="0" indent="-285750" algn="just">
              <a:buFontTx/>
              <a:buChar char="-"/>
            </a:pPr>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Exosome được kiểm tra kỹ lưỡng</a:t>
            </a:r>
            <a:r>
              <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 </a:t>
            </a:r>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đảm bảo độ an toàn tinh khiết cao</a:t>
            </a:r>
            <a:r>
              <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a:t>
            </a:r>
          </a:p>
          <a:p>
            <a:pPr marL="285750" lvl="0" indent="-285750" algn="just">
              <a:buFontTx/>
              <a:buChar char="-"/>
            </a:pPr>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Hàm lượng tinh chất tăng trưởng GDF11 cao gấp 60 lần so với dung môi nuôi cấy tế bào gốc</a:t>
            </a:r>
            <a:r>
              <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a:t>
            </a:r>
          </a:p>
          <a:p>
            <a:pPr marL="285750" lvl="0" indent="-285750" algn="just">
              <a:buFontTx/>
              <a:buChar char="-"/>
            </a:pPr>
            <a:endPar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endParaRPr>
          </a:p>
          <a:p>
            <a:pPr lvl="0" algn="just"/>
            <a:r>
              <a:rPr kumimoji="1" lang="vi-VN" altLang="ja-JP" sz="1400" b="1" u="sng" dirty="0">
                <a:solidFill>
                  <a:srgbClr val="BA9544"/>
                </a:solidFill>
                <a:latin typeface="Montserrat" panose="00000500000000000000" pitchFamily="2" charset="0"/>
                <a:cs typeface="Times New Roman" panose="02020603050405020304" pitchFamily="18" charset="0"/>
              </a:rPr>
              <a:t>Cách d</a:t>
            </a:r>
            <a:r>
              <a:rPr kumimoji="1" lang="en-US" altLang="ja-JP" sz="1400" b="1" u="sng" dirty="0">
                <a:solidFill>
                  <a:srgbClr val="BA9544"/>
                </a:solidFill>
                <a:latin typeface="Montserrat" panose="00000500000000000000" pitchFamily="2" charset="0"/>
                <a:cs typeface="Times New Roman" panose="02020603050405020304" pitchFamily="18" charset="0"/>
              </a:rPr>
              <a:t>ù</a:t>
            </a:r>
            <a:r>
              <a:rPr kumimoji="1" lang="vi-VN" altLang="ja-JP" sz="1400" b="1" u="sng" dirty="0">
                <a:solidFill>
                  <a:srgbClr val="BA9544"/>
                </a:solidFill>
                <a:latin typeface="Montserrat" panose="00000500000000000000" pitchFamily="2" charset="0"/>
                <a:cs typeface="Times New Roman" panose="02020603050405020304" pitchFamily="18" charset="0"/>
              </a:rPr>
              <a:t>ng</a:t>
            </a:r>
            <a:r>
              <a:rPr kumimoji="1" lang="en-US" altLang="ja-JP" sz="1400" b="1" u="sng" dirty="0">
                <a:solidFill>
                  <a:srgbClr val="BA9544"/>
                </a:solidFill>
                <a:latin typeface="Montserrat" panose="00000500000000000000" pitchFamily="2" charset="0"/>
                <a:cs typeface="Times New Roman" panose="02020603050405020304" pitchFamily="18" charset="0"/>
              </a:rPr>
              <a:t>:</a:t>
            </a:r>
            <a:r>
              <a:rPr kumimoji="1" lang="vi-VN" altLang="ja-JP" sz="1400" b="1" u="sng" dirty="0">
                <a:solidFill>
                  <a:srgbClr val="BA9544"/>
                </a:solidFill>
                <a:latin typeface="Montserrat" panose="00000500000000000000" pitchFamily="2" charset="0"/>
                <a:cs typeface="Times New Roman" panose="02020603050405020304" pitchFamily="18" charset="0"/>
              </a:rPr>
              <a:t> </a:t>
            </a:r>
          </a:p>
          <a:p>
            <a:pPr lvl="0" algn="just"/>
            <a:r>
              <a:rPr kumimoji="1" lang="vi-VN" altLang="ja-JP" sz="1400" dirty="0">
                <a:solidFill>
                  <a:schemeClr val="tx2"/>
                </a:solidFill>
                <a:latin typeface="Montserrat" panose="00000500000000000000" pitchFamily="2" charset="0"/>
                <a:cs typeface="Times New Roman" panose="02020603050405020304" pitchFamily="18" charset="0"/>
              </a:rPr>
              <a:t>Pha 1 lọ với 100ml dung dịch nước muối truyền tĩnh mạch với tốc độ 40 giọt/phút</a:t>
            </a:r>
            <a:r>
              <a:rPr kumimoji="1" lang="en-US" altLang="ja-JP" sz="1400" dirty="0">
                <a:solidFill>
                  <a:schemeClr val="tx2"/>
                </a:solidFill>
                <a:latin typeface="Montserrat" panose="00000500000000000000" pitchFamily="2" charset="0"/>
                <a:cs typeface="Times New Roman" panose="02020603050405020304" pitchFamily="18" charset="0"/>
              </a:rPr>
              <a:t> </a:t>
            </a:r>
            <a:r>
              <a:rPr kumimoji="1" lang="en-US" altLang="ja-JP" sz="1400" dirty="0" err="1">
                <a:solidFill>
                  <a:schemeClr val="tx2"/>
                </a:solidFill>
                <a:latin typeface="Montserrat" panose="00000500000000000000" pitchFamily="2" charset="0"/>
                <a:cs typeface="Times New Roman" panose="02020603050405020304" pitchFamily="18" charset="0"/>
              </a:rPr>
              <a:t>và</a:t>
            </a:r>
            <a:r>
              <a:rPr kumimoji="1" lang="vi-VN" altLang="ja-JP" sz="1400" dirty="0">
                <a:solidFill>
                  <a:schemeClr val="tx2"/>
                </a:solidFill>
                <a:latin typeface="Montserrat" panose="00000500000000000000" pitchFamily="2" charset="0"/>
                <a:cs typeface="Times New Roman" panose="02020603050405020304" pitchFamily="18" charset="0"/>
              </a:rPr>
              <a:t> truyền trong 40-45 phút</a:t>
            </a:r>
            <a:r>
              <a:rPr kumimoji="1" lang="en-US" altLang="ja-JP" sz="1400" dirty="0">
                <a:solidFill>
                  <a:schemeClr val="tx2"/>
                </a:solidFill>
                <a:latin typeface="Montserrat" panose="00000500000000000000" pitchFamily="2" charset="0"/>
                <a:cs typeface="Times New Roman" panose="02020603050405020304" pitchFamily="18" charset="0"/>
              </a:rPr>
              <a:t>.</a:t>
            </a:r>
            <a:endParaRPr kumimoji="1" lang="vi-VN" altLang="ja-JP" sz="1400" dirty="0">
              <a:solidFill>
                <a:schemeClr val="tx2"/>
              </a:solidFill>
              <a:latin typeface="Montserrat" panose="00000500000000000000" pitchFamily="2" charset="0"/>
              <a:cs typeface="Times New Roman" panose="02020603050405020304" pitchFamily="18" charset="0"/>
            </a:endParaRPr>
          </a:p>
          <a:p>
            <a:pPr lvl="0" algn="just"/>
            <a:endParaRPr kumimoji="1" lang="en-US" altLang="ja-JP" sz="1400" dirty="0">
              <a:solidFill>
                <a:schemeClr val="tx2"/>
              </a:solidFill>
              <a:latin typeface="Montserrat" panose="00000500000000000000" pitchFamily="2" charset="0"/>
              <a:cs typeface="Times New Roman" panose="02020603050405020304" pitchFamily="18" charset="0"/>
            </a:endParaRPr>
          </a:p>
          <a:p>
            <a:pPr lvl="0" algn="just"/>
            <a:r>
              <a:rPr kumimoji="1" lang="vi-VN" altLang="ja-JP" sz="1400" b="1" u="sng" dirty="0">
                <a:solidFill>
                  <a:srgbClr val="BA9544"/>
                </a:solidFill>
                <a:latin typeface="Montserrat" panose="00000500000000000000" pitchFamily="2" charset="0"/>
                <a:cs typeface="Times New Roman" panose="02020603050405020304" pitchFamily="18" charset="0"/>
              </a:rPr>
              <a:t>Liệu trình:</a:t>
            </a:r>
          </a:p>
          <a:p>
            <a:pPr marL="285750" lvl="0" indent="-285750" algn="just">
              <a:buFontTx/>
              <a:buChar char="-"/>
            </a:pPr>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Người từ 30 </a:t>
            </a:r>
            <a:r>
              <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 </a:t>
            </a:r>
            <a:r>
              <a:rPr kumimoji="1" lang="en-US" altLang="ja-JP" sz="1400" kern="100" dirty="0" err="1">
                <a:solidFill>
                  <a:schemeClr val="tx2"/>
                </a:solidFill>
                <a:latin typeface="Montserrat" panose="00000500000000000000" pitchFamily="2" charset="0"/>
                <a:ea typeface="游明朝" panose="02020400000000000000" pitchFamily="18" charset="-128"/>
                <a:cs typeface="Times New Roman" panose="02020603050405020304" pitchFamily="18" charset="0"/>
              </a:rPr>
              <a:t>dưới</a:t>
            </a:r>
            <a:r>
              <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 </a:t>
            </a:r>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40 tuổi: 2 tháng 1 lần </a:t>
            </a:r>
            <a:endPar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endParaRPr>
          </a:p>
          <a:p>
            <a:pPr marL="285750" lvl="0" indent="-285750" algn="just">
              <a:buFontTx/>
              <a:buChar char="-"/>
            </a:pPr>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Người từ 40 </a:t>
            </a:r>
            <a:r>
              <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 </a:t>
            </a:r>
            <a:r>
              <a:rPr kumimoji="1" lang="en-US" altLang="ja-JP" sz="1400" kern="100" dirty="0" err="1">
                <a:solidFill>
                  <a:schemeClr val="tx2"/>
                </a:solidFill>
                <a:latin typeface="Montserrat" panose="00000500000000000000" pitchFamily="2" charset="0"/>
                <a:ea typeface="游明朝" panose="02020400000000000000" pitchFamily="18" charset="-128"/>
                <a:cs typeface="Times New Roman" panose="02020603050405020304" pitchFamily="18" charset="0"/>
              </a:rPr>
              <a:t>dưới</a:t>
            </a:r>
            <a:r>
              <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 </a:t>
            </a:r>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50 tuổi: 1 tháng 1 lần </a:t>
            </a:r>
            <a:endPar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endParaRPr>
          </a:p>
          <a:p>
            <a:pPr marL="285750" lvl="0" indent="-285750" algn="just">
              <a:buFontTx/>
              <a:buChar char="-"/>
            </a:pPr>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Người trên 50 tuổi: 20 ngày 1 lần </a:t>
            </a:r>
          </a:p>
        </p:txBody>
      </p:sp>
      <p:sp>
        <p:nvSpPr>
          <p:cNvPr id="9" name="TextBox 8">
            <a:extLst>
              <a:ext uri="{FF2B5EF4-FFF2-40B4-BE49-F238E27FC236}">
                <a16:creationId xmlns:a16="http://schemas.microsoft.com/office/drawing/2014/main" id="{1D06E23E-FB43-2A8D-0C58-FC4C383B94BE}"/>
              </a:ext>
            </a:extLst>
          </p:cNvPr>
          <p:cNvSpPr txBox="1"/>
          <p:nvPr/>
        </p:nvSpPr>
        <p:spPr>
          <a:xfrm>
            <a:off x="3322644" y="539496"/>
            <a:ext cx="5546711" cy="553998"/>
          </a:xfrm>
          <a:prstGeom prst="rect">
            <a:avLst/>
          </a:prstGeom>
          <a:noFill/>
        </p:spPr>
        <p:txBody>
          <a:bodyPr wrap="none" rtlCol="0">
            <a:spAutoFit/>
          </a:bodyPr>
          <a:lstStyle/>
          <a:p>
            <a:r>
              <a:rPr lang="en-US" sz="3000" b="1" dirty="0">
                <a:solidFill>
                  <a:srgbClr val="BA9544"/>
                </a:solidFill>
                <a:latin typeface="Montserrat" panose="00000500000000000000" pitchFamily="2" charset="0"/>
              </a:rPr>
              <a:t>NMN 300+ EXOSOME 2000</a:t>
            </a:r>
          </a:p>
        </p:txBody>
      </p:sp>
      <p:sp>
        <p:nvSpPr>
          <p:cNvPr id="2" name="Rectangle 1">
            <a:extLst>
              <a:ext uri="{FF2B5EF4-FFF2-40B4-BE49-F238E27FC236}">
                <a16:creationId xmlns:a16="http://schemas.microsoft.com/office/drawing/2014/main" id="{16B11850-C3ED-D4E3-C847-3CFAA8B85B90}"/>
              </a:ext>
            </a:extLst>
          </p:cNvPr>
          <p:cNvSpPr/>
          <p:nvPr/>
        </p:nvSpPr>
        <p:spPr>
          <a:xfrm>
            <a:off x="8513064" y="0"/>
            <a:ext cx="3678936" cy="375978"/>
          </a:xfrm>
          <a:prstGeom prst="rect">
            <a:avLst/>
          </a:prstGeom>
          <a:solidFill>
            <a:srgbClr val="BA9544"/>
          </a:solidFill>
          <a:ln>
            <a:solidFill>
              <a:srgbClr val="D2BA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err="1">
                <a:latin typeface="Montserrat" panose="00000500000000000000" pitchFamily="2" charset="0"/>
              </a:rPr>
              <a:t>Tiêu</a:t>
            </a:r>
            <a:r>
              <a:rPr lang="en-US" sz="1400" b="1" dirty="0">
                <a:latin typeface="Montserrat" panose="00000500000000000000" pitchFamily="2" charset="0"/>
              </a:rPr>
              <a:t> </a:t>
            </a:r>
            <a:r>
              <a:rPr lang="en-US" sz="1400" b="1" dirty="0" err="1">
                <a:latin typeface="Montserrat" panose="00000500000000000000" pitchFamily="2" charset="0"/>
              </a:rPr>
              <a:t>biểu</a:t>
            </a:r>
            <a:r>
              <a:rPr lang="en-US" sz="1400" b="1" dirty="0">
                <a:latin typeface="Montserrat" panose="00000500000000000000" pitchFamily="2" charset="0"/>
              </a:rPr>
              <a:t> </a:t>
            </a:r>
            <a:r>
              <a:rPr lang="en-US" sz="1400" b="1" dirty="0" err="1">
                <a:latin typeface="Montserrat" panose="00000500000000000000" pitchFamily="2" charset="0"/>
              </a:rPr>
              <a:t>cho</a:t>
            </a:r>
            <a:r>
              <a:rPr lang="en-US" sz="1400" b="1" dirty="0">
                <a:latin typeface="Montserrat" panose="00000500000000000000" pitchFamily="2" charset="0"/>
              </a:rPr>
              <a:t> </a:t>
            </a:r>
            <a:r>
              <a:rPr lang="en-US" sz="1400" b="1" dirty="0" err="1">
                <a:latin typeface="Montserrat" panose="00000500000000000000" pitchFamily="2" charset="0"/>
              </a:rPr>
              <a:t>dòng</a:t>
            </a:r>
            <a:r>
              <a:rPr lang="en-US" sz="1400" b="1" dirty="0">
                <a:latin typeface="Montserrat" panose="00000500000000000000" pitchFamily="2" charset="0"/>
              </a:rPr>
              <a:t> NMN + EXOSOME</a:t>
            </a:r>
          </a:p>
        </p:txBody>
      </p:sp>
      <p:pic>
        <p:nvPicPr>
          <p:cNvPr id="3" name="Picture 2" descr="A black background with yellow text&#10;&#10;AI-generated content may be incorrect.">
            <a:extLst>
              <a:ext uri="{FF2B5EF4-FFF2-40B4-BE49-F238E27FC236}">
                <a16:creationId xmlns:a16="http://schemas.microsoft.com/office/drawing/2014/main" id="{7CAECD16-7DEE-7AB7-471C-362EFFC685BF}"/>
              </a:ext>
            </a:extLst>
          </p:cNvPr>
          <p:cNvPicPr>
            <a:picLocks noChangeAspect="1"/>
          </p:cNvPicPr>
          <p:nvPr/>
        </p:nvPicPr>
        <p:blipFill>
          <a:blip r:embed="rId4"/>
          <a:stretch>
            <a:fillRect/>
          </a:stretch>
        </p:blipFill>
        <p:spPr>
          <a:xfrm>
            <a:off x="104470" y="114491"/>
            <a:ext cx="795134" cy="206342"/>
          </a:xfrm>
          <a:prstGeom prst="rect">
            <a:avLst/>
          </a:prstGeom>
        </p:spPr>
      </p:pic>
    </p:spTree>
    <p:extLst>
      <p:ext uri="{BB962C8B-B14F-4D97-AF65-F5344CB8AC3E}">
        <p14:creationId xmlns:p14="http://schemas.microsoft.com/office/powerpoint/2010/main" val="2390000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64D8D-9462-446A-6910-586F674DB3E9}"/>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92CE59E8-BF39-EF9D-40D8-1E5D3753B5D7}"/>
              </a:ext>
            </a:extLst>
          </p:cNvPr>
          <p:cNvPicPr>
            <a:picLocks noChangeAspect="1"/>
          </p:cNvPicPr>
          <p:nvPr/>
        </p:nvPicPr>
        <p:blipFill>
          <a:blip r:embed="rId2">
            <a:alphaModFix/>
            <a:extLst>
              <a:ext uri="{BEBA8EAE-BF5A-486C-A8C5-ECC9F3942E4B}">
                <a14:imgProps xmlns:a14="http://schemas.microsoft.com/office/drawing/2010/main">
                  <a14:imgLayer r:embed="rId3">
                    <a14:imgEffect>
                      <a14:sharpenSoften amount="10000"/>
                    </a14:imgEffect>
                    <a14:imgEffect>
                      <a14:brightnessContrast bright="3000" contrast="3000"/>
                    </a14:imgEffect>
                  </a14:imgLayer>
                </a14:imgProps>
              </a:ext>
            </a:extLst>
          </a:blip>
          <a:srcRect l="6984"/>
          <a:stretch>
            <a:fillRect/>
          </a:stretch>
        </p:blipFill>
        <p:spPr>
          <a:xfrm>
            <a:off x="4863502" y="1494629"/>
            <a:ext cx="2464994" cy="3868741"/>
          </a:xfrm>
          <a:prstGeom prst="rect">
            <a:avLst/>
          </a:prstGeom>
        </p:spPr>
      </p:pic>
      <p:sp>
        <p:nvSpPr>
          <p:cNvPr id="9" name="TextBox 8">
            <a:extLst>
              <a:ext uri="{FF2B5EF4-FFF2-40B4-BE49-F238E27FC236}">
                <a16:creationId xmlns:a16="http://schemas.microsoft.com/office/drawing/2014/main" id="{3F94A669-96BA-CDBD-9E72-6B6218318B37}"/>
              </a:ext>
            </a:extLst>
          </p:cNvPr>
          <p:cNvSpPr txBox="1"/>
          <p:nvPr/>
        </p:nvSpPr>
        <p:spPr>
          <a:xfrm>
            <a:off x="3322644" y="539496"/>
            <a:ext cx="5546711" cy="553998"/>
          </a:xfrm>
          <a:prstGeom prst="rect">
            <a:avLst/>
          </a:prstGeom>
          <a:noFill/>
        </p:spPr>
        <p:txBody>
          <a:bodyPr wrap="none" rtlCol="0">
            <a:spAutoFit/>
          </a:bodyPr>
          <a:lstStyle/>
          <a:p>
            <a:r>
              <a:rPr lang="en-US" sz="3000" b="1" dirty="0">
                <a:solidFill>
                  <a:srgbClr val="BA9544"/>
                </a:solidFill>
                <a:latin typeface="Montserrat" panose="00000500000000000000" pitchFamily="2" charset="0"/>
              </a:rPr>
              <a:t>NMN 300+ EXOSOME 2000</a:t>
            </a:r>
          </a:p>
        </p:txBody>
      </p:sp>
      <p:sp>
        <p:nvSpPr>
          <p:cNvPr id="5" name="TextBox 4">
            <a:extLst>
              <a:ext uri="{FF2B5EF4-FFF2-40B4-BE49-F238E27FC236}">
                <a16:creationId xmlns:a16="http://schemas.microsoft.com/office/drawing/2014/main" id="{7968AA15-0993-FB3E-406A-C8D7A552482F}"/>
              </a:ext>
            </a:extLst>
          </p:cNvPr>
          <p:cNvSpPr txBox="1"/>
          <p:nvPr/>
        </p:nvSpPr>
        <p:spPr>
          <a:xfrm>
            <a:off x="517240" y="1257012"/>
            <a:ext cx="4253715" cy="4832092"/>
          </a:xfrm>
          <a:prstGeom prst="rect">
            <a:avLst/>
          </a:prstGeom>
          <a:noFill/>
        </p:spPr>
        <p:txBody>
          <a:bodyPr wrap="square">
            <a:spAutoFit/>
          </a:bodyPr>
          <a:lstStyle/>
          <a:p>
            <a:pPr lvl="0" algn="just"/>
            <a:r>
              <a:rPr kumimoji="1" lang="en-US" altLang="ja-JP" sz="1400" b="1" u="sng" dirty="0" err="1">
                <a:solidFill>
                  <a:srgbClr val="BA9544"/>
                </a:solidFill>
                <a:latin typeface="Montserrat" panose="00000500000000000000" pitchFamily="2" charset="0"/>
                <a:cs typeface="Times New Roman" panose="02020603050405020304" pitchFamily="18" charset="0"/>
              </a:rPr>
              <a:t>Cách</a:t>
            </a:r>
            <a:r>
              <a:rPr kumimoji="1" lang="en-US" altLang="ja-JP" sz="1400" b="1" u="sng" dirty="0">
                <a:solidFill>
                  <a:srgbClr val="BA9544"/>
                </a:solidFill>
                <a:latin typeface="Montserrat" panose="00000500000000000000" pitchFamily="2" charset="0"/>
                <a:cs typeface="Times New Roman" panose="02020603050405020304" pitchFamily="18" charset="0"/>
              </a:rPr>
              <a:t> tr</a:t>
            </a:r>
            <a:r>
              <a:rPr kumimoji="1" lang="vi-VN" altLang="ja-JP" sz="1400" b="1" u="sng" dirty="0">
                <a:solidFill>
                  <a:srgbClr val="BA9544"/>
                </a:solidFill>
                <a:latin typeface="Montserrat" panose="00000500000000000000" pitchFamily="2" charset="0"/>
                <a:cs typeface="Times New Roman" panose="02020603050405020304" pitchFamily="18" charset="0"/>
              </a:rPr>
              <a:t>uyền </a:t>
            </a:r>
            <a:r>
              <a:rPr kumimoji="1" lang="en-US" altLang="ja-JP" sz="1400" b="1" u="sng" dirty="0" err="1">
                <a:solidFill>
                  <a:srgbClr val="BA9544"/>
                </a:solidFill>
                <a:latin typeface="Montserrat" panose="00000500000000000000" pitchFamily="2" charset="0"/>
                <a:cs typeface="Times New Roman" panose="02020603050405020304" pitchFamily="18" charset="0"/>
              </a:rPr>
              <a:t>khác</a:t>
            </a:r>
            <a:r>
              <a:rPr kumimoji="1" lang="en-US" altLang="ja-JP" sz="1400" b="1" u="sng" dirty="0">
                <a:solidFill>
                  <a:srgbClr val="BA9544"/>
                </a:solidFill>
                <a:latin typeface="Montserrat" panose="00000500000000000000" pitchFamily="2" charset="0"/>
                <a:cs typeface="Times New Roman" panose="02020603050405020304" pitchFamily="18" charset="0"/>
              </a:rPr>
              <a:t>:</a:t>
            </a:r>
            <a:endParaRPr kumimoji="1" lang="vi-VN" altLang="ja-JP" sz="1400" b="1" u="sng" dirty="0">
              <a:solidFill>
                <a:srgbClr val="BA9544"/>
              </a:solidFill>
              <a:latin typeface="Montserrat" panose="00000500000000000000" pitchFamily="2" charset="0"/>
              <a:cs typeface="Times New Roman" panose="02020603050405020304" pitchFamily="18" charset="0"/>
            </a:endParaRPr>
          </a:p>
          <a:p>
            <a:pPr lvl="0" algn="just"/>
            <a:r>
              <a:rPr kumimoji="1" lang="en-US" altLang="ja-JP" sz="1400" dirty="0" err="1">
                <a:latin typeface="Montserrat" panose="00000500000000000000" pitchFamily="2" charset="0"/>
                <a:cs typeface="Times New Roman" panose="02020603050405020304" pitchFamily="18" charset="0"/>
              </a:rPr>
              <a:t>Phần</a:t>
            </a:r>
            <a:r>
              <a:rPr kumimoji="1" lang="en-US" altLang="ja-JP" sz="1400" dirty="0">
                <a:latin typeface="Montserrat" panose="00000500000000000000" pitchFamily="2" charset="0"/>
                <a:cs typeface="Times New Roman" panose="02020603050405020304" pitchFamily="18" charset="0"/>
              </a:rPr>
              <a:t> </a:t>
            </a:r>
            <a:r>
              <a:rPr kumimoji="1" lang="vi-VN" altLang="ja-JP" sz="1400" dirty="0">
                <a:latin typeface="Montserrat" panose="00000500000000000000" pitchFamily="2" charset="0"/>
                <a:cs typeface="Times New Roman" panose="02020603050405020304" pitchFamily="18" charset="0"/>
              </a:rPr>
              <a:t>lớn các clinic sẽ pha 2~3cc với 100ml dung dịch nước </a:t>
            </a:r>
            <a:r>
              <a:rPr kumimoji="1" lang="en-US" altLang="ja-JP" sz="1400" dirty="0" err="1">
                <a:latin typeface="Montserrat" panose="00000500000000000000" pitchFamily="2" charset="0"/>
                <a:cs typeface="Times New Roman" panose="02020603050405020304" pitchFamily="18" charset="0"/>
              </a:rPr>
              <a:t>muối</a:t>
            </a:r>
            <a:r>
              <a:rPr kumimoji="1" lang="en-US" altLang="ja-JP" sz="1400" dirty="0">
                <a:latin typeface="Montserrat" panose="00000500000000000000" pitchFamily="2" charset="0"/>
                <a:cs typeface="Times New Roman" panose="02020603050405020304" pitchFamily="18" charset="0"/>
              </a:rPr>
              <a:t> </a:t>
            </a:r>
            <a:r>
              <a:rPr kumimoji="1" lang="en-US" altLang="ja-JP" sz="1400" dirty="0" err="1">
                <a:latin typeface="Montserrat" panose="00000500000000000000" pitchFamily="2" charset="0"/>
                <a:cs typeface="Times New Roman" panose="02020603050405020304" pitchFamily="18" charset="0"/>
              </a:rPr>
              <a:t>truyền</a:t>
            </a:r>
            <a:r>
              <a:rPr kumimoji="1" lang="en-US" altLang="ja-JP" sz="1400" dirty="0">
                <a:latin typeface="Montserrat" panose="00000500000000000000" pitchFamily="2" charset="0"/>
                <a:cs typeface="Times New Roman" panose="02020603050405020304" pitchFamily="18" charset="0"/>
              </a:rPr>
              <a:t> </a:t>
            </a:r>
            <a:r>
              <a:rPr kumimoji="1" lang="vi-VN" altLang="ja-JP" sz="1400" dirty="0">
                <a:latin typeface="Montserrat" panose="00000500000000000000" pitchFamily="2" charset="0"/>
                <a:cs typeface="Times New Roman" panose="02020603050405020304" pitchFamily="18" charset="0"/>
              </a:rPr>
              <a:t>và truyền trong 20</a:t>
            </a:r>
            <a:r>
              <a:rPr kumimoji="1" lang="en-US" altLang="ja-JP" sz="1400" dirty="0">
                <a:latin typeface="Montserrat" panose="00000500000000000000" pitchFamily="2" charset="0"/>
                <a:cs typeface="Times New Roman" panose="02020603050405020304" pitchFamily="18" charset="0"/>
              </a:rPr>
              <a:t>-</a:t>
            </a:r>
            <a:r>
              <a:rPr kumimoji="1" lang="vi-VN" altLang="ja-JP" sz="1400" dirty="0">
                <a:latin typeface="Montserrat" panose="00000500000000000000" pitchFamily="2" charset="0"/>
                <a:cs typeface="Times New Roman" panose="02020603050405020304" pitchFamily="18" charset="0"/>
              </a:rPr>
              <a:t>30 phút. </a:t>
            </a:r>
            <a:r>
              <a:rPr kumimoji="1" lang="en-US" altLang="ja-JP" sz="1400" dirty="0">
                <a:latin typeface="Montserrat" panose="00000500000000000000" pitchFamily="2" charset="0"/>
                <a:cs typeface="Times New Roman" panose="02020603050405020304" pitchFamily="18" charset="0"/>
              </a:rPr>
              <a:t>M</a:t>
            </a:r>
            <a:r>
              <a:rPr kumimoji="1" lang="vi-VN" altLang="ja-JP" sz="1400" dirty="0">
                <a:latin typeface="Montserrat" panose="00000500000000000000" pitchFamily="2" charset="0"/>
                <a:cs typeface="Times New Roman" panose="02020603050405020304" pitchFamily="18" charset="0"/>
              </a:rPr>
              <a:t>ột số clinic pha với 50ml dung dịch nước muối </a:t>
            </a:r>
            <a:r>
              <a:rPr kumimoji="1" lang="en-US" altLang="ja-JP" sz="1400" dirty="0" err="1">
                <a:latin typeface="Montserrat" panose="00000500000000000000" pitchFamily="2" charset="0"/>
                <a:cs typeface="Times New Roman" panose="02020603050405020304" pitchFamily="18" charset="0"/>
              </a:rPr>
              <a:t>và</a:t>
            </a:r>
            <a:r>
              <a:rPr kumimoji="1" lang="en-US" altLang="ja-JP" sz="1400" dirty="0">
                <a:latin typeface="Montserrat" panose="00000500000000000000" pitchFamily="2" charset="0"/>
                <a:cs typeface="Times New Roman" panose="02020603050405020304" pitchFamily="18" charset="0"/>
              </a:rPr>
              <a:t> </a:t>
            </a:r>
            <a:r>
              <a:rPr kumimoji="1" lang="vi-VN" altLang="ja-JP" sz="1400" dirty="0">
                <a:latin typeface="Montserrat" panose="00000500000000000000" pitchFamily="2" charset="0"/>
                <a:cs typeface="Times New Roman" panose="02020603050405020304" pitchFamily="18" charset="0"/>
              </a:rPr>
              <a:t>truyền trong 15-20 phút. </a:t>
            </a:r>
            <a:endParaRPr kumimoji="1" lang="en-US" altLang="ja-JP" sz="1400" dirty="0">
              <a:latin typeface="Montserrat" panose="00000500000000000000" pitchFamily="2" charset="0"/>
              <a:cs typeface="Times New Roman" panose="02020603050405020304" pitchFamily="18" charset="0"/>
            </a:endParaRPr>
          </a:p>
          <a:p>
            <a:pPr lvl="0" algn="just"/>
            <a:endParaRPr kumimoji="1" lang="vi-VN" altLang="ja-JP" sz="1400" dirty="0">
              <a:latin typeface="Montserrat" panose="00000500000000000000" pitchFamily="2" charset="0"/>
              <a:cs typeface="Times New Roman" panose="02020603050405020304" pitchFamily="18" charset="0"/>
            </a:endParaRPr>
          </a:p>
          <a:p>
            <a:pPr lvl="0" algn="just"/>
            <a:r>
              <a:rPr kumimoji="1" lang="vi-VN" altLang="ja-JP" sz="1400" b="1" u="sng" dirty="0">
                <a:solidFill>
                  <a:srgbClr val="BA9544"/>
                </a:solidFill>
                <a:latin typeface="Montserrat" panose="00000500000000000000" pitchFamily="2" charset="0"/>
                <a:cs typeface="Times New Roman" panose="02020603050405020304" pitchFamily="18" charset="0"/>
              </a:rPr>
              <a:t>Hạn sử dụng</a:t>
            </a:r>
            <a:r>
              <a:rPr kumimoji="1" lang="en-US" altLang="ja-JP" sz="1400" b="1" u="sng" dirty="0">
                <a:solidFill>
                  <a:srgbClr val="BA9544"/>
                </a:solidFill>
                <a:latin typeface="Montserrat" panose="00000500000000000000" pitchFamily="2" charset="0"/>
                <a:cs typeface="Times New Roman" panose="02020603050405020304" pitchFamily="18" charset="0"/>
              </a:rPr>
              <a:t>:</a:t>
            </a:r>
            <a:endParaRPr kumimoji="1" lang="vi-VN" altLang="ja-JP" sz="1400" b="1" u="sng" dirty="0">
              <a:solidFill>
                <a:srgbClr val="BA9544"/>
              </a:solidFill>
              <a:latin typeface="Montserrat" panose="00000500000000000000" pitchFamily="2" charset="0"/>
              <a:cs typeface="Times New Roman" panose="02020603050405020304" pitchFamily="18" charset="0"/>
            </a:endParaRPr>
          </a:p>
          <a:p>
            <a:pPr lvl="0" algn="just"/>
            <a:r>
              <a:rPr kumimoji="1" lang="en-US" altLang="ja-JP" sz="1400" dirty="0">
                <a:latin typeface="Montserrat" panose="00000500000000000000" pitchFamily="2" charset="0"/>
                <a:cs typeface="Times New Roman" panose="02020603050405020304" pitchFamily="18" charset="0"/>
              </a:rPr>
              <a:t>2</a:t>
            </a:r>
            <a:r>
              <a:rPr kumimoji="1" lang="vi-VN" altLang="ja-JP" sz="1400" dirty="0">
                <a:latin typeface="Montserrat" panose="00000500000000000000" pitchFamily="2" charset="0"/>
                <a:cs typeface="Times New Roman" panose="02020603050405020304" pitchFamily="18" charset="0"/>
              </a:rPr>
              <a:t> năm kể từ ngày sản xuất</a:t>
            </a:r>
            <a:r>
              <a:rPr kumimoji="1" lang="en-US" altLang="ja-JP" sz="1400" dirty="0">
                <a:latin typeface="Montserrat" panose="00000500000000000000" pitchFamily="2" charset="0"/>
                <a:cs typeface="Times New Roman" panose="02020603050405020304" pitchFamily="18" charset="0"/>
              </a:rPr>
              <a:t>.</a:t>
            </a:r>
          </a:p>
          <a:p>
            <a:pPr lvl="0" algn="just"/>
            <a:endParaRPr kumimoji="1" lang="vi-VN" altLang="ja-JP" sz="1400" dirty="0">
              <a:latin typeface="Montserrat" panose="00000500000000000000" pitchFamily="2" charset="0"/>
              <a:cs typeface="Times New Roman" panose="02020603050405020304" pitchFamily="18" charset="0"/>
            </a:endParaRPr>
          </a:p>
          <a:p>
            <a:pPr lvl="0" algn="just"/>
            <a:r>
              <a:rPr kumimoji="1" lang="vi-VN" altLang="ja-JP" sz="1400" b="1" u="sng" dirty="0">
                <a:solidFill>
                  <a:srgbClr val="BA9544"/>
                </a:solidFill>
                <a:latin typeface="Montserrat" panose="00000500000000000000" pitchFamily="2" charset="0"/>
                <a:cs typeface="Times New Roman" panose="02020603050405020304" pitchFamily="18" charset="0"/>
              </a:rPr>
              <a:t>Lưu ý: </a:t>
            </a:r>
          </a:p>
          <a:p>
            <a:pPr marL="285750" lvl="0" indent="-285750" algn="just">
              <a:buFontTx/>
              <a:buChar char="-"/>
            </a:pPr>
            <a:r>
              <a:rPr kumimoji="1" lang="vi-VN" altLang="ja-JP" sz="1400" dirty="0">
                <a:latin typeface="Montserrat" panose="00000500000000000000" pitchFamily="2" charset="0"/>
                <a:cs typeface="Times New Roman" panose="02020603050405020304" pitchFamily="18" charset="0"/>
              </a:rPr>
              <a:t>Sản phẩm phải được thực hiện bởi các bác sĩ</a:t>
            </a:r>
            <a:r>
              <a:rPr kumimoji="1" lang="en-US" altLang="ja-JP" sz="1400" dirty="0">
                <a:latin typeface="Montserrat" panose="00000500000000000000" pitchFamily="2" charset="0"/>
                <a:cs typeface="Times New Roman" panose="02020603050405020304" pitchFamily="18" charset="0"/>
              </a:rPr>
              <a:t> </a:t>
            </a:r>
            <a:r>
              <a:rPr kumimoji="1" lang="en-US" altLang="ja-JP" sz="1400" dirty="0" err="1">
                <a:latin typeface="Montserrat" panose="00000500000000000000" pitchFamily="2" charset="0"/>
                <a:cs typeface="Times New Roman" panose="02020603050405020304" pitchFamily="18" charset="0"/>
              </a:rPr>
              <a:t>và</a:t>
            </a:r>
            <a:r>
              <a:rPr kumimoji="1" lang="vi-VN" altLang="ja-JP" sz="1400" dirty="0">
                <a:latin typeface="Montserrat" panose="00000500000000000000" pitchFamily="2" charset="0"/>
                <a:cs typeface="Times New Roman" panose="02020603050405020304" pitchFamily="18" charset="0"/>
              </a:rPr>
              <a:t> </a:t>
            </a:r>
            <a:r>
              <a:rPr kumimoji="1" lang="en-US" altLang="ja-JP" sz="1400" dirty="0" err="1">
                <a:latin typeface="Montserrat" panose="00000500000000000000" pitchFamily="2" charset="0"/>
                <a:cs typeface="Times New Roman" panose="02020603050405020304" pitchFamily="18" charset="0"/>
              </a:rPr>
              <a:t>chuyên</a:t>
            </a:r>
            <a:r>
              <a:rPr kumimoji="1" lang="en-US" altLang="ja-JP" sz="1400" dirty="0">
                <a:latin typeface="Montserrat" panose="00000500000000000000" pitchFamily="2" charset="0"/>
                <a:cs typeface="Times New Roman" panose="02020603050405020304" pitchFamily="18" charset="0"/>
              </a:rPr>
              <a:t> </a:t>
            </a:r>
            <a:r>
              <a:rPr kumimoji="1" lang="en-US" altLang="ja-JP" sz="1400" dirty="0" err="1">
                <a:latin typeface="Montserrat" panose="00000500000000000000" pitchFamily="2" charset="0"/>
                <a:cs typeface="Times New Roman" panose="02020603050405020304" pitchFamily="18" charset="0"/>
              </a:rPr>
              <a:t>gia</a:t>
            </a:r>
            <a:r>
              <a:rPr kumimoji="1" lang="en-US" altLang="ja-JP" sz="1400" dirty="0">
                <a:latin typeface="Montserrat" panose="00000500000000000000" pitchFamily="2" charset="0"/>
                <a:cs typeface="Times New Roman" panose="02020603050405020304" pitchFamily="18" charset="0"/>
              </a:rPr>
              <a:t> y </a:t>
            </a:r>
            <a:r>
              <a:rPr kumimoji="1" lang="en-US" altLang="ja-JP" sz="1400" dirty="0" err="1">
                <a:latin typeface="Montserrat" panose="00000500000000000000" pitchFamily="2" charset="0"/>
                <a:cs typeface="Times New Roman" panose="02020603050405020304" pitchFamily="18" charset="0"/>
              </a:rPr>
              <a:t>tế</a:t>
            </a:r>
            <a:r>
              <a:rPr kumimoji="1" lang="en-US" altLang="ja-JP" sz="1400" dirty="0">
                <a:latin typeface="Montserrat" panose="00000500000000000000" pitchFamily="2" charset="0"/>
                <a:cs typeface="Times New Roman" panose="02020603050405020304" pitchFamily="18" charset="0"/>
              </a:rPr>
              <a:t>.</a:t>
            </a:r>
          </a:p>
          <a:p>
            <a:pPr marL="285750" lvl="0" indent="-285750" algn="just">
              <a:buFontTx/>
              <a:buChar char="-"/>
            </a:pPr>
            <a:r>
              <a:rPr kumimoji="1" lang="vi-VN" altLang="ja-JP" sz="1400" dirty="0">
                <a:latin typeface="Montserrat" panose="00000500000000000000" pitchFamily="2" charset="0"/>
                <a:cs typeface="Times New Roman" panose="02020603050405020304" pitchFamily="18" charset="0"/>
              </a:rPr>
              <a:t>Kiểm tra phản ứng kích ứng trước khi truyền</a:t>
            </a:r>
            <a:r>
              <a:rPr kumimoji="1" lang="en-US" altLang="ja-JP" sz="1400" dirty="0">
                <a:latin typeface="Montserrat" panose="00000500000000000000" pitchFamily="2" charset="0"/>
                <a:cs typeface="Times New Roman" panose="02020603050405020304" pitchFamily="18" charset="0"/>
              </a:rPr>
              <a:t>.</a:t>
            </a:r>
          </a:p>
          <a:p>
            <a:pPr marL="285750" lvl="0" indent="-285750" algn="just">
              <a:buFontTx/>
              <a:buChar char="-"/>
            </a:pPr>
            <a:r>
              <a:rPr kumimoji="1" lang="vi-VN" altLang="ja-JP" sz="1400" dirty="0">
                <a:latin typeface="Montserrat" panose="00000500000000000000" pitchFamily="2" charset="0"/>
                <a:cs typeface="Times New Roman" panose="02020603050405020304" pitchFamily="18" charset="0"/>
              </a:rPr>
              <a:t>Thực hiện tại các phòng khám có chức năng tiêm truyền và được trang bị đầy đủ dung cụ sơ cấp cứu</a:t>
            </a:r>
            <a:r>
              <a:rPr kumimoji="1" lang="en-US" altLang="ja-JP" sz="1400" dirty="0">
                <a:latin typeface="Montserrat" panose="00000500000000000000" pitchFamily="2" charset="0"/>
                <a:cs typeface="Times New Roman" panose="02020603050405020304" pitchFamily="18" charset="0"/>
              </a:rPr>
              <a:t>.</a:t>
            </a:r>
          </a:p>
          <a:p>
            <a:pPr marL="285750" lvl="0" indent="-285750" algn="just">
              <a:buFontTx/>
              <a:buChar char="-"/>
            </a:pPr>
            <a:r>
              <a:rPr kumimoji="1" lang="en-US" altLang="ja-JP" sz="1400" dirty="0">
                <a:latin typeface="Montserrat" panose="00000500000000000000" pitchFamily="2" charset="0"/>
                <a:cs typeface="Times New Roman" panose="02020603050405020304" pitchFamily="18" charset="0"/>
              </a:rPr>
              <a:t>KHÔNG </a:t>
            </a:r>
            <a:r>
              <a:rPr kumimoji="1" lang="en-US" altLang="ja-JP" sz="1400" dirty="0" err="1">
                <a:latin typeface="Montserrat" panose="00000500000000000000" pitchFamily="2" charset="0"/>
                <a:cs typeface="Times New Roman" panose="02020603050405020304" pitchFamily="18" charset="0"/>
              </a:rPr>
              <a:t>khuyến</a:t>
            </a:r>
            <a:r>
              <a:rPr kumimoji="1" lang="en-US" altLang="ja-JP" sz="1400" dirty="0">
                <a:latin typeface="Montserrat" panose="00000500000000000000" pitchFamily="2" charset="0"/>
                <a:cs typeface="Times New Roman" panose="02020603050405020304" pitchFamily="18" charset="0"/>
              </a:rPr>
              <a:t> </a:t>
            </a:r>
            <a:r>
              <a:rPr kumimoji="1" lang="en-US" altLang="ja-JP" sz="1400" dirty="0" err="1">
                <a:latin typeface="Montserrat" panose="00000500000000000000" pitchFamily="2" charset="0"/>
                <a:cs typeface="Times New Roman" panose="02020603050405020304" pitchFamily="18" charset="0"/>
              </a:rPr>
              <a:t>khích</a:t>
            </a:r>
            <a:r>
              <a:rPr kumimoji="1" lang="en-US" altLang="ja-JP" sz="1400" dirty="0">
                <a:latin typeface="Montserrat" panose="00000500000000000000" pitchFamily="2" charset="0"/>
                <a:cs typeface="Times New Roman" panose="02020603050405020304" pitchFamily="18" charset="0"/>
              </a:rPr>
              <a:t> c</a:t>
            </a:r>
            <a:r>
              <a:rPr kumimoji="1" lang="vi-VN" altLang="ja-JP" sz="1400" dirty="0">
                <a:latin typeface="Montserrat" panose="00000500000000000000" pitchFamily="2" charset="0"/>
                <a:cs typeface="Times New Roman" panose="02020603050405020304" pitchFamily="18" charset="0"/>
              </a:rPr>
              <a:t>ác trường hợp tự ý tiêm truyền tại nhà</a:t>
            </a:r>
            <a:r>
              <a:rPr kumimoji="1" lang="en-US" altLang="ja-JP" sz="1400" dirty="0">
                <a:latin typeface="Montserrat" panose="00000500000000000000" pitchFamily="2" charset="0"/>
                <a:cs typeface="Times New Roman" panose="02020603050405020304" pitchFamily="18" charset="0"/>
              </a:rPr>
              <a:t>.</a:t>
            </a:r>
          </a:p>
          <a:p>
            <a:pPr marL="285750" lvl="0" indent="-285750" algn="just">
              <a:buFontTx/>
              <a:buChar char="-"/>
            </a:pPr>
            <a:r>
              <a:rPr kumimoji="1" lang="vi-VN" altLang="ja-JP" sz="1400" dirty="0">
                <a:latin typeface="Montserrat" panose="00000500000000000000" pitchFamily="2" charset="0"/>
                <a:cs typeface="Times New Roman" panose="02020603050405020304" pitchFamily="18" charset="0"/>
              </a:rPr>
              <a:t>Nếu có bất kỳ vấn đề gì về sức khoẻ</a:t>
            </a:r>
            <a:r>
              <a:rPr kumimoji="1" lang="en-US" altLang="ja-JP" sz="1400" dirty="0">
                <a:latin typeface="Montserrat" panose="00000500000000000000" pitchFamily="2" charset="0"/>
                <a:cs typeface="Times New Roman" panose="02020603050405020304" pitchFamily="18" charset="0"/>
              </a:rPr>
              <a:t>, </a:t>
            </a:r>
            <a:r>
              <a:rPr kumimoji="1" lang="vi-VN" altLang="ja-JP" sz="1400" dirty="0">
                <a:latin typeface="Montserrat" panose="00000500000000000000" pitchFamily="2" charset="0"/>
                <a:cs typeface="Times New Roman" panose="02020603050405020304" pitchFamily="18" charset="0"/>
              </a:rPr>
              <a:t>cần tư vấn với bác sĩ trước khi quyết định tiêm truyền</a:t>
            </a:r>
            <a:r>
              <a:rPr kumimoji="1" lang="en-US" altLang="ja-JP" sz="1400" dirty="0">
                <a:latin typeface="Montserrat" panose="00000500000000000000" pitchFamily="2" charset="0"/>
                <a:cs typeface="Times New Roman" panose="02020603050405020304" pitchFamily="18" charset="0"/>
              </a:rPr>
              <a:t>.</a:t>
            </a:r>
            <a:endParaRPr kumimoji="1" lang="vi-VN" altLang="ja-JP" sz="1400" dirty="0">
              <a:latin typeface="Montserrat" panose="00000500000000000000" pitchFamily="2" charset="0"/>
              <a:cs typeface="Times New Roman" panose="02020603050405020304" pitchFamily="18" charset="0"/>
            </a:endParaRPr>
          </a:p>
        </p:txBody>
      </p:sp>
      <p:pic>
        <p:nvPicPr>
          <p:cNvPr id="6" name="Picture 5" descr="A black background with yellow text&#10;&#10;AI-generated content may be incorrect.">
            <a:extLst>
              <a:ext uri="{FF2B5EF4-FFF2-40B4-BE49-F238E27FC236}">
                <a16:creationId xmlns:a16="http://schemas.microsoft.com/office/drawing/2014/main" id="{113DC948-1D4E-CA92-D9D1-4559CCC4C0BB}"/>
              </a:ext>
            </a:extLst>
          </p:cNvPr>
          <p:cNvPicPr>
            <a:picLocks noChangeAspect="1"/>
          </p:cNvPicPr>
          <p:nvPr/>
        </p:nvPicPr>
        <p:blipFill>
          <a:blip r:embed="rId4"/>
          <a:stretch>
            <a:fillRect/>
          </a:stretch>
        </p:blipFill>
        <p:spPr>
          <a:xfrm>
            <a:off x="104470" y="114491"/>
            <a:ext cx="795134" cy="206342"/>
          </a:xfrm>
          <a:prstGeom prst="rect">
            <a:avLst/>
          </a:prstGeom>
        </p:spPr>
      </p:pic>
      <p:sp>
        <p:nvSpPr>
          <p:cNvPr id="7" name="Rectangle 6">
            <a:extLst>
              <a:ext uri="{FF2B5EF4-FFF2-40B4-BE49-F238E27FC236}">
                <a16:creationId xmlns:a16="http://schemas.microsoft.com/office/drawing/2014/main" id="{017D40DA-3BA3-C62F-3699-2DF9CC868B89}"/>
              </a:ext>
            </a:extLst>
          </p:cNvPr>
          <p:cNvSpPr/>
          <p:nvPr/>
        </p:nvSpPr>
        <p:spPr>
          <a:xfrm>
            <a:off x="8513064" y="0"/>
            <a:ext cx="3678936" cy="375978"/>
          </a:xfrm>
          <a:prstGeom prst="rect">
            <a:avLst/>
          </a:prstGeom>
          <a:solidFill>
            <a:srgbClr val="BA9544"/>
          </a:solidFill>
          <a:ln>
            <a:solidFill>
              <a:srgbClr val="D2BA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err="1">
                <a:latin typeface="Montserrat" panose="00000500000000000000" pitchFamily="2" charset="0"/>
              </a:rPr>
              <a:t>Tiêu</a:t>
            </a:r>
            <a:r>
              <a:rPr lang="en-US" sz="1400" b="1" dirty="0">
                <a:latin typeface="Montserrat" panose="00000500000000000000" pitchFamily="2" charset="0"/>
              </a:rPr>
              <a:t> </a:t>
            </a:r>
            <a:r>
              <a:rPr lang="en-US" sz="1400" b="1" dirty="0" err="1">
                <a:latin typeface="Montserrat" panose="00000500000000000000" pitchFamily="2" charset="0"/>
              </a:rPr>
              <a:t>biểu</a:t>
            </a:r>
            <a:r>
              <a:rPr lang="en-US" sz="1400" b="1" dirty="0">
                <a:latin typeface="Montserrat" panose="00000500000000000000" pitchFamily="2" charset="0"/>
              </a:rPr>
              <a:t> </a:t>
            </a:r>
            <a:r>
              <a:rPr lang="en-US" sz="1400" b="1" dirty="0" err="1">
                <a:latin typeface="Montserrat" panose="00000500000000000000" pitchFamily="2" charset="0"/>
              </a:rPr>
              <a:t>cho</a:t>
            </a:r>
            <a:r>
              <a:rPr lang="en-US" sz="1400" b="1" dirty="0">
                <a:latin typeface="Montserrat" panose="00000500000000000000" pitchFamily="2" charset="0"/>
              </a:rPr>
              <a:t> </a:t>
            </a:r>
            <a:r>
              <a:rPr lang="en-US" sz="1400" b="1" dirty="0" err="1">
                <a:latin typeface="Montserrat" panose="00000500000000000000" pitchFamily="2" charset="0"/>
              </a:rPr>
              <a:t>dòng</a:t>
            </a:r>
            <a:r>
              <a:rPr lang="en-US" sz="1400" b="1" dirty="0">
                <a:latin typeface="Montserrat" panose="00000500000000000000" pitchFamily="2" charset="0"/>
              </a:rPr>
              <a:t> NMN + EXOSOME</a:t>
            </a:r>
          </a:p>
        </p:txBody>
      </p:sp>
    </p:spTree>
    <p:extLst>
      <p:ext uri="{BB962C8B-B14F-4D97-AF65-F5344CB8AC3E}">
        <p14:creationId xmlns:p14="http://schemas.microsoft.com/office/powerpoint/2010/main" val="4198017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black logo&#10;&#10;AI-generated content may be incorrect.">
            <a:extLst>
              <a:ext uri="{FF2B5EF4-FFF2-40B4-BE49-F238E27FC236}">
                <a16:creationId xmlns:a16="http://schemas.microsoft.com/office/drawing/2014/main" id="{C16CA6FA-8132-B9D7-E09D-61A48FFE02D8}"/>
              </a:ext>
            </a:extLst>
          </p:cNvPr>
          <p:cNvPicPr>
            <a:picLocks noChangeAspect="1"/>
          </p:cNvPicPr>
          <p:nvPr/>
        </p:nvPicPr>
        <p:blipFill>
          <a:blip r:embed="rId2"/>
          <a:stretch>
            <a:fillRect/>
          </a:stretch>
        </p:blipFill>
        <p:spPr>
          <a:xfrm>
            <a:off x="5010133" y="265176"/>
            <a:ext cx="697108" cy="784830"/>
          </a:xfrm>
          <a:prstGeom prst="rect">
            <a:avLst/>
          </a:prstGeom>
        </p:spPr>
      </p:pic>
      <p:pic>
        <p:nvPicPr>
          <p:cNvPr id="5" name="Picture 4" descr="A black and gold logo&#10;&#10;AI-generated content may be incorrect.">
            <a:extLst>
              <a:ext uri="{FF2B5EF4-FFF2-40B4-BE49-F238E27FC236}">
                <a16:creationId xmlns:a16="http://schemas.microsoft.com/office/drawing/2014/main" id="{190684B9-D19A-5A5E-D219-E3F3D5946DC8}"/>
              </a:ext>
            </a:extLst>
          </p:cNvPr>
          <p:cNvPicPr>
            <a:picLocks noChangeAspect="1"/>
          </p:cNvPicPr>
          <p:nvPr/>
        </p:nvPicPr>
        <p:blipFill>
          <a:blip r:embed="rId3"/>
          <a:stretch>
            <a:fillRect/>
          </a:stretch>
        </p:blipFill>
        <p:spPr>
          <a:xfrm>
            <a:off x="6484760" y="265176"/>
            <a:ext cx="1076614" cy="784830"/>
          </a:xfrm>
          <a:prstGeom prst="rect">
            <a:avLst/>
          </a:prstGeom>
        </p:spPr>
      </p:pic>
      <p:sp>
        <p:nvSpPr>
          <p:cNvPr id="6" name="TextBox 5">
            <a:extLst>
              <a:ext uri="{FF2B5EF4-FFF2-40B4-BE49-F238E27FC236}">
                <a16:creationId xmlns:a16="http://schemas.microsoft.com/office/drawing/2014/main" id="{95F94F10-E7A9-066F-9B26-EB3C50D6AB37}"/>
              </a:ext>
            </a:extLst>
          </p:cNvPr>
          <p:cNvSpPr txBox="1"/>
          <p:nvPr/>
        </p:nvSpPr>
        <p:spPr>
          <a:xfrm>
            <a:off x="2258775" y="2690336"/>
            <a:ext cx="7674449" cy="1477328"/>
          </a:xfrm>
          <a:prstGeom prst="rect">
            <a:avLst/>
          </a:prstGeom>
          <a:noFill/>
        </p:spPr>
        <p:txBody>
          <a:bodyPr wrap="square">
            <a:spAutoFit/>
          </a:bodyPr>
          <a:lstStyle/>
          <a:p>
            <a:pPr algn="ctr"/>
            <a:r>
              <a:rPr lang="en-US" sz="4500" b="1" dirty="0" err="1">
                <a:solidFill>
                  <a:srgbClr val="BA9544"/>
                </a:solidFill>
                <a:latin typeface="Montserrat" panose="00000500000000000000" pitchFamily="2" charset="0"/>
              </a:rPr>
              <a:t>Cảm</a:t>
            </a:r>
            <a:r>
              <a:rPr lang="en-US" sz="4500" b="1" dirty="0">
                <a:solidFill>
                  <a:srgbClr val="BA9544"/>
                </a:solidFill>
                <a:latin typeface="Montserrat" panose="00000500000000000000" pitchFamily="2" charset="0"/>
              </a:rPr>
              <a:t> </a:t>
            </a:r>
            <a:r>
              <a:rPr lang="en-US" sz="4500" b="1" dirty="0" err="1">
                <a:solidFill>
                  <a:srgbClr val="BA9544"/>
                </a:solidFill>
                <a:latin typeface="Montserrat" panose="00000500000000000000" pitchFamily="2" charset="0"/>
              </a:rPr>
              <a:t>ơn</a:t>
            </a:r>
            <a:r>
              <a:rPr lang="en-US" sz="4500" b="1" dirty="0">
                <a:solidFill>
                  <a:srgbClr val="BA9544"/>
                </a:solidFill>
                <a:latin typeface="Montserrat" panose="00000500000000000000" pitchFamily="2" charset="0"/>
              </a:rPr>
              <a:t> </a:t>
            </a:r>
            <a:r>
              <a:rPr lang="en-US" sz="4500" b="1" dirty="0" err="1">
                <a:solidFill>
                  <a:srgbClr val="BA9544"/>
                </a:solidFill>
                <a:latin typeface="Montserrat" panose="00000500000000000000" pitchFamily="2" charset="0"/>
              </a:rPr>
              <a:t>quý</a:t>
            </a:r>
            <a:r>
              <a:rPr lang="en-US" sz="4500" b="1" dirty="0">
                <a:solidFill>
                  <a:srgbClr val="BA9544"/>
                </a:solidFill>
                <a:latin typeface="Montserrat" panose="00000500000000000000" pitchFamily="2" charset="0"/>
              </a:rPr>
              <a:t> </a:t>
            </a:r>
            <a:r>
              <a:rPr lang="en-US" sz="4500" b="1" dirty="0" err="1">
                <a:solidFill>
                  <a:srgbClr val="BA9544"/>
                </a:solidFill>
                <a:latin typeface="Montserrat" panose="00000500000000000000" pitchFamily="2" charset="0"/>
              </a:rPr>
              <a:t>vị</a:t>
            </a:r>
            <a:r>
              <a:rPr lang="en-US" sz="4500" b="1" dirty="0">
                <a:solidFill>
                  <a:srgbClr val="BA9544"/>
                </a:solidFill>
                <a:latin typeface="Montserrat" panose="00000500000000000000" pitchFamily="2" charset="0"/>
              </a:rPr>
              <a:t> </a:t>
            </a:r>
            <a:r>
              <a:rPr lang="en-US" sz="4500" b="1" dirty="0" err="1">
                <a:solidFill>
                  <a:srgbClr val="BA9544"/>
                </a:solidFill>
                <a:latin typeface="Montserrat" panose="00000500000000000000" pitchFamily="2" charset="0"/>
              </a:rPr>
              <a:t>đã</a:t>
            </a:r>
            <a:r>
              <a:rPr lang="en-US" sz="4500" b="1" dirty="0">
                <a:solidFill>
                  <a:srgbClr val="BA9544"/>
                </a:solidFill>
                <a:latin typeface="Montserrat" panose="00000500000000000000" pitchFamily="2" charset="0"/>
              </a:rPr>
              <a:t> </a:t>
            </a:r>
            <a:r>
              <a:rPr lang="en-US" sz="4500" b="1" dirty="0" err="1">
                <a:solidFill>
                  <a:srgbClr val="BA9544"/>
                </a:solidFill>
                <a:latin typeface="Montserrat" panose="00000500000000000000" pitchFamily="2" charset="0"/>
              </a:rPr>
              <a:t>chú</a:t>
            </a:r>
            <a:r>
              <a:rPr lang="en-US" sz="4500" b="1" dirty="0">
                <a:solidFill>
                  <a:srgbClr val="BA9544"/>
                </a:solidFill>
                <a:latin typeface="Montserrat" panose="00000500000000000000" pitchFamily="2" charset="0"/>
              </a:rPr>
              <a:t> ý </a:t>
            </a:r>
            <a:r>
              <a:rPr lang="en-US" sz="4500" b="1" dirty="0" err="1">
                <a:solidFill>
                  <a:srgbClr val="BA9544"/>
                </a:solidFill>
                <a:latin typeface="Montserrat" panose="00000500000000000000" pitchFamily="2" charset="0"/>
              </a:rPr>
              <a:t>theo</a:t>
            </a:r>
            <a:r>
              <a:rPr lang="en-US" sz="4500" b="1" dirty="0">
                <a:solidFill>
                  <a:srgbClr val="BA9544"/>
                </a:solidFill>
                <a:latin typeface="Montserrat" panose="00000500000000000000" pitchFamily="2" charset="0"/>
              </a:rPr>
              <a:t> </a:t>
            </a:r>
            <a:r>
              <a:rPr lang="en-US" sz="4500" b="1" dirty="0" err="1">
                <a:solidFill>
                  <a:srgbClr val="BA9544"/>
                </a:solidFill>
                <a:latin typeface="Montserrat" panose="00000500000000000000" pitchFamily="2" charset="0"/>
              </a:rPr>
              <a:t>dõi</a:t>
            </a:r>
            <a:r>
              <a:rPr lang="en-US" sz="4500" b="1" dirty="0">
                <a:solidFill>
                  <a:srgbClr val="BA9544"/>
                </a:solidFill>
                <a:latin typeface="Montserrat" panose="00000500000000000000" pitchFamily="2" charset="0"/>
              </a:rPr>
              <a:t> </a:t>
            </a:r>
            <a:r>
              <a:rPr lang="en-US" sz="4500" b="1" dirty="0" err="1">
                <a:solidFill>
                  <a:srgbClr val="BA9544"/>
                </a:solidFill>
                <a:latin typeface="Montserrat" panose="00000500000000000000" pitchFamily="2" charset="0"/>
              </a:rPr>
              <a:t>và</a:t>
            </a:r>
            <a:r>
              <a:rPr lang="en-US" sz="4500" b="1" dirty="0">
                <a:solidFill>
                  <a:srgbClr val="BA9544"/>
                </a:solidFill>
                <a:latin typeface="Montserrat" panose="00000500000000000000" pitchFamily="2" charset="0"/>
              </a:rPr>
              <a:t> </a:t>
            </a:r>
            <a:r>
              <a:rPr lang="en-US" sz="4500" b="1" dirty="0" err="1">
                <a:solidFill>
                  <a:srgbClr val="BA9544"/>
                </a:solidFill>
                <a:latin typeface="Montserrat" panose="00000500000000000000" pitchFamily="2" charset="0"/>
              </a:rPr>
              <a:t>lắng</a:t>
            </a:r>
            <a:r>
              <a:rPr lang="en-US" sz="4500" b="1" dirty="0">
                <a:solidFill>
                  <a:srgbClr val="BA9544"/>
                </a:solidFill>
                <a:latin typeface="Montserrat" panose="00000500000000000000" pitchFamily="2" charset="0"/>
              </a:rPr>
              <a:t> </a:t>
            </a:r>
            <a:r>
              <a:rPr lang="en-US" sz="4500" b="1" dirty="0" err="1">
                <a:solidFill>
                  <a:srgbClr val="BA9544"/>
                </a:solidFill>
                <a:latin typeface="Montserrat" panose="00000500000000000000" pitchFamily="2" charset="0"/>
              </a:rPr>
              <a:t>nghe</a:t>
            </a:r>
            <a:r>
              <a:rPr lang="en-US" sz="4500" b="1" dirty="0">
                <a:solidFill>
                  <a:srgbClr val="BA9544"/>
                </a:solidFill>
                <a:latin typeface="Montserrat" panose="00000500000000000000" pitchFamily="2" charset="0"/>
              </a:rPr>
              <a:t>!</a:t>
            </a:r>
            <a:endParaRPr lang="en-US" sz="4500" b="1" dirty="0">
              <a:latin typeface="Montserrat" panose="00000500000000000000" pitchFamily="2" charset="0"/>
            </a:endParaRPr>
          </a:p>
        </p:txBody>
      </p:sp>
      <p:sp>
        <p:nvSpPr>
          <p:cNvPr id="8" name="TextBox 7">
            <a:extLst>
              <a:ext uri="{FF2B5EF4-FFF2-40B4-BE49-F238E27FC236}">
                <a16:creationId xmlns:a16="http://schemas.microsoft.com/office/drawing/2014/main" id="{F63D4F97-1970-F89E-D34B-B8D4839BDEF8}"/>
              </a:ext>
            </a:extLst>
          </p:cNvPr>
          <p:cNvSpPr txBox="1"/>
          <p:nvPr/>
        </p:nvSpPr>
        <p:spPr>
          <a:xfrm>
            <a:off x="3437522" y="6131159"/>
            <a:ext cx="6094476" cy="461665"/>
          </a:xfrm>
          <a:prstGeom prst="rect">
            <a:avLst/>
          </a:prstGeom>
          <a:noFill/>
        </p:spPr>
        <p:txBody>
          <a:bodyPr wrap="square">
            <a:spAutoFit/>
          </a:bodyPr>
          <a:lstStyle/>
          <a:p>
            <a:pPr algn="ctr"/>
            <a:r>
              <a:rPr lang="en-US" sz="1200" b="1" dirty="0">
                <a:solidFill>
                  <a:srgbClr val="BA9544"/>
                </a:solidFill>
                <a:latin typeface="Montserrat" panose="00000500000000000000" pitchFamily="2" charset="0"/>
              </a:rPr>
              <a:t>NICHIEI ASIA</a:t>
            </a:r>
            <a:endParaRPr lang="en-US" sz="1200" b="1" dirty="0">
              <a:latin typeface="Montserrat" panose="00000500000000000000" pitchFamily="2" charset="0"/>
            </a:endParaRPr>
          </a:p>
          <a:p>
            <a:pPr algn="ctr"/>
            <a:r>
              <a:rPr lang="en-US" sz="1200" b="1" dirty="0" err="1">
                <a:latin typeface="Montserrat" panose="00000500000000000000" pitchFamily="2" charset="0"/>
              </a:rPr>
              <a:t>Đại</a:t>
            </a:r>
            <a:r>
              <a:rPr lang="en-US" sz="1200" b="1" dirty="0">
                <a:latin typeface="Montserrat" panose="00000500000000000000" pitchFamily="2" charset="0"/>
              </a:rPr>
              <a:t> </a:t>
            </a:r>
            <a:r>
              <a:rPr lang="en-US" sz="1200" b="1" dirty="0" err="1">
                <a:latin typeface="Montserrat" panose="00000500000000000000" pitchFamily="2" charset="0"/>
              </a:rPr>
              <a:t>diện</a:t>
            </a:r>
            <a:r>
              <a:rPr lang="en-US" sz="1200" b="1" dirty="0">
                <a:latin typeface="Montserrat" panose="00000500000000000000" pitchFamily="2" charset="0"/>
              </a:rPr>
              <a:t> </a:t>
            </a:r>
            <a:r>
              <a:rPr lang="en-US" sz="1200" b="1" dirty="0" err="1">
                <a:latin typeface="Montserrat" panose="00000500000000000000" pitchFamily="2" charset="0"/>
              </a:rPr>
              <a:t>chính</a:t>
            </a:r>
            <a:r>
              <a:rPr lang="en-US" sz="1200" b="1" dirty="0">
                <a:latin typeface="Montserrat" panose="00000500000000000000" pitchFamily="2" charset="0"/>
              </a:rPr>
              <a:t> </a:t>
            </a:r>
            <a:r>
              <a:rPr lang="en-US" sz="1200" b="1" dirty="0" err="1">
                <a:latin typeface="Montserrat" panose="00000500000000000000" pitchFamily="2" charset="0"/>
              </a:rPr>
              <a:t>thức</a:t>
            </a:r>
            <a:r>
              <a:rPr lang="en-US" sz="1200" b="1" dirty="0">
                <a:latin typeface="Montserrat" panose="00000500000000000000" pitchFamily="2" charset="0"/>
              </a:rPr>
              <a:t> </a:t>
            </a:r>
            <a:r>
              <a:rPr lang="en-US" sz="1200" b="1" dirty="0" err="1">
                <a:latin typeface="Montserrat" panose="00000500000000000000" pitchFamily="2" charset="0"/>
              </a:rPr>
              <a:t>của</a:t>
            </a:r>
            <a:r>
              <a:rPr lang="en-US" sz="1200" b="1" dirty="0">
                <a:latin typeface="Montserrat" panose="00000500000000000000" pitchFamily="2" charset="0"/>
              </a:rPr>
              <a:t> </a:t>
            </a:r>
            <a:r>
              <a:rPr lang="en-US" sz="1200" b="1" dirty="0" err="1">
                <a:latin typeface="Montserrat" panose="00000500000000000000" pitchFamily="2" charset="0"/>
              </a:rPr>
              <a:t>tập</a:t>
            </a:r>
            <a:r>
              <a:rPr lang="en-US" sz="1200" b="1" dirty="0">
                <a:latin typeface="Montserrat" panose="00000500000000000000" pitchFamily="2" charset="0"/>
              </a:rPr>
              <a:t> </a:t>
            </a:r>
            <a:r>
              <a:rPr lang="en-US" sz="1200" b="1" dirty="0" err="1">
                <a:latin typeface="Montserrat" panose="00000500000000000000" pitchFamily="2" charset="0"/>
              </a:rPr>
              <a:t>đoàn</a:t>
            </a:r>
            <a:r>
              <a:rPr lang="en-US" sz="1200" b="1" dirty="0">
                <a:latin typeface="Montserrat" panose="00000500000000000000" pitchFamily="2" charset="0"/>
              </a:rPr>
              <a:t> Nichiei Bussan Nhật </a:t>
            </a:r>
            <a:r>
              <a:rPr lang="en-US" sz="1200" b="1" dirty="0" err="1">
                <a:latin typeface="Montserrat" panose="00000500000000000000" pitchFamily="2" charset="0"/>
              </a:rPr>
              <a:t>Bản</a:t>
            </a:r>
            <a:r>
              <a:rPr lang="en-US" sz="1200" b="1" dirty="0">
                <a:latin typeface="Montserrat" panose="00000500000000000000" pitchFamily="2" charset="0"/>
              </a:rPr>
              <a:t> </a:t>
            </a:r>
            <a:r>
              <a:rPr lang="en-US" sz="1200" b="1" dirty="0" err="1">
                <a:latin typeface="Montserrat" panose="00000500000000000000" pitchFamily="2" charset="0"/>
              </a:rPr>
              <a:t>tại</a:t>
            </a:r>
            <a:r>
              <a:rPr lang="en-US" sz="1200" b="1" dirty="0">
                <a:latin typeface="Montserrat" panose="00000500000000000000" pitchFamily="2" charset="0"/>
              </a:rPr>
              <a:t> Việt Nam</a:t>
            </a:r>
          </a:p>
        </p:txBody>
      </p:sp>
    </p:spTree>
    <p:extLst>
      <p:ext uri="{BB962C8B-B14F-4D97-AF65-F5344CB8AC3E}">
        <p14:creationId xmlns:p14="http://schemas.microsoft.com/office/powerpoint/2010/main" val="1135504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erson with long hair touching her face&#10;&#10;AI-generated content may be incorrect.">
            <a:extLst>
              <a:ext uri="{FF2B5EF4-FFF2-40B4-BE49-F238E27FC236}">
                <a16:creationId xmlns:a16="http://schemas.microsoft.com/office/drawing/2014/main" id="{4976AFCD-B343-AB22-0DD9-CF7EEEA5A4D6}"/>
              </a:ext>
            </a:extLst>
          </p:cNvPr>
          <p:cNvPicPr>
            <a:picLocks noChangeAspect="1"/>
          </p:cNvPicPr>
          <p:nvPr/>
        </p:nvPicPr>
        <p:blipFill>
          <a:blip r:embed="rId2">
            <a:alphaModFix amt="70000"/>
            <a:extLst>
              <a:ext uri="{28A0092B-C50C-407E-A947-70E740481C1C}">
                <a14:useLocalDpi xmlns:a14="http://schemas.microsoft.com/office/drawing/2010/main" val="0"/>
              </a:ext>
            </a:extLst>
          </a:blip>
          <a:srcRect l="11111" r="13912"/>
          <a:stretch>
            <a:fillRect/>
          </a:stretch>
        </p:blipFill>
        <p:spPr>
          <a:xfrm>
            <a:off x="7050024" y="0"/>
            <a:ext cx="5141976" cy="6858000"/>
          </a:xfrm>
          <a:prstGeom prst="rect">
            <a:avLst/>
          </a:prstGeom>
        </p:spPr>
      </p:pic>
      <p:sp>
        <p:nvSpPr>
          <p:cNvPr id="8" name="Oval 7">
            <a:extLst>
              <a:ext uri="{FF2B5EF4-FFF2-40B4-BE49-F238E27FC236}">
                <a16:creationId xmlns:a16="http://schemas.microsoft.com/office/drawing/2014/main" id="{69A2E4ED-26E8-2258-C2FD-D1AD39DC8D32}"/>
              </a:ext>
            </a:extLst>
          </p:cNvPr>
          <p:cNvSpPr/>
          <p:nvPr/>
        </p:nvSpPr>
        <p:spPr>
          <a:xfrm>
            <a:off x="3054096" y="493776"/>
            <a:ext cx="3041904" cy="1869948"/>
          </a:xfrm>
          <a:prstGeom prst="ellipse">
            <a:avLst/>
          </a:prstGeom>
          <a:solidFill>
            <a:srgbClr val="F0E9D8"/>
          </a:solidFill>
          <a:ln>
            <a:solidFill>
              <a:srgbClr val="EFE7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ontserrat" panose="00000500000000000000" pitchFamily="2" charset="0"/>
              </a:rPr>
              <a:t>(TIẾNG NHẬT)</a:t>
            </a:r>
          </a:p>
        </p:txBody>
      </p:sp>
      <p:sp>
        <p:nvSpPr>
          <p:cNvPr id="4" name="Oval 3">
            <a:extLst>
              <a:ext uri="{FF2B5EF4-FFF2-40B4-BE49-F238E27FC236}">
                <a16:creationId xmlns:a16="http://schemas.microsoft.com/office/drawing/2014/main" id="{736C9B59-B366-BEEE-70EB-EA4F3FC2B1DF}"/>
              </a:ext>
            </a:extLst>
          </p:cNvPr>
          <p:cNvSpPr/>
          <p:nvPr/>
        </p:nvSpPr>
        <p:spPr>
          <a:xfrm>
            <a:off x="582168" y="493776"/>
            <a:ext cx="3041904" cy="1869948"/>
          </a:xfrm>
          <a:prstGeom prst="ellipse">
            <a:avLst/>
          </a:prstGeom>
          <a:solidFill>
            <a:srgbClr val="D0B77E"/>
          </a:solidFill>
          <a:ln>
            <a:solidFill>
              <a:srgbClr val="D2BA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ontserrat" panose="00000500000000000000" pitchFamily="2" charset="0"/>
              </a:rPr>
              <a:t>VÌ SAO SỬ DỤNG NMN TRUYỀN?</a:t>
            </a:r>
          </a:p>
        </p:txBody>
      </p:sp>
      <p:sp>
        <p:nvSpPr>
          <p:cNvPr id="11" name="Oval 10">
            <a:extLst>
              <a:ext uri="{FF2B5EF4-FFF2-40B4-BE49-F238E27FC236}">
                <a16:creationId xmlns:a16="http://schemas.microsoft.com/office/drawing/2014/main" id="{D3F995A0-E01E-E9E2-CB7C-7B086CF119F4}"/>
              </a:ext>
            </a:extLst>
          </p:cNvPr>
          <p:cNvSpPr/>
          <p:nvPr/>
        </p:nvSpPr>
        <p:spPr>
          <a:xfrm>
            <a:off x="4572001" y="2494026"/>
            <a:ext cx="3041904" cy="1869948"/>
          </a:xfrm>
          <a:prstGeom prst="ellipse">
            <a:avLst/>
          </a:prstGeom>
          <a:solidFill>
            <a:srgbClr val="F0E9D8"/>
          </a:solidFill>
          <a:ln>
            <a:solidFill>
              <a:srgbClr val="EFE7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ontserrat" panose="00000500000000000000" pitchFamily="2" charset="0"/>
              </a:rPr>
              <a:t>(TIẾNG NHẬT)</a:t>
            </a:r>
          </a:p>
        </p:txBody>
      </p:sp>
      <p:sp>
        <p:nvSpPr>
          <p:cNvPr id="12" name="Oval 11">
            <a:extLst>
              <a:ext uri="{FF2B5EF4-FFF2-40B4-BE49-F238E27FC236}">
                <a16:creationId xmlns:a16="http://schemas.microsoft.com/office/drawing/2014/main" id="{A99985E2-2F45-F856-C858-6EC72197760B}"/>
              </a:ext>
            </a:extLst>
          </p:cNvPr>
          <p:cNvSpPr/>
          <p:nvPr/>
        </p:nvSpPr>
        <p:spPr>
          <a:xfrm>
            <a:off x="2100073" y="2494026"/>
            <a:ext cx="3041904" cy="1869948"/>
          </a:xfrm>
          <a:prstGeom prst="ellipse">
            <a:avLst/>
          </a:prstGeom>
          <a:solidFill>
            <a:srgbClr val="D0B77E"/>
          </a:solidFill>
          <a:ln>
            <a:solidFill>
              <a:srgbClr val="D2BA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ontserrat" panose="00000500000000000000" pitchFamily="2" charset="0"/>
              </a:rPr>
              <a:t>EXOSOME</a:t>
            </a:r>
          </a:p>
          <a:p>
            <a:pPr algn="ctr"/>
            <a:r>
              <a:rPr lang="en-US" b="1" dirty="0">
                <a:latin typeface="Montserrat" panose="00000500000000000000" pitchFamily="2" charset="0"/>
              </a:rPr>
              <a:t>LÀ GÌ?</a:t>
            </a:r>
          </a:p>
        </p:txBody>
      </p:sp>
      <p:sp>
        <p:nvSpPr>
          <p:cNvPr id="13" name="Oval 12">
            <a:extLst>
              <a:ext uri="{FF2B5EF4-FFF2-40B4-BE49-F238E27FC236}">
                <a16:creationId xmlns:a16="http://schemas.microsoft.com/office/drawing/2014/main" id="{3A6613F4-0EA4-346B-DF43-C972861D9046}"/>
              </a:ext>
            </a:extLst>
          </p:cNvPr>
          <p:cNvSpPr/>
          <p:nvPr/>
        </p:nvSpPr>
        <p:spPr>
          <a:xfrm>
            <a:off x="6092953" y="4494276"/>
            <a:ext cx="3041904" cy="1869948"/>
          </a:xfrm>
          <a:prstGeom prst="ellipse">
            <a:avLst/>
          </a:prstGeom>
          <a:solidFill>
            <a:srgbClr val="F0E9D8"/>
          </a:solidFill>
          <a:ln>
            <a:solidFill>
              <a:srgbClr val="EFE7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ontserrat" panose="00000500000000000000" pitchFamily="2" charset="0"/>
              </a:rPr>
              <a:t>(TIẾNG NHẬT)</a:t>
            </a:r>
          </a:p>
        </p:txBody>
      </p:sp>
      <p:sp>
        <p:nvSpPr>
          <p:cNvPr id="14" name="Oval 13">
            <a:extLst>
              <a:ext uri="{FF2B5EF4-FFF2-40B4-BE49-F238E27FC236}">
                <a16:creationId xmlns:a16="http://schemas.microsoft.com/office/drawing/2014/main" id="{031D3B86-1985-03CD-A907-1BDC056334E1}"/>
              </a:ext>
            </a:extLst>
          </p:cNvPr>
          <p:cNvSpPr/>
          <p:nvPr/>
        </p:nvSpPr>
        <p:spPr>
          <a:xfrm>
            <a:off x="3621025" y="4494276"/>
            <a:ext cx="3041904" cy="1869948"/>
          </a:xfrm>
          <a:prstGeom prst="ellipse">
            <a:avLst/>
          </a:prstGeom>
          <a:solidFill>
            <a:srgbClr val="D0B77E"/>
          </a:solidFill>
          <a:ln>
            <a:solidFill>
              <a:srgbClr val="D2BA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ontserrat" panose="00000500000000000000" pitchFamily="2" charset="0"/>
              </a:rPr>
              <a:t>CÓ THỂ TRUYỀN KẾT HỢP NMN VÀ EXOSOME KHÔNG?</a:t>
            </a:r>
          </a:p>
        </p:txBody>
      </p:sp>
      <p:pic>
        <p:nvPicPr>
          <p:cNvPr id="19" name="Picture 18" descr="A black background with yellow text&#10;&#10;AI-generated content may be incorrect.">
            <a:extLst>
              <a:ext uri="{FF2B5EF4-FFF2-40B4-BE49-F238E27FC236}">
                <a16:creationId xmlns:a16="http://schemas.microsoft.com/office/drawing/2014/main" id="{D67F1E4E-F7A5-E871-155F-697220C5FF61}"/>
              </a:ext>
            </a:extLst>
          </p:cNvPr>
          <p:cNvPicPr>
            <a:picLocks noChangeAspect="1"/>
          </p:cNvPicPr>
          <p:nvPr/>
        </p:nvPicPr>
        <p:blipFill>
          <a:blip r:embed="rId3"/>
          <a:stretch>
            <a:fillRect/>
          </a:stretch>
        </p:blipFill>
        <p:spPr>
          <a:xfrm>
            <a:off x="104470" y="114491"/>
            <a:ext cx="795134" cy="206342"/>
          </a:xfrm>
          <a:prstGeom prst="rect">
            <a:avLst/>
          </a:prstGeom>
        </p:spPr>
      </p:pic>
    </p:spTree>
    <p:extLst>
      <p:ext uri="{BB962C8B-B14F-4D97-AF65-F5344CB8AC3E}">
        <p14:creationId xmlns:p14="http://schemas.microsoft.com/office/powerpoint/2010/main" val="690429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72513-B3D7-AA23-DBED-AF2748DD5011}"/>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D63F9CFF-488E-89F1-ED0E-CC34C41277B8}"/>
              </a:ext>
            </a:extLst>
          </p:cNvPr>
          <p:cNvSpPr>
            <a:spLocks noGrp="1"/>
          </p:cNvSpPr>
          <p:nvPr/>
        </p:nvSpPr>
        <p:spPr>
          <a:xfrm>
            <a:off x="1835697" y="556773"/>
            <a:ext cx="8520600"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b="1" dirty="0">
                <a:solidFill>
                  <a:srgbClr val="BA9544"/>
                </a:solidFill>
                <a:latin typeface="Montserrat" panose="00000500000000000000" pitchFamily="2" charset="0"/>
              </a:rPr>
              <a:t>3 </a:t>
            </a:r>
            <a:r>
              <a:rPr lang="en-US" b="1" dirty="0" err="1">
                <a:solidFill>
                  <a:srgbClr val="BA9544"/>
                </a:solidFill>
                <a:latin typeface="Montserrat" panose="00000500000000000000" pitchFamily="2" charset="0"/>
              </a:rPr>
              <a:t>liệu</a:t>
            </a:r>
            <a:r>
              <a:rPr lang="en-US" b="1" dirty="0">
                <a:solidFill>
                  <a:srgbClr val="BA9544"/>
                </a:solidFill>
                <a:latin typeface="Montserrat" panose="00000500000000000000" pitchFamily="2" charset="0"/>
              </a:rPr>
              <a:t> </a:t>
            </a:r>
            <a:r>
              <a:rPr lang="en-US" b="1" dirty="0" err="1">
                <a:solidFill>
                  <a:srgbClr val="BA9544"/>
                </a:solidFill>
                <a:latin typeface="Montserrat" panose="00000500000000000000" pitchFamily="2" charset="0"/>
              </a:rPr>
              <a:t>pháp</a:t>
            </a:r>
            <a:r>
              <a:rPr lang="en-US" b="1" dirty="0">
                <a:solidFill>
                  <a:srgbClr val="BA9544"/>
                </a:solidFill>
                <a:latin typeface="Montserrat" panose="00000500000000000000" pitchFamily="2" charset="0"/>
              </a:rPr>
              <a:t> </a:t>
            </a:r>
            <a:r>
              <a:rPr lang="en-US" b="1" dirty="0" err="1">
                <a:solidFill>
                  <a:srgbClr val="BA9544"/>
                </a:solidFill>
                <a:latin typeface="Montserrat" panose="00000500000000000000" pitchFamily="2" charset="0"/>
              </a:rPr>
              <a:t>tiêm</a:t>
            </a:r>
            <a:r>
              <a:rPr lang="en-US" b="1" dirty="0">
                <a:solidFill>
                  <a:srgbClr val="BA9544"/>
                </a:solidFill>
                <a:latin typeface="Montserrat" panose="00000500000000000000" pitchFamily="2" charset="0"/>
              </a:rPr>
              <a:t> </a:t>
            </a:r>
            <a:r>
              <a:rPr lang="en-US" b="1" dirty="0" err="1">
                <a:solidFill>
                  <a:srgbClr val="BA9544"/>
                </a:solidFill>
                <a:latin typeface="Montserrat" panose="00000500000000000000" pitchFamily="2" charset="0"/>
              </a:rPr>
              <a:t>truyền</a:t>
            </a:r>
            <a:r>
              <a:rPr lang="en-US" b="1" dirty="0">
                <a:solidFill>
                  <a:srgbClr val="BA9544"/>
                </a:solidFill>
                <a:latin typeface="Montserrat" panose="00000500000000000000" pitchFamily="2" charset="0"/>
              </a:rPr>
              <a:t> </a:t>
            </a:r>
            <a:r>
              <a:rPr lang="en-US" b="1" dirty="0" err="1">
                <a:solidFill>
                  <a:srgbClr val="BA9544"/>
                </a:solidFill>
                <a:latin typeface="Montserrat" panose="00000500000000000000" pitchFamily="2" charset="0"/>
              </a:rPr>
              <a:t>phổ</a:t>
            </a:r>
            <a:r>
              <a:rPr lang="en-US" b="1" dirty="0">
                <a:solidFill>
                  <a:srgbClr val="BA9544"/>
                </a:solidFill>
                <a:latin typeface="Montserrat" panose="00000500000000000000" pitchFamily="2" charset="0"/>
              </a:rPr>
              <a:t> </a:t>
            </a:r>
            <a:r>
              <a:rPr lang="en-US" b="1" dirty="0" err="1">
                <a:solidFill>
                  <a:srgbClr val="BA9544"/>
                </a:solidFill>
                <a:latin typeface="Montserrat" panose="00000500000000000000" pitchFamily="2" charset="0"/>
              </a:rPr>
              <a:t>biến</a:t>
            </a:r>
            <a:r>
              <a:rPr lang="en-US" b="1" dirty="0">
                <a:solidFill>
                  <a:srgbClr val="BA9544"/>
                </a:solidFill>
                <a:latin typeface="Montserrat" panose="00000500000000000000" pitchFamily="2" charset="0"/>
              </a:rPr>
              <a:t> </a:t>
            </a:r>
            <a:r>
              <a:rPr lang="en-US" b="1" dirty="0" err="1">
                <a:solidFill>
                  <a:srgbClr val="BA9544"/>
                </a:solidFill>
                <a:latin typeface="Montserrat" panose="00000500000000000000" pitchFamily="2" charset="0"/>
              </a:rPr>
              <a:t>hiện</a:t>
            </a:r>
            <a:r>
              <a:rPr lang="en-US" b="1" dirty="0">
                <a:solidFill>
                  <a:srgbClr val="BA9544"/>
                </a:solidFill>
                <a:latin typeface="Montserrat" panose="00000500000000000000" pitchFamily="2" charset="0"/>
              </a:rPr>
              <a:t> nay</a:t>
            </a:r>
          </a:p>
        </p:txBody>
      </p:sp>
      <p:sp>
        <p:nvSpPr>
          <p:cNvPr id="9" name="TextBox 3">
            <a:extLst>
              <a:ext uri="{FF2B5EF4-FFF2-40B4-BE49-F238E27FC236}">
                <a16:creationId xmlns:a16="http://schemas.microsoft.com/office/drawing/2014/main" id="{D9817470-1C3E-356E-7A79-230237FE428B}"/>
              </a:ext>
            </a:extLst>
          </p:cNvPr>
          <p:cNvSpPr txBox="1"/>
          <p:nvPr/>
        </p:nvSpPr>
        <p:spPr>
          <a:xfrm>
            <a:off x="1384911" y="5728520"/>
            <a:ext cx="2148853"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latin typeface="Montserrat" panose="00000500000000000000" pitchFamily="2" charset="0"/>
              </a:rPr>
              <a:t>NMN</a:t>
            </a:r>
            <a:endParaRPr lang="en-US" sz="1050" b="1" dirty="0">
              <a:latin typeface="Montserrat" panose="00000500000000000000" pitchFamily="2" charset="0"/>
            </a:endParaRPr>
          </a:p>
        </p:txBody>
      </p:sp>
      <p:sp>
        <p:nvSpPr>
          <p:cNvPr id="10" name="TextBox 4">
            <a:extLst>
              <a:ext uri="{FF2B5EF4-FFF2-40B4-BE49-F238E27FC236}">
                <a16:creationId xmlns:a16="http://schemas.microsoft.com/office/drawing/2014/main" id="{F15D8DB5-B37B-F116-FFFE-6501B565215B}"/>
              </a:ext>
            </a:extLst>
          </p:cNvPr>
          <p:cNvSpPr txBox="1"/>
          <p:nvPr/>
        </p:nvSpPr>
        <p:spPr>
          <a:xfrm>
            <a:off x="8658233" y="5728519"/>
            <a:ext cx="2148853"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i="0" u="none" strike="noStrike" dirty="0">
                <a:solidFill>
                  <a:srgbClr val="000000"/>
                </a:solidFill>
                <a:effectLst/>
                <a:latin typeface="Montserrat" panose="00000500000000000000" pitchFamily="2" charset="0"/>
              </a:rPr>
              <a:t>NMN + EXOSOME</a:t>
            </a:r>
            <a:endParaRPr lang="en-US" b="1" dirty="0"/>
          </a:p>
        </p:txBody>
      </p:sp>
      <p:sp>
        <p:nvSpPr>
          <p:cNvPr id="11" name="TextBox 8">
            <a:extLst>
              <a:ext uri="{FF2B5EF4-FFF2-40B4-BE49-F238E27FC236}">
                <a16:creationId xmlns:a16="http://schemas.microsoft.com/office/drawing/2014/main" id="{09146C05-EF85-9C72-D0CE-3849AE82F0C5}"/>
              </a:ext>
            </a:extLst>
          </p:cNvPr>
          <p:cNvSpPr txBox="1"/>
          <p:nvPr/>
        </p:nvSpPr>
        <p:spPr>
          <a:xfrm>
            <a:off x="5021572" y="5728519"/>
            <a:ext cx="2148853"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latin typeface="Montserrat" panose="00000500000000000000" pitchFamily="2" charset="0"/>
              </a:rPr>
              <a:t>EXOSOME</a:t>
            </a:r>
          </a:p>
        </p:txBody>
      </p:sp>
      <p:pic>
        <p:nvPicPr>
          <p:cNvPr id="15" name="Picture 14" descr="A black background with yellow text&#10;&#10;AI-generated content may be incorrect.">
            <a:extLst>
              <a:ext uri="{FF2B5EF4-FFF2-40B4-BE49-F238E27FC236}">
                <a16:creationId xmlns:a16="http://schemas.microsoft.com/office/drawing/2014/main" id="{F04B8CC6-27F4-41B3-C698-CFB306452522}"/>
              </a:ext>
            </a:extLst>
          </p:cNvPr>
          <p:cNvPicPr>
            <a:picLocks noChangeAspect="1"/>
          </p:cNvPicPr>
          <p:nvPr/>
        </p:nvPicPr>
        <p:blipFill>
          <a:blip r:embed="rId2"/>
          <a:stretch>
            <a:fillRect/>
          </a:stretch>
        </p:blipFill>
        <p:spPr>
          <a:xfrm>
            <a:off x="104470" y="114491"/>
            <a:ext cx="795134" cy="206342"/>
          </a:xfrm>
          <a:prstGeom prst="rect">
            <a:avLst/>
          </a:prstGeom>
        </p:spPr>
      </p:pic>
      <p:pic>
        <p:nvPicPr>
          <p:cNvPr id="16" name="図 3">
            <a:extLst>
              <a:ext uri="{FF2B5EF4-FFF2-40B4-BE49-F238E27FC236}">
                <a16:creationId xmlns:a16="http://schemas.microsoft.com/office/drawing/2014/main" id="{D9A9D4FB-4DFD-B479-4EEA-3A0F359352DF}"/>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10000"/>
                    </a14:imgEffect>
                    <a14:imgEffect>
                      <a14:brightnessContrast bright="3000" contrast="3000"/>
                    </a14:imgEffect>
                  </a14:imgLayer>
                </a14:imgProps>
              </a:ext>
            </a:extLst>
          </a:blip>
          <a:srcRect l="6984" t="-134"/>
          <a:stretch>
            <a:fillRect/>
          </a:stretch>
        </p:blipFill>
        <p:spPr>
          <a:xfrm>
            <a:off x="8377640" y="1391027"/>
            <a:ext cx="2710042" cy="4070495"/>
          </a:xfrm>
          <a:prstGeom prst="rect">
            <a:avLst/>
          </a:prstGeom>
        </p:spPr>
      </p:pic>
      <p:pic>
        <p:nvPicPr>
          <p:cNvPr id="17" name="図 1">
            <a:extLst>
              <a:ext uri="{FF2B5EF4-FFF2-40B4-BE49-F238E27FC236}">
                <a16:creationId xmlns:a16="http://schemas.microsoft.com/office/drawing/2014/main" id="{EE9369D4-4362-93E3-ABBA-C50F17984AC4}"/>
              </a:ext>
            </a:extLst>
          </p:cNvPr>
          <p:cNvPicPr>
            <a:picLocks noChangeAspect="1"/>
          </p:cNvPicPr>
          <p:nvPr/>
        </p:nvPicPr>
        <p:blipFill>
          <a:blip r:embed="rId5">
            <a:alphaModFix/>
          </a:blip>
          <a:srcRect l="16898" r="16434"/>
          <a:stretch>
            <a:fillRect/>
          </a:stretch>
        </p:blipFill>
        <p:spPr>
          <a:xfrm>
            <a:off x="4740976" y="1396472"/>
            <a:ext cx="2710042" cy="4065050"/>
          </a:xfrm>
          <a:prstGeom prst="rect">
            <a:avLst/>
          </a:prstGeom>
        </p:spPr>
      </p:pic>
      <p:pic>
        <p:nvPicPr>
          <p:cNvPr id="19" name="Picture 18" descr="A brown bottle with a white label&#10;&#10;AI-generated content may be incorrect.">
            <a:extLst>
              <a:ext uri="{FF2B5EF4-FFF2-40B4-BE49-F238E27FC236}">
                <a16:creationId xmlns:a16="http://schemas.microsoft.com/office/drawing/2014/main" id="{48ABF149-9D8B-5475-365E-C02C038F9EA7}"/>
              </a:ext>
            </a:extLst>
          </p:cNvPr>
          <p:cNvPicPr>
            <a:picLocks noChangeAspect="1"/>
          </p:cNvPicPr>
          <p:nvPr/>
        </p:nvPicPr>
        <p:blipFill>
          <a:blip r:embed="rId6">
            <a:extLst>
              <a:ext uri="{28A0092B-C50C-407E-A947-70E740481C1C}">
                <a14:useLocalDpi xmlns:a14="http://schemas.microsoft.com/office/drawing/2010/main" val="0"/>
              </a:ext>
            </a:extLst>
          </a:blip>
          <a:srcRect l="16756" r="16756"/>
          <a:stretch>
            <a:fillRect/>
          </a:stretch>
        </p:blipFill>
        <p:spPr>
          <a:xfrm>
            <a:off x="1104313" y="1391027"/>
            <a:ext cx="2710041" cy="4075938"/>
          </a:xfrm>
          <a:prstGeom prst="rect">
            <a:avLst/>
          </a:prstGeom>
        </p:spPr>
      </p:pic>
    </p:spTree>
    <p:extLst>
      <p:ext uri="{BB962C8B-B14F-4D97-AF65-F5344CB8AC3E}">
        <p14:creationId xmlns:p14="http://schemas.microsoft.com/office/powerpoint/2010/main" val="2035284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DFF"/>
        </a:solidFill>
        <a:effectLst/>
      </p:bgPr>
    </p:bg>
    <p:spTree>
      <p:nvGrpSpPr>
        <p:cNvPr id="1" name=""/>
        <p:cNvGrpSpPr/>
        <p:nvPr/>
      </p:nvGrpSpPr>
      <p:grpSpPr>
        <a:xfrm>
          <a:off x="0" y="0"/>
          <a:ext cx="0" cy="0"/>
          <a:chOff x="0" y="0"/>
          <a:chExt cx="0" cy="0"/>
        </a:xfrm>
      </p:grpSpPr>
      <p:pic>
        <p:nvPicPr>
          <p:cNvPr id="7" name="Picture 6" descr="A close-up of a person&#10;&#10;AI-generated content may be incorrect.">
            <a:extLst>
              <a:ext uri="{FF2B5EF4-FFF2-40B4-BE49-F238E27FC236}">
                <a16:creationId xmlns:a16="http://schemas.microsoft.com/office/drawing/2014/main" id="{55C310BC-A902-97C4-0BB6-34847720B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960" y="0"/>
            <a:ext cx="4892040" cy="6858000"/>
          </a:xfrm>
          <a:prstGeom prst="rect">
            <a:avLst/>
          </a:prstGeom>
        </p:spPr>
      </p:pic>
      <p:sp>
        <p:nvSpPr>
          <p:cNvPr id="3" name="TextBox 2">
            <a:extLst>
              <a:ext uri="{FF2B5EF4-FFF2-40B4-BE49-F238E27FC236}">
                <a16:creationId xmlns:a16="http://schemas.microsoft.com/office/drawing/2014/main" id="{39173C36-1E6E-D069-028A-FF8C9D9EF57C}"/>
              </a:ext>
            </a:extLst>
          </p:cNvPr>
          <p:cNvSpPr txBox="1"/>
          <p:nvPr/>
        </p:nvSpPr>
        <p:spPr>
          <a:xfrm>
            <a:off x="1567196" y="2204480"/>
            <a:ext cx="4219425" cy="707886"/>
          </a:xfrm>
          <a:prstGeom prst="rect">
            <a:avLst/>
          </a:prstGeom>
          <a:noFill/>
        </p:spPr>
        <p:txBody>
          <a:bodyPr wrap="none" rtlCol="0">
            <a:spAutoFit/>
          </a:bodyPr>
          <a:lstStyle/>
          <a:p>
            <a:pPr marL="685800" indent="-685800">
              <a:buFont typeface="Wingdings" panose="05000000000000000000" pitchFamily="2" charset="2"/>
              <a:buChar char="Ø"/>
            </a:pPr>
            <a:r>
              <a:rPr lang="en-US" sz="4000" b="1" dirty="0" err="1">
                <a:latin typeface="Montserrat" panose="00000500000000000000" pitchFamily="2" charset="0"/>
              </a:rPr>
              <a:t>Truyền</a:t>
            </a:r>
            <a:r>
              <a:rPr lang="en-US" sz="4000" b="1" dirty="0">
                <a:latin typeface="Montserrat" panose="00000500000000000000" pitchFamily="2" charset="0"/>
              </a:rPr>
              <a:t> NMN</a:t>
            </a:r>
          </a:p>
        </p:txBody>
      </p:sp>
      <p:sp>
        <p:nvSpPr>
          <p:cNvPr id="8" name="TextBox 7">
            <a:extLst>
              <a:ext uri="{FF2B5EF4-FFF2-40B4-BE49-F238E27FC236}">
                <a16:creationId xmlns:a16="http://schemas.microsoft.com/office/drawing/2014/main" id="{94BE7CB0-6E49-74F8-850E-CA0F2CB430D8}"/>
              </a:ext>
            </a:extLst>
          </p:cNvPr>
          <p:cNvSpPr txBox="1"/>
          <p:nvPr/>
        </p:nvSpPr>
        <p:spPr>
          <a:xfrm>
            <a:off x="1567196" y="3199377"/>
            <a:ext cx="2619628" cy="369332"/>
          </a:xfrm>
          <a:prstGeom prst="rect">
            <a:avLst/>
          </a:prstGeom>
          <a:noFill/>
        </p:spPr>
        <p:txBody>
          <a:bodyPr wrap="none" rtlCol="0">
            <a:spAutoFit/>
          </a:bodyPr>
          <a:lstStyle/>
          <a:p>
            <a:pPr marL="285750" indent="-285750">
              <a:buFont typeface="Arial" panose="020B0604020202020204" pitchFamily="34" charset="0"/>
              <a:buChar char="•"/>
            </a:pPr>
            <a:r>
              <a:rPr lang="en-US" b="1" dirty="0" err="1">
                <a:latin typeface="Montserrat" panose="00000500000000000000" pitchFamily="2" charset="0"/>
              </a:rPr>
              <a:t>Truyền</a:t>
            </a:r>
            <a:r>
              <a:rPr lang="en-US" b="1" dirty="0">
                <a:latin typeface="Montserrat" panose="00000500000000000000" pitchFamily="2" charset="0"/>
              </a:rPr>
              <a:t> EXOSOME</a:t>
            </a:r>
          </a:p>
        </p:txBody>
      </p:sp>
      <p:sp>
        <p:nvSpPr>
          <p:cNvPr id="9" name="TextBox 8">
            <a:extLst>
              <a:ext uri="{FF2B5EF4-FFF2-40B4-BE49-F238E27FC236}">
                <a16:creationId xmlns:a16="http://schemas.microsoft.com/office/drawing/2014/main" id="{E9AC2FD3-D2E3-D78B-DAF4-98867BA9CF97}"/>
              </a:ext>
            </a:extLst>
          </p:cNvPr>
          <p:cNvSpPr txBox="1"/>
          <p:nvPr/>
        </p:nvSpPr>
        <p:spPr>
          <a:xfrm>
            <a:off x="1567196" y="3855720"/>
            <a:ext cx="4482317" cy="369332"/>
          </a:xfrm>
          <a:prstGeom prst="rect">
            <a:avLst/>
          </a:prstGeom>
          <a:noFill/>
        </p:spPr>
        <p:txBody>
          <a:bodyPr wrap="none" rtlCol="0">
            <a:spAutoFit/>
          </a:bodyPr>
          <a:lstStyle/>
          <a:p>
            <a:pPr marL="285750" indent="-285750">
              <a:buFont typeface="Arial" panose="020B0604020202020204" pitchFamily="34" charset="0"/>
              <a:buChar char="•"/>
            </a:pPr>
            <a:r>
              <a:rPr lang="en-US" b="1" dirty="0" err="1">
                <a:latin typeface="Montserrat" panose="00000500000000000000" pitchFamily="2" charset="0"/>
              </a:rPr>
              <a:t>Truyền</a:t>
            </a:r>
            <a:r>
              <a:rPr lang="en-US" b="1" dirty="0">
                <a:latin typeface="Montserrat" panose="00000500000000000000" pitchFamily="2" charset="0"/>
              </a:rPr>
              <a:t> </a:t>
            </a:r>
            <a:r>
              <a:rPr lang="en-US" b="1" dirty="0" err="1">
                <a:latin typeface="Montserrat" panose="00000500000000000000" pitchFamily="2" charset="0"/>
              </a:rPr>
              <a:t>kết</a:t>
            </a:r>
            <a:r>
              <a:rPr lang="en-US" b="1" dirty="0">
                <a:latin typeface="Montserrat" panose="00000500000000000000" pitchFamily="2" charset="0"/>
              </a:rPr>
              <a:t> </a:t>
            </a:r>
            <a:r>
              <a:rPr lang="en-US" b="1" dirty="0" err="1">
                <a:latin typeface="Montserrat" panose="00000500000000000000" pitchFamily="2" charset="0"/>
              </a:rPr>
              <a:t>hợp</a:t>
            </a:r>
            <a:r>
              <a:rPr lang="en-US" b="1" dirty="0">
                <a:latin typeface="Montserrat" panose="00000500000000000000" pitchFamily="2" charset="0"/>
              </a:rPr>
              <a:t> NMN + EXOSOME</a:t>
            </a:r>
          </a:p>
        </p:txBody>
      </p:sp>
      <p:pic>
        <p:nvPicPr>
          <p:cNvPr id="15" name="Picture 14" descr="A black background with yellow text&#10;&#10;AI-generated content may be incorrect.">
            <a:extLst>
              <a:ext uri="{FF2B5EF4-FFF2-40B4-BE49-F238E27FC236}">
                <a16:creationId xmlns:a16="http://schemas.microsoft.com/office/drawing/2014/main" id="{356F41FD-E75E-4E0B-EF98-24641ADF801D}"/>
              </a:ext>
            </a:extLst>
          </p:cNvPr>
          <p:cNvPicPr>
            <a:picLocks noChangeAspect="1"/>
          </p:cNvPicPr>
          <p:nvPr/>
        </p:nvPicPr>
        <p:blipFill>
          <a:blip r:embed="rId3"/>
          <a:stretch>
            <a:fillRect/>
          </a:stretch>
        </p:blipFill>
        <p:spPr>
          <a:xfrm>
            <a:off x="104470" y="114491"/>
            <a:ext cx="795134" cy="206342"/>
          </a:xfrm>
          <a:prstGeom prst="rect">
            <a:avLst/>
          </a:prstGeom>
        </p:spPr>
      </p:pic>
    </p:spTree>
    <p:extLst>
      <p:ext uri="{BB962C8B-B14F-4D97-AF65-F5344CB8AC3E}">
        <p14:creationId xmlns:p14="http://schemas.microsoft.com/office/powerpoint/2010/main" val="20932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09FD9-FD82-F6ED-FD61-4EE8D21EF5F3}"/>
              </a:ext>
            </a:extLst>
          </p:cNvPr>
          <p:cNvSpPr>
            <a:spLocks noGrp="1"/>
          </p:cNvSpPr>
          <p:nvPr>
            <p:ph type="title"/>
          </p:nvPr>
        </p:nvSpPr>
        <p:spPr>
          <a:xfrm>
            <a:off x="838200" y="365125"/>
            <a:ext cx="4931664" cy="1325563"/>
          </a:xfrm>
        </p:spPr>
        <p:txBody>
          <a:bodyPr>
            <a:normAutofit/>
          </a:bodyPr>
          <a:lstStyle/>
          <a:p>
            <a:r>
              <a:rPr lang="en-US" sz="3200" b="1" dirty="0" err="1">
                <a:solidFill>
                  <a:srgbClr val="BA9544"/>
                </a:solidFill>
                <a:latin typeface="Montserrat" panose="00000500000000000000" pitchFamily="2" charset="0"/>
              </a:rPr>
              <a:t>Ưu</a:t>
            </a:r>
            <a:r>
              <a:rPr lang="en-US" sz="3200" b="1" dirty="0">
                <a:solidFill>
                  <a:srgbClr val="BA9544"/>
                </a:solidFill>
                <a:latin typeface="Montserrat" panose="00000500000000000000" pitchFamily="2" charset="0"/>
              </a:rPr>
              <a:t> </a:t>
            </a:r>
            <a:r>
              <a:rPr lang="en-US" sz="3200" b="1" dirty="0" err="1">
                <a:solidFill>
                  <a:srgbClr val="BA9544"/>
                </a:solidFill>
                <a:latin typeface="Montserrat" panose="00000500000000000000" pitchFamily="2" charset="0"/>
              </a:rPr>
              <a:t>điểm</a:t>
            </a:r>
            <a:r>
              <a:rPr lang="en-US" sz="3200" b="1" dirty="0">
                <a:solidFill>
                  <a:srgbClr val="BA9544"/>
                </a:solidFill>
                <a:latin typeface="Montserrat" panose="00000500000000000000" pitchFamily="2" charset="0"/>
              </a:rPr>
              <a:t> </a:t>
            </a:r>
            <a:r>
              <a:rPr lang="en-US" sz="3200" b="1" dirty="0" err="1">
                <a:solidFill>
                  <a:srgbClr val="BA9544"/>
                </a:solidFill>
                <a:latin typeface="Montserrat" panose="00000500000000000000" pitchFamily="2" charset="0"/>
              </a:rPr>
              <a:t>khi</a:t>
            </a:r>
            <a:r>
              <a:rPr lang="en-US" sz="3200" b="1" dirty="0">
                <a:solidFill>
                  <a:srgbClr val="BA9544"/>
                </a:solidFill>
                <a:latin typeface="Montserrat" panose="00000500000000000000" pitchFamily="2" charset="0"/>
              </a:rPr>
              <a:t> </a:t>
            </a:r>
            <a:r>
              <a:rPr lang="en-US" sz="3200" b="1" dirty="0" err="1">
                <a:solidFill>
                  <a:srgbClr val="BA9544"/>
                </a:solidFill>
                <a:latin typeface="Montserrat" panose="00000500000000000000" pitchFamily="2" charset="0"/>
              </a:rPr>
              <a:t>sử</a:t>
            </a:r>
            <a:r>
              <a:rPr lang="en-US" sz="3200" b="1" dirty="0">
                <a:solidFill>
                  <a:srgbClr val="BA9544"/>
                </a:solidFill>
                <a:latin typeface="Montserrat" panose="00000500000000000000" pitchFamily="2" charset="0"/>
              </a:rPr>
              <a:t> </a:t>
            </a:r>
            <a:r>
              <a:rPr lang="en-US" sz="3200" b="1" dirty="0" err="1">
                <a:solidFill>
                  <a:srgbClr val="BA9544"/>
                </a:solidFill>
                <a:latin typeface="Montserrat" panose="00000500000000000000" pitchFamily="2" charset="0"/>
              </a:rPr>
              <a:t>dụng</a:t>
            </a:r>
            <a:r>
              <a:rPr lang="en-US" sz="3200" b="1" dirty="0">
                <a:solidFill>
                  <a:srgbClr val="BA9544"/>
                </a:solidFill>
                <a:latin typeface="Montserrat" panose="00000500000000000000" pitchFamily="2" charset="0"/>
              </a:rPr>
              <a:t> NMN </a:t>
            </a:r>
            <a:r>
              <a:rPr lang="en-US" sz="3200" b="1" dirty="0" err="1">
                <a:solidFill>
                  <a:srgbClr val="BA9544"/>
                </a:solidFill>
                <a:latin typeface="Montserrat" panose="00000500000000000000" pitchFamily="2" charset="0"/>
              </a:rPr>
              <a:t>truyền</a:t>
            </a:r>
            <a:r>
              <a:rPr lang="en-US" sz="3200" b="1" dirty="0">
                <a:solidFill>
                  <a:srgbClr val="BA9544"/>
                </a:solidFill>
                <a:latin typeface="Montserrat" panose="00000500000000000000" pitchFamily="2" charset="0"/>
              </a:rPr>
              <a:t>?</a:t>
            </a:r>
          </a:p>
        </p:txBody>
      </p:sp>
      <p:sp>
        <p:nvSpPr>
          <p:cNvPr id="3" name="Content Placeholder 2">
            <a:extLst>
              <a:ext uri="{FF2B5EF4-FFF2-40B4-BE49-F238E27FC236}">
                <a16:creationId xmlns:a16="http://schemas.microsoft.com/office/drawing/2014/main" id="{3493651B-3913-6881-FF8E-54AAC5B6F053}"/>
              </a:ext>
            </a:extLst>
          </p:cNvPr>
          <p:cNvSpPr>
            <a:spLocks noGrp="1"/>
          </p:cNvSpPr>
          <p:nvPr>
            <p:ph idx="1"/>
          </p:nvPr>
        </p:nvSpPr>
        <p:spPr>
          <a:xfrm>
            <a:off x="838200" y="1825625"/>
            <a:ext cx="4931664" cy="4351338"/>
          </a:xfrm>
        </p:spPr>
        <p:txBody>
          <a:bodyPr>
            <a:normAutofit lnSpcReduction="10000"/>
          </a:bodyPr>
          <a:lstStyle/>
          <a:p>
            <a:pPr marL="0" indent="0">
              <a:buNone/>
            </a:pPr>
            <a:r>
              <a:rPr lang="vi-VN" sz="2000" dirty="0">
                <a:latin typeface="Montserrat" panose="00000500000000000000" pitchFamily="2" charset="0"/>
              </a:rPr>
              <a:t>Khi NMN được truyền thẳng vào tĩnh mạch, hoạt chất không bị phân hủy bởi enzym</a:t>
            </a:r>
            <a:r>
              <a:rPr lang="en-US" sz="2000" dirty="0">
                <a:latin typeface="Montserrat" panose="00000500000000000000" pitchFamily="2" charset="0"/>
              </a:rPr>
              <a:t>e</a:t>
            </a:r>
            <a:r>
              <a:rPr lang="vi-VN" sz="2000" dirty="0">
                <a:latin typeface="Montserrat" panose="00000500000000000000" pitchFamily="2" charset="0"/>
              </a:rPr>
              <a:t> tiêu hóa hay gan như dạng uống.</a:t>
            </a:r>
            <a:endParaRPr lang="en-US" sz="2000" dirty="0">
              <a:latin typeface="Montserrat" panose="00000500000000000000" pitchFamily="2" charset="0"/>
            </a:endParaRPr>
          </a:p>
          <a:p>
            <a:pPr marL="0" indent="0">
              <a:buNone/>
            </a:pPr>
            <a:endParaRPr lang="en-US" sz="2000" dirty="0">
              <a:latin typeface="Montserrat" panose="00000500000000000000" pitchFamily="2" charset="0"/>
            </a:endParaRPr>
          </a:p>
          <a:p>
            <a:pPr marL="0" indent="0">
              <a:buNone/>
            </a:pPr>
            <a:r>
              <a:rPr lang="vi-VN" sz="2000" dirty="0">
                <a:latin typeface="Montserrat" panose="00000500000000000000" pitchFamily="2" charset="0"/>
              </a:rPr>
              <a:t>Điều này giúp tối ưu hóa lượng NMN được đưa vào máu, từ đó </a:t>
            </a:r>
            <a:r>
              <a:rPr lang="vi-VN" sz="2000" b="1" dirty="0">
                <a:latin typeface="Montserrat" panose="00000500000000000000" pitchFamily="2" charset="0"/>
              </a:rPr>
              <a:t>tăng nồng độ NAD⁺ trong tế bào nhanh hơn</a:t>
            </a:r>
            <a:r>
              <a:rPr lang="vi-VN" sz="2000" dirty="0">
                <a:latin typeface="Montserrat" panose="00000500000000000000" pitchFamily="2" charset="0"/>
              </a:rPr>
              <a:t>.</a:t>
            </a:r>
            <a:endParaRPr lang="en-US" sz="2000" dirty="0">
              <a:latin typeface="Montserrat" panose="00000500000000000000" pitchFamily="2" charset="0"/>
            </a:endParaRPr>
          </a:p>
          <a:p>
            <a:pPr marL="0" indent="0">
              <a:buNone/>
            </a:pPr>
            <a:endParaRPr lang="en-US" sz="2000" dirty="0">
              <a:latin typeface="Montserrat" panose="00000500000000000000" pitchFamily="2" charset="0"/>
            </a:endParaRPr>
          </a:p>
          <a:p>
            <a:pPr marL="0" indent="0">
              <a:buNone/>
            </a:pPr>
            <a:r>
              <a:rPr lang="vi-VN" sz="2000" dirty="0">
                <a:latin typeface="Montserrat" panose="00000500000000000000" pitchFamily="2" charset="0"/>
              </a:rPr>
              <a:t>Truyền NMN thường được áp dụng trong các liệu trình </a:t>
            </a:r>
            <a:r>
              <a:rPr lang="en-US" sz="2000" b="1" dirty="0" err="1">
                <a:latin typeface="Montserrat" panose="00000500000000000000" pitchFamily="2" charset="0"/>
              </a:rPr>
              <a:t>chống</a:t>
            </a:r>
            <a:r>
              <a:rPr lang="en-US" sz="2000" b="1" dirty="0">
                <a:latin typeface="Montserrat" panose="00000500000000000000" pitchFamily="2" charset="0"/>
              </a:rPr>
              <a:t> </a:t>
            </a:r>
            <a:r>
              <a:rPr lang="en-US" sz="2000" b="1" dirty="0" err="1">
                <a:latin typeface="Montserrat" panose="00000500000000000000" pitchFamily="2" charset="0"/>
              </a:rPr>
              <a:t>lão</a:t>
            </a:r>
            <a:r>
              <a:rPr lang="en-US" sz="2000" b="1" dirty="0">
                <a:latin typeface="Montserrat" panose="00000500000000000000" pitchFamily="2" charset="0"/>
              </a:rPr>
              <a:t> </a:t>
            </a:r>
            <a:r>
              <a:rPr lang="en-US" sz="2000" b="1" dirty="0" err="1">
                <a:latin typeface="Montserrat" panose="00000500000000000000" pitchFamily="2" charset="0"/>
              </a:rPr>
              <a:t>hóa</a:t>
            </a:r>
            <a:r>
              <a:rPr lang="vi-VN" sz="2000" b="1" dirty="0">
                <a:latin typeface="Montserrat" panose="00000500000000000000" pitchFamily="2" charset="0"/>
              </a:rPr>
              <a:t> chuyên sâu</a:t>
            </a:r>
            <a:r>
              <a:rPr lang="vi-VN" sz="2000" dirty="0">
                <a:latin typeface="Montserrat" panose="00000500000000000000" pitchFamily="2" charset="0"/>
              </a:rPr>
              <a:t>, hoặc hỗ trợ người có nhu cầu phục hồi sau stress, suy nhược, jetlag, làm việc quá sức,...</a:t>
            </a:r>
            <a:endParaRPr lang="en-US" sz="2000" dirty="0">
              <a:latin typeface="Montserrat" panose="00000500000000000000" pitchFamily="2" charset="0"/>
            </a:endParaRPr>
          </a:p>
        </p:txBody>
      </p:sp>
      <p:pic>
        <p:nvPicPr>
          <p:cNvPr id="4" name="Picture 3" descr="A black background with yellow text&#10;&#10;AI-generated content may be incorrect.">
            <a:extLst>
              <a:ext uri="{FF2B5EF4-FFF2-40B4-BE49-F238E27FC236}">
                <a16:creationId xmlns:a16="http://schemas.microsoft.com/office/drawing/2014/main" id="{F4115DE4-BD18-A274-612A-FBA467EA2D6B}"/>
              </a:ext>
            </a:extLst>
          </p:cNvPr>
          <p:cNvPicPr>
            <a:picLocks noChangeAspect="1"/>
          </p:cNvPicPr>
          <p:nvPr/>
        </p:nvPicPr>
        <p:blipFill>
          <a:blip r:embed="rId2"/>
          <a:stretch>
            <a:fillRect/>
          </a:stretch>
        </p:blipFill>
        <p:spPr>
          <a:xfrm>
            <a:off x="104470" y="114491"/>
            <a:ext cx="795134" cy="206342"/>
          </a:xfrm>
          <a:prstGeom prst="rect">
            <a:avLst/>
          </a:prstGeom>
        </p:spPr>
      </p:pic>
      <p:sp>
        <p:nvSpPr>
          <p:cNvPr id="6" name="Title 1">
            <a:extLst>
              <a:ext uri="{FF2B5EF4-FFF2-40B4-BE49-F238E27FC236}">
                <a16:creationId xmlns:a16="http://schemas.microsoft.com/office/drawing/2014/main" id="{4FB01AC6-8306-1F0B-7E8D-CE02C7BC976A}"/>
              </a:ext>
            </a:extLst>
          </p:cNvPr>
          <p:cNvSpPr txBox="1">
            <a:spLocks/>
          </p:cNvSpPr>
          <p:nvPr/>
        </p:nvSpPr>
        <p:spPr>
          <a:xfrm>
            <a:off x="6422138" y="364490"/>
            <a:ext cx="5257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BA9544"/>
                </a:solidFill>
                <a:latin typeface="Montserrat" panose="00000500000000000000" pitchFamily="2" charset="0"/>
              </a:rPr>
              <a:t>(</a:t>
            </a:r>
            <a:r>
              <a:rPr lang="en-US" sz="3200" b="1" dirty="0" err="1">
                <a:solidFill>
                  <a:srgbClr val="BA9544"/>
                </a:solidFill>
                <a:latin typeface="Montserrat" panose="00000500000000000000" pitchFamily="2" charset="0"/>
              </a:rPr>
              <a:t>Tiếng</a:t>
            </a:r>
            <a:r>
              <a:rPr lang="en-US" sz="3200" b="1" dirty="0">
                <a:solidFill>
                  <a:srgbClr val="BA9544"/>
                </a:solidFill>
                <a:latin typeface="Montserrat" panose="00000500000000000000" pitchFamily="2" charset="0"/>
              </a:rPr>
              <a:t> Nhật)</a:t>
            </a:r>
          </a:p>
        </p:txBody>
      </p:sp>
      <p:sp>
        <p:nvSpPr>
          <p:cNvPr id="8" name="Content Placeholder 2">
            <a:extLst>
              <a:ext uri="{FF2B5EF4-FFF2-40B4-BE49-F238E27FC236}">
                <a16:creationId xmlns:a16="http://schemas.microsoft.com/office/drawing/2014/main" id="{1C846985-EDDC-0C10-E47E-F2C815A3151A}"/>
              </a:ext>
            </a:extLst>
          </p:cNvPr>
          <p:cNvSpPr txBox="1">
            <a:spLocks/>
          </p:cNvSpPr>
          <p:nvPr/>
        </p:nvSpPr>
        <p:spPr>
          <a:xfrm>
            <a:off x="6422138" y="1825625"/>
            <a:ext cx="493166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latin typeface="Montserrat" panose="00000500000000000000" pitchFamily="2" charset="0"/>
              </a:rPr>
              <a:t>ABC</a:t>
            </a:r>
          </a:p>
        </p:txBody>
      </p:sp>
    </p:spTree>
    <p:extLst>
      <p:ext uri="{BB962C8B-B14F-4D97-AF65-F5344CB8AC3E}">
        <p14:creationId xmlns:p14="http://schemas.microsoft.com/office/powerpoint/2010/main" val="1885383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D084A-E350-5CE9-EB83-B9E9F0865AD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EF10C5-8F16-FC87-4CD0-CCE2B4E69795}"/>
              </a:ext>
            </a:extLst>
          </p:cNvPr>
          <p:cNvSpPr>
            <a:spLocks noGrp="1"/>
          </p:cNvSpPr>
          <p:nvPr>
            <p:ph idx="1"/>
          </p:nvPr>
        </p:nvSpPr>
        <p:spPr>
          <a:xfrm>
            <a:off x="838200" y="1825625"/>
            <a:ext cx="4968240" cy="954151"/>
          </a:xfrm>
        </p:spPr>
        <p:txBody>
          <a:bodyPr>
            <a:normAutofit/>
          </a:bodyPr>
          <a:lstStyle/>
          <a:p>
            <a:pPr marL="0" indent="0">
              <a:buNone/>
            </a:pPr>
            <a:r>
              <a:rPr lang="en-US" sz="1600" b="1" dirty="0" err="1">
                <a:latin typeface="Montserrat" panose="00000500000000000000" pitchFamily="2" charset="0"/>
              </a:rPr>
              <a:t>Được</a:t>
            </a:r>
            <a:r>
              <a:rPr lang="en-US" sz="1600" b="1" dirty="0">
                <a:latin typeface="Montserrat" panose="00000500000000000000" pitchFamily="2" charset="0"/>
              </a:rPr>
              <a:t> </a:t>
            </a:r>
            <a:r>
              <a:rPr lang="en-US" sz="1600" b="1" dirty="0" err="1">
                <a:latin typeface="Montserrat" panose="00000500000000000000" pitchFamily="2" charset="0"/>
              </a:rPr>
              <a:t>chứng</a:t>
            </a:r>
            <a:r>
              <a:rPr lang="en-US" sz="1600" b="1" dirty="0">
                <a:latin typeface="Montserrat" panose="00000500000000000000" pitchFamily="2" charset="0"/>
              </a:rPr>
              <a:t> </a:t>
            </a:r>
            <a:r>
              <a:rPr lang="en-US" sz="1600" b="1" dirty="0" err="1">
                <a:latin typeface="Montserrat" panose="00000500000000000000" pitchFamily="2" charset="0"/>
              </a:rPr>
              <a:t>nhận</a:t>
            </a:r>
            <a:r>
              <a:rPr lang="en-US" sz="1600" b="1" dirty="0">
                <a:latin typeface="Montserrat" panose="00000500000000000000" pitchFamily="2" charset="0"/>
              </a:rPr>
              <a:t> </a:t>
            </a:r>
            <a:r>
              <a:rPr lang="en-US" sz="1600" b="1" dirty="0" err="1">
                <a:latin typeface="Montserrat" panose="00000500000000000000" pitchFamily="2" charset="0"/>
              </a:rPr>
              <a:t>độ</a:t>
            </a:r>
            <a:r>
              <a:rPr lang="en-US" sz="1600" b="1" dirty="0">
                <a:latin typeface="Montserrat" panose="00000500000000000000" pitchFamily="2" charset="0"/>
              </a:rPr>
              <a:t> </a:t>
            </a:r>
            <a:r>
              <a:rPr lang="en-US" sz="1600" b="1" dirty="0" err="1">
                <a:latin typeface="Montserrat" panose="00000500000000000000" pitchFamily="2" charset="0"/>
              </a:rPr>
              <a:t>tinh</a:t>
            </a:r>
            <a:r>
              <a:rPr lang="en-US" sz="1600" b="1" dirty="0">
                <a:latin typeface="Montserrat" panose="00000500000000000000" pitchFamily="2" charset="0"/>
              </a:rPr>
              <a:t> </a:t>
            </a:r>
            <a:r>
              <a:rPr lang="en-US" sz="1600" b="1" dirty="0" err="1">
                <a:latin typeface="Montserrat" panose="00000500000000000000" pitchFamily="2" charset="0"/>
              </a:rPr>
              <a:t>khiết</a:t>
            </a:r>
            <a:r>
              <a:rPr lang="en-US" sz="1600" b="1" dirty="0">
                <a:latin typeface="Montserrat" panose="00000500000000000000" pitchFamily="2" charset="0"/>
              </a:rPr>
              <a:t> NMN </a:t>
            </a:r>
            <a:r>
              <a:rPr lang="en-US" sz="1600" b="1" dirty="0" err="1">
                <a:latin typeface="Montserrat" panose="00000500000000000000" pitchFamily="2" charset="0"/>
              </a:rPr>
              <a:t>trên</a:t>
            </a:r>
            <a:r>
              <a:rPr lang="en-US" sz="1600" b="1" dirty="0">
                <a:latin typeface="Montserrat" panose="00000500000000000000" pitchFamily="2" charset="0"/>
              </a:rPr>
              <a:t> 99%, </a:t>
            </a:r>
            <a:r>
              <a:rPr lang="en-US" sz="1600" b="1" dirty="0" err="1">
                <a:latin typeface="Montserrat" panose="00000500000000000000" pitchFamily="2" charset="0"/>
              </a:rPr>
              <a:t>không</a:t>
            </a:r>
            <a:r>
              <a:rPr lang="en-US" sz="1600" b="1" dirty="0">
                <a:latin typeface="Montserrat" panose="00000500000000000000" pitchFamily="2" charset="0"/>
              </a:rPr>
              <a:t> </a:t>
            </a:r>
            <a:r>
              <a:rPr lang="en-US" sz="1600" b="1" dirty="0" err="1">
                <a:latin typeface="Montserrat" panose="00000500000000000000" pitchFamily="2" charset="0"/>
              </a:rPr>
              <a:t>chứa</a:t>
            </a:r>
            <a:r>
              <a:rPr lang="en-US" sz="1600" b="1" dirty="0">
                <a:latin typeface="Montserrat" panose="00000500000000000000" pitchFamily="2" charset="0"/>
              </a:rPr>
              <a:t> vi </a:t>
            </a:r>
            <a:r>
              <a:rPr lang="en-US" sz="1600" b="1" dirty="0" err="1">
                <a:latin typeface="Montserrat" panose="00000500000000000000" pitchFamily="2" charset="0"/>
              </a:rPr>
              <a:t>khuẩn</a:t>
            </a:r>
            <a:r>
              <a:rPr lang="en-US" sz="1600" b="1" dirty="0">
                <a:latin typeface="Montserrat" panose="00000500000000000000" pitchFamily="2" charset="0"/>
              </a:rPr>
              <a:t> </a:t>
            </a:r>
            <a:r>
              <a:rPr lang="en-US" sz="1600" b="1" dirty="0" err="1">
                <a:latin typeface="Montserrat" panose="00000500000000000000" pitchFamily="2" charset="0"/>
              </a:rPr>
              <a:t>và</a:t>
            </a:r>
            <a:r>
              <a:rPr lang="en-US" sz="1600" b="1" dirty="0">
                <a:latin typeface="Montserrat" panose="00000500000000000000" pitchFamily="2" charset="0"/>
              </a:rPr>
              <a:t> </a:t>
            </a:r>
            <a:r>
              <a:rPr lang="en-US" sz="1600" b="1" dirty="0" err="1">
                <a:latin typeface="Montserrat" panose="00000500000000000000" pitchFamily="2" charset="0"/>
              </a:rPr>
              <a:t>kim</a:t>
            </a:r>
            <a:r>
              <a:rPr lang="en-US" sz="1600" b="1" dirty="0">
                <a:latin typeface="Montserrat" panose="00000500000000000000" pitchFamily="2" charset="0"/>
              </a:rPr>
              <a:t> </a:t>
            </a:r>
            <a:r>
              <a:rPr lang="en-US" sz="1600" b="1" dirty="0" err="1">
                <a:latin typeface="Montserrat" panose="00000500000000000000" pitchFamily="2" charset="0"/>
              </a:rPr>
              <a:t>loại</a:t>
            </a:r>
            <a:r>
              <a:rPr lang="en-US" sz="1600" b="1" dirty="0">
                <a:latin typeface="Montserrat" panose="00000500000000000000" pitchFamily="2" charset="0"/>
              </a:rPr>
              <a:t> </a:t>
            </a:r>
            <a:r>
              <a:rPr lang="en-US" sz="1600" b="1" dirty="0" err="1">
                <a:latin typeface="Montserrat" panose="00000500000000000000" pitchFamily="2" charset="0"/>
              </a:rPr>
              <a:t>nặng</a:t>
            </a:r>
            <a:r>
              <a:rPr lang="en-US" sz="1600" b="1" dirty="0">
                <a:latin typeface="Montserrat" panose="00000500000000000000" pitchFamily="2" charset="0"/>
              </a:rPr>
              <a:t>. </a:t>
            </a:r>
            <a:endParaRPr lang="vi-VN" sz="1600" b="1" dirty="0">
              <a:latin typeface="Montserrat" panose="00000500000000000000" pitchFamily="2" charset="0"/>
            </a:endParaRPr>
          </a:p>
        </p:txBody>
      </p:sp>
      <p:pic>
        <p:nvPicPr>
          <p:cNvPr id="4" name="Picture 3" descr="A black background with yellow text&#10;&#10;AI-generated content may be incorrect.">
            <a:extLst>
              <a:ext uri="{FF2B5EF4-FFF2-40B4-BE49-F238E27FC236}">
                <a16:creationId xmlns:a16="http://schemas.microsoft.com/office/drawing/2014/main" id="{B892458F-29C9-D0CE-8E47-A1E4231D8C38}"/>
              </a:ext>
            </a:extLst>
          </p:cNvPr>
          <p:cNvPicPr>
            <a:picLocks noChangeAspect="1"/>
          </p:cNvPicPr>
          <p:nvPr/>
        </p:nvPicPr>
        <p:blipFill>
          <a:blip r:embed="rId2"/>
          <a:stretch>
            <a:fillRect/>
          </a:stretch>
        </p:blipFill>
        <p:spPr>
          <a:xfrm>
            <a:off x="104470" y="114491"/>
            <a:ext cx="795134" cy="206342"/>
          </a:xfrm>
          <a:prstGeom prst="rect">
            <a:avLst/>
          </a:prstGeom>
        </p:spPr>
      </p:pic>
      <p:sp>
        <p:nvSpPr>
          <p:cNvPr id="10" name="Title 1">
            <a:extLst>
              <a:ext uri="{FF2B5EF4-FFF2-40B4-BE49-F238E27FC236}">
                <a16:creationId xmlns:a16="http://schemas.microsoft.com/office/drawing/2014/main" id="{9EAE76B5-D300-849E-DBF6-AF0583480802}"/>
              </a:ext>
            </a:extLst>
          </p:cNvPr>
          <p:cNvSpPr>
            <a:spLocks noGrp="1"/>
          </p:cNvSpPr>
          <p:nvPr>
            <p:ph type="title"/>
          </p:nvPr>
        </p:nvSpPr>
        <p:spPr>
          <a:xfrm>
            <a:off x="838200" y="500062"/>
            <a:ext cx="4968240" cy="1325563"/>
          </a:xfrm>
        </p:spPr>
        <p:txBody>
          <a:bodyPr>
            <a:normAutofit/>
          </a:bodyPr>
          <a:lstStyle/>
          <a:p>
            <a:r>
              <a:rPr lang="en-US" sz="3200" b="1" dirty="0">
                <a:solidFill>
                  <a:srgbClr val="BA9544"/>
                </a:solidFill>
                <a:latin typeface="Montserrat" panose="00000500000000000000" pitchFamily="2" charset="0"/>
              </a:rPr>
              <a:t>NMN </a:t>
            </a:r>
            <a:r>
              <a:rPr lang="en-US" sz="3200" b="1" dirty="0" err="1">
                <a:solidFill>
                  <a:srgbClr val="BA9544"/>
                </a:solidFill>
                <a:latin typeface="Montserrat" panose="00000500000000000000" pitchFamily="2" charset="0"/>
              </a:rPr>
              <a:t>có</a:t>
            </a:r>
            <a:r>
              <a:rPr lang="en-US" sz="3200" b="1" dirty="0">
                <a:solidFill>
                  <a:srgbClr val="BA9544"/>
                </a:solidFill>
                <a:latin typeface="Montserrat" panose="00000500000000000000" pitchFamily="2" charset="0"/>
              </a:rPr>
              <a:t> </a:t>
            </a:r>
            <a:r>
              <a:rPr lang="en-US" sz="3200" b="1" dirty="0" err="1">
                <a:solidFill>
                  <a:srgbClr val="BA9544"/>
                </a:solidFill>
                <a:latin typeface="Montserrat" panose="00000500000000000000" pitchFamily="2" charset="0"/>
              </a:rPr>
              <a:t>trong</a:t>
            </a:r>
            <a:r>
              <a:rPr lang="en-US" sz="3200" b="1" dirty="0">
                <a:solidFill>
                  <a:srgbClr val="BA9544"/>
                </a:solidFill>
                <a:latin typeface="Montserrat" panose="00000500000000000000" pitchFamily="2" charset="0"/>
              </a:rPr>
              <a:t> </a:t>
            </a:r>
            <a:r>
              <a:rPr lang="en-US" sz="3200" b="1" dirty="0" err="1">
                <a:solidFill>
                  <a:srgbClr val="BA9544"/>
                </a:solidFill>
                <a:latin typeface="Montserrat" panose="00000500000000000000" pitchFamily="2" charset="0"/>
              </a:rPr>
              <a:t>sản</a:t>
            </a:r>
            <a:r>
              <a:rPr lang="en-US" sz="3200" b="1" dirty="0">
                <a:solidFill>
                  <a:srgbClr val="BA9544"/>
                </a:solidFill>
                <a:latin typeface="Montserrat" panose="00000500000000000000" pitchFamily="2" charset="0"/>
              </a:rPr>
              <a:t> </a:t>
            </a:r>
            <a:r>
              <a:rPr lang="en-US" sz="3200" b="1" dirty="0" err="1">
                <a:solidFill>
                  <a:srgbClr val="BA9544"/>
                </a:solidFill>
                <a:latin typeface="Montserrat" panose="00000500000000000000" pitchFamily="2" charset="0"/>
              </a:rPr>
              <a:t>phẩm</a:t>
            </a:r>
            <a:r>
              <a:rPr lang="en-US" sz="3200" b="1" dirty="0">
                <a:solidFill>
                  <a:srgbClr val="BA9544"/>
                </a:solidFill>
                <a:latin typeface="Montserrat" panose="00000500000000000000" pitchFamily="2" charset="0"/>
              </a:rPr>
              <a:t> Nichiei NMN</a:t>
            </a:r>
          </a:p>
        </p:txBody>
      </p:sp>
      <p:sp>
        <p:nvSpPr>
          <p:cNvPr id="11" name="Content Placeholder 2">
            <a:extLst>
              <a:ext uri="{FF2B5EF4-FFF2-40B4-BE49-F238E27FC236}">
                <a16:creationId xmlns:a16="http://schemas.microsoft.com/office/drawing/2014/main" id="{3B2D7B02-60D0-65BC-6E60-0CDE7240101B}"/>
              </a:ext>
            </a:extLst>
          </p:cNvPr>
          <p:cNvSpPr txBox="1">
            <a:spLocks/>
          </p:cNvSpPr>
          <p:nvPr/>
        </p:nvSpPr>
        <p:spPr>
          <a:xfrm>
            <a:off x="838200" y="4105339"/>
            <a:ext cx="4968240" cy="9541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latin typeface="Montserrat" panose="00000500000000000000" pitchFamily="2" charset="0"/>
              </a:rPr>
              <a:t>ABC</a:t>
            </a:r>
            <a:endParaRPr lang="vi-VN" sz="1600" b="1" dirty="0">
              <a:latin typeface="Montserrat" panose="00000500000000000000" pitchFamily="2" charset="0"/>
            </a:endParaRPr>
          </a:p>
        </p:txBody>
      </p:sp>
      <p:sp>
        <p:nvSpPr>
          <p:cNvPr id="12" name="Title 1">
            <a:extLst>
              <a:ext uri="{FF2B5EF4-FFF2-40B4-BE49-F238E27FC236}">
                <a16:creationId xmlns:a16="http://schemas.microsoft.com/office/drawing/2014/main" id="{AF1B5130-735E-B821-5D1C-859312E91F2D}"/>
              </a:ext>
            </a:extLst>
          </p:cNvPr>
          <p:cNvSpPr txBox="1">
            <a:spLocks/>
          </p:cNvSpPr>
          <p:nvPr/>
        </p:nvSpPr>
        <p:spPr>
          <a:xfrm>
            <a:off x="838200" y="2779776"/>
            <a:ext cx="49682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BA9544"/>
                </a:solidFill>
                <a:latin typeface="Montserrat" panose="00000500000000000000" pitchFamily="2" charset="0"/>
              </a:rPr>
              <a:t>(</a:t>
            </a:r>
            <a:r>
              <a:rPr lang="en-US" sz="3200" b="1" dirty="0" err="1">
                <a:solidFill>
                  <a:srgbClr val="BA9544"/>
                </a:solidFill>
                <a:latin typeface="Montserrat" panose="00000500000000000000" pitchFamily="2" charset="0"/>
              </a:rPr>
              <a:t>Tiếng</a:t>
            </a:r>
            <a:r>
              <a:rPr lang="en-US" sz="3200" b="1" dirty="0">
                <a:solidFill>
                  <a:srgbClr val="BA9544"/>
                </a:solidFill>
                <a:latin typeface="Montserrat" panose="00000500000000000000" pitchFamily="2" charset="0"/>
              </a:rPr>
              <a:t> Nhật)</a:t>
            </a:r>
          </a:p>
        </p:txBody>
      </p:sp>
      <p:pic>
        <p:nvPicPr>
          <p:cNvPr id="13" name="コンテンツ プレースホルダー 4" descr="テーブル&#10;&#10;自動的に生成された説明">
            <a:extLst>
              <a:ext uri="{FF2B5EF4-FFF2-40B4-BE49-F238E27FC236}">
                <a16:creationId xmlns:a16="http://schemas.microsoft.com/office/drawing/2014/main" id="{23F3B91F-D04C-DBAE-A9AE-FAFF0C3A8F54}"/>
              </a:ext>
            </a:extLst>
          </p:cNvPr>
          <p:cNvPicPr>
            <a:picLocks noChangeAspect="1"/>
          </p:cNvPicPr>
          <p:nvPr/>
        </p:nvPicPr>
        <p:blipFill>
          <a:blip r:embed="rId3">
            <a:alphaModFix amt="90000"/>
          </a:blip>
          <a:stretch>
            <a:fillRect/>
          </a:stretch>
        </p:blipFill>
        <p:spPr>
          <a:xfrm>
            <a:off x="6096000" y="1034826"/>
            <a:ext cx="3498655" cy="4332701"/>
          </a:xfrm>
          <a:prstGeom prst="rect">
            <a:avLst/>
          </a:prstGeom>
          <a:ln>
            <a:solidFill>
              <a:schemeClr val="tx1"/>
            </a:solidFill>
            <a:prstDash val="sysDash"/>
          </a:ln>
        </p:spPr>
      </p:pic>
      <p:pic>
        <p:nvPicPr>
          <p:cNvPr id="14" name="図 2">
            <a:extLst>
              <a:ext uri="{FF2B5EF4-FFF2-40B4-BE49-F238E27FC236}">
                <a16:creationId xmlns:a16="http://schemas.microsoft.com/office/drawing/2014/main" id="{863B3933-6C55-200C-3084-4DCBC00CF27E}"/>
              </a:ext>
            </a:extLst>
          </p:cNvPr>
          <p:cNvPicPr>
            <a:picLocks noChangeAspect="1"/>
          </p:cNvPicPr>
          <p:nvPr/>
        </p:nvPicPr>
        <p:blipFill>
          <a:blip r:embed="rId4">
            <a:alphaModFix amt="90000"/>
          </a:blip>
          <a:srcRect l="16600" r="16911"/>
          <a:stretch>
            <a:fillRect/>
          </a:stretch>
        </p:blipFill>
        <p:spPr>
          <a:xfrm>
            <a:off x="9830634" y="3076666"/>
            <a:ext cx="1523166" cy="2290861"/>
          </a:xfrm>
          <a:prstGeom prst="rect">
            <a:avLst/>
          </a:prstGeom>
        </p:spPr>
      </p:pic>
    </p:spTree>
    <p:extLst>
      <p:ext uri="{BB962C8B-B14F-4D97-AF65-F5344CB8AC3E}">
        <p14:creationId xmlns:p14="http://schemas.microsoft.com/office/powerpoint/2010/main" val="4092176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1A5DCC7-C389-306F-E144-B261A9303D1A}"/>
              </a:ext>
            </a:extLst>
          </p:cNvPr>
          <p:cNvSpPr txBox="1"/>
          <p:nvPr/>
        </p:nvSpPr>
        <p:spPr>
          <a:xfrm>
            <a:off x="517242" y="1257012"/>
            <a:ext cx="4253714" cy="4616648"/>
          </a:xfrm>
          <a:prstGeom prst="rect">
            <a:avLst/>
          </a:prstGeom>
          <a:noFill/>
        </p:spPr>
        <p:txBody>
          <a:bodyPr wrap="square">
            <a:spAutoFit/>
          </a:bodyPr>
          <a:lstStyle/>
          <a:p>
            <a:pPr lvl="0" algn="just"/>
            <a:r>
              <a:rPr kumimoji="1" lang="en-US" altLang="ja-JP" sz="2400" b="1" kern="100" dirty="0">
                <a:solidFill>
                  <a:srgbClr val="BA9544"/>
                </a:solidFill>
                <a:latin typeface="Montserrat" panose="00000500000000000000" pitchFamily="2" charset="0"/>
                <a:ea typeface="游明朝" panose="02020400000000000000" pitchFamily="18" charset="-128"/>
                <a:cs typeface="Times New Roman" panose="02020603050405020304" pitchFamily="18" charset="0"/>
              </a:rPr>
              <a:t>NMN 300</a:t>
            </a:r>
            <a:endParaRPr kumimoji="1" lang="en-US" altLang="ja-JP" sz="1200" b="1" u="sng" kern="100" dirty="0">
              <a:solidFill>
                <a:srgbClr val="BA9544"/>
              </a:solidFill>
              <a:latin typeface="Montserrat" panose="00000500000000000000" pitchFamily="2" charset="0"/>
              <a:ea typeface="游明朝" panose="02020400000000000000" pitchFamily="18" charset="-128"/>
              <a:cs typeface="Times New Roman" panose="02020603050405020304" pitchFamily="18" charset="0"/>
            </a:endParaRPr>
          </a:p>
          <a:p>
            <a:pPr lvl="0" algn="just"/>
            <a:r>
              <a:rPr kumimoji="1" lang="vi-VN" altLang="ja-JP" sz="1400" b="1" u="sng" kern="100" dirty="0">
                <a:solidFill>
                  <a:srgbClr val="BA9544"/>
                </a:solidFill>
                <a:latin typeface="Montserrat" panose="00000500000000000000" pitchFamily="2" charset="0"/>
                <a:ea typeface="游明朝" panose="02020400000000000000" pitchFamily="18" charset="-128"/>
                <a:cs typeface="Times New Roman" panose="02020603050405020304" pitchFamily="18" charset="0"/>
              </a:rPr>
              <a:t>Hàm lượng &amp; thành phần trong 1 lọ</a:t>
            </a:r>
            <a:r>
              <a:rPr kumimoji="1" lang="en-US" altLang="ja-JP" sz="1400" b="1" u="sng" kern="100" dirty="0">
                <a:solidFill>
                  <a:srgbClr val="BA9544"/>
                </a:solidFill>
                <a:latin typeface="Montserrat" panose="00000500000000000000" pitchFamily="2" charset="0"/>
                <a:ea typeface="游明朝" panose="02020400000000000000" pitchFamily="18" charset="-128"/>
                <a:cs typeface="Times New Roman" panose="02020603050405020304" pitchFamily="18" charset="0"/>
              </a:rPr>
              <a:t>:</a:t>
            </a:r>
            <a:r>
              <a:rPr kumimoji="1" lang="vi-VN" altLang="ja-JP" sz="1400" b="1" u="sng" kern="100" dirty="0">
                <a:solidFill>
                  <a:srgbClr val="BA9544"/>
                </a:solidFill>
                <a:latin typeface="Montserrat" panose="00000500000000000000" pitchFamily="2" charset="0"/>
                <a:ea typeface="游明朝" panose="02020400000000000000" pitchFamily="18" charset="-128"/>
                <a:cs typeface="Times New Roman" panose="02020603050405020304" pitchFamily="18" charset="0"/>
              </a:rPr>
              <a:t> </a:t>
            </a:r>
          </a:p>
          <a:p>
            <a:pPr lvl="0" algn="just"/>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NMN tinh khiết 99.9%: </a:t>
            </a:r>
            <a:r>
              <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3</a:t>
            </a:r>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00mg </a:t>
            </a:r>
            <a:endPar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endParaRPr>
          </a:p>
          <a:p>
            <a:pPr lvl="0" algn="just"/>
            <a:endPar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endParaRPr>
          </a:p>
          <a:p>
            <a:pPr lvl="0" algn="just"/>
            <a:r>
              <a:rPr kumimoji="1" lang="en-US" altLang="ja-JP" sz="2400" b="1" kern="100" dirty="0">
                <a:solidFill>
                  <a:srgbClr val="BA9544"/>
                </a:solidFill>
                <a:latin typeface="Montserrat" panose="00000500000000000000" pitchFamily="2" charset="0"/>
                <a:ea typeface="游明朝" panose="02020400000000000000" pitchFamily="18" charset="-128"/>
                <a:cs typeface="Times New Roman" panose="02020603050405020304" pitchFamily="18" charset="0"/>
              </a:rPr>
              <a:t>NMN 500</a:t>
            </a:r>
            <a:endParaRPr kumimoji="1" lang="en-US" altLang="ja-JP" sz="1200" b="1" u="sng" kern="100" dirty="0">
              <a:solidFill>
                <a:srgbClr val="BA9544"/>
              </a:solidFill>
              <a:latin typeface="Montserrat" panose="00000500000000000000" pitchFamily="2" charset="0"/>
              <a:ea typeface="游明朝" panose="02020400000000000000" pitchFamily="18" charset="-128"/>
              <a:cs typeface="Times New Roman" panose="02020603050405020304" pitchFamily="18" charset="0"/>
            </a:endParaRPr>
          </a:p>
          <a:p>
            <a:pPr lvl="0" algn="just"/>
            <a:r>
              <a:rPr kumimoji="1" lang="vi-VN" altLang="ja-JP" sz="1400" b="1" u="sng" kern="100" dirty="0">
                <a:solidFill>
                  <a:srgbClr val="BA9544"/>
                </a:solidFill>
                <a:latin typeface="Montserrat" panose="00000500000000000000" pitchFamily="2" charset="0"/>
                <a:ea typeface="游明朝" panose="02020400000000000000" pitchFamily="18" charset="-128"/>
                <a:cs typeface="Times New Roman" panose="02020603050405020304" pitchFamily="18" charset="0"/>
              </a:rPr>
              <a:t>Hàm lượng &amp; thành phần trong 1 lọ</a:t>
            </a:r>
            <a:r>
              <a:rPr kumimoji="1" lang="en-US" altLang="ja-JP" sz="1400" b="1" u="sng" kern="100" dirty="0">
                <a:solidFill>
                  <a:srgbClr val="BA9544"/>
                </a:solidFill>
                <a:latin typeface="Montserrat" panose="00000500000000000000" pitchFamily="2" charset="0"/>
                <a:ea typeface="游明朝" panose="02020400000000000000" pitchFamily="18" charset="-128"/>
                <a:cs typeface="Times New Roman" panose="02020603050405020304" pitchFamily="18" charset="0"/>
              </a:rPr>
              <a:t>:</a:t>
            </a:r>
            <a:r>
              <a:rPr kumimoji="1" lang="vi-VN" altLang="ja-JP" sz="1400" b="1" u="sng" kern="100" dirty="0">
                <a:solidFill>
                  <a:srgbClr val="BA9544"/>
                </a:solidFill>
                <a:latin typeface="Montserrat" panose="00000500000000000000" pitchFamily="2" charset="0"/>
                <a:ea typeface="游明朝" panose="02020400000000000000" pitchFamily="18" charset="-128"/>
                <a:cs typeface="Times New Roman" panose="02020603050405020304" pitchFamily="18" charset="0"/>
              </a:rPr>
              <a:t> </a:t>
            </a:r>
          </a:p>
          <a:p>
            <a:pPr lvl="0" algn="just"/>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NMN tinh khiết 99.9%: 500mg </a:t>
            </a:r>
            <a:endPar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endParaRPr>
          </a:p>
          <a:p>
            <a:pPr lvl="0" algn="just"/>
            <a:endPar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endParaRPr>
          </a:p>
          <a:p>
            <a:pPr lvl="0" algn="just"/>
            <a:r>
              <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 </a:t>
            </a:r>
          </a:p>
          <a:p>
            <a:pPr lvl="0" algn="just"/>
            <a:endPar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endParaRPr>
          </a:p>
          <a:p>
            <a:pPr lvl="0" algn="just"/>
            <a:r>
              <a:rPr kumimoji="1" lang="en-US" altLang="ja-JP" sz="1400" b="1" u="sng" kern="100" dirty="0" err="1">
                <a:solidFill>
                  <a:srgbClr val="BA9544"/>
                </a:solidFill>
                <a:latin typeface="Montserrat" panose="00000500000000000000" pitchFamily="2" charset="0"/>
                <a:ea typeface="游明朝" panose="02020400000000000000" pitchFamily="18" charset="-128"/>
                <a:cs typeface="Times New Roman" panose="02020603050405020304" pitchFamily="18" charset="0"/>
              </a:rPr>
              <a:t>Cách</a:t>
            </a:r>
            <a:r>
              <a:rPr kumimoji="1" lang="en-US" altLang="ja-JP" sz="1400" b="1" u="sng" kern="100" dirty="0">
                <a:solidFill>
                  <a:srgbClr val="BA9544"/>
                </a:solidFill>
                <a:latin typeface="Montserrat" panose="00000500000000000000" pitchFamily="2" charset="0"/>
                <a:ea typeface="游明朝" panose="02020400000000000000" pitchFamily="18" charset="-128"/>
                <a:cs typeface="Times New Roman" panose="02020603050405020304" pitchFamily="18" charset="0"/>
              </a:rPr>
              <a:t> </a:t>
            </a:r>
            <a:r>
              <a:rPr kumimoji="1" lang="en-US" altLang="ja-JP" sz="1400" b="1" u="sng" kern="100" dirty="0" err="1">
                <a:solidFill>
                  <a:srgbClr val="BA9544"/>
                </a:solidFill>
                <a:latin typeface="Montserrat" panose="00000500000000000000" pitchFamily="2" charset="0"/>
                <a:ea typeface="游明朝" panose="02020400000000000000" pitchFamily="18" charset="-128"/>
                <a:cs typeface="Times New Roman" panose="02020603050405020304" pitchFamily="18" charset="0"/>
              </a:rPr>
              <a:t>dùng</a:t>
            </a:r>
            <a:r>
              <a:rPr kumimoji="1" lang="en-US" altLang="ja-JP" sz="1400" b="1" u="sng" kern="100" dirty="0">
                <a:solidFill>
                  <a:srgbClr val="BA9544"/>
                </a:solidFill>
                <a:latin typeface="Montserrat" panose="00000500000000000000" pitchFamily="2" charset="0"/>
                <a:ea typeface="游明朝" panose="02020400000000000000" pitchFamily="18" charset="-128"/>
                <a:cs typeface="Times New Roman" panose="02020603050405020304" pitchFamily="18" charset="0"/>
              </a:rPr>
              <a:t>:</a:t>
            </a:r>
            <a:endParaRPr kumimoji="1" lang="vi-VN" altLang="ja-JP" sz="1400" b="1" u="sng" kern="100" dirty="0">
              <a:solidFill>
                <a:srgbClr val="BA9544"/>
              </a:solidFill>
              <a:latin typeface="Montserrat" panose="00000500000000000000" pitchFamily="2" charset="0"/>
              <a:ea typeface="游明朝" panose="02020400000000000000" pitchFamily="18" charset="-128"/>
              <a:cs typeface="Times New Roman" panose="02020603050405020304" pitchFamily="18" charset="0"/>
            </a:endParaRPr>
          </a:p>
          <a:p>
            <a:pPr lvl="0" algn="just"/>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Pha 1 lọ với 100ml dung dịch nước muối truyền tĩnh mạch với tốc độ 40 giọt/phút</a:t>
            </a:r>
            <a:r>
              <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 </a:t>
            </a:r>
            <a:r>
              <a:rPr kumimoji="1" lang="en-US" altLang="ja-JP" sz="1400" kern="100" dirty="0" err="1">
                <a:solidFill>
                  <a:schemeClr val="tx2"/>
                </a:solidFill>
                <a:latin typeface="Montserrat" panose="00000500000000000000" pitchFamily="2" charset="0"/>
                <a:ea typeface="游明朝" panose="02020400000000000000" pitchFamily="18" charset="-128"/>
                <a:cs typeface="Times New Roman" panose="02020603050405020304" pitchFamily="18" charset="0"/>
              </a:rPr>
              <a:t>và</a:t>
            </a:r>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 truyền trong 40</a:t>
            </a:r>
            <a:r>
              <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 – 45 </a:t>
            </a:r>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phút. </a:t>
            </a:r>
            <a:endPar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endParaRPr>
          </a:p>
          <a:p>
            <a:pPr lvl="0" algn="just"/>
            <a:endPar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endParaRPr>
          </a:p>
          <a:p>
            <a:pPr lvl="0" algn="just"/>
            <a:r>
              <a:rPr kumimoji="1" lang="vi-VN" altLang="ja-JP" sz="1400" b="1" u="sng" kern="100" dirty="0">
                <a:solidFill>
                  <a:srgbClr val="BA9544"/>
                </a:solidFill>
                <a:latin typeface="Montserrat" panose="00000500000000000000" pitchFamily="2" charset="0"/>
                <a:ea typeface="游明朝" panose="02020400000000000000" pitchFamily="18" charset="-128"/>
                <a:cs typeface="Times New Roman" panose="02020603050405020304" pitchFamily="18" charset="0"/>
              </a:rPr>
              <a:t>Liệu trình:</a:t>
            </a:r>
          </a:p>
          <a:p>
            <a:pPr marL="285750" lvl="0" indent="-285750" algn="just">
              <a:buFontTx/>
              <a:buChar char="-"/>
            </a:pPr>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Người từ 30 </a:t>
            </a:r>
            <a:r>
              <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 </a:t>
            </a:r>
            <a:r>
              <a:rPr kumimoji="1" lang="en-US" altLang="ja-JP" sz="1400" kern="100" dirty="0" err="1">
                <a:solidFill>
                  <a:schemeClr val="tx2"/>
                </a:solidFill>
                <a:latin typeface="Montserrat" panose="00000500000000000000" pitchFamily="2" charset="0"/>
                <a:ea typeface="游明朝" panose="02020400000000000000" pitchFamily="18" charset="-128"/>
                <a:cs typeface="Times New Roman" panose="02020603050405020304" pitchFamily="18" charset="0"/>
              </a:rPr>
              <a:t>dưới</a:t>
            </a:r>
            <a:r>
              <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 </a:t>
            </a:r>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40 tuổi: 2 tháng 1 lần </a:t>
            </a:r>
            <a:endPar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endParaRPr>
          </a:p>
          <a:p>
            <a:pPr marL="285750" lvl="0" indent="-285750" algn="just">
              <a:buFontTx/>
              <a:buChar char="-"/>
            </a:pPr>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Người từ 40 </a:t>
            </a:r>
            <a:r>
              <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 </a:t>
            </a:r>
            <a:r>
              <a:rPr kumimoji="1" lang="en-US" altLang="ja-JP" sz="1400" kern="100" dirty="0" err="1">
                <a:solidFill>
                  <a:schemeClr val="tx2"/>
                </a:solidFill>
                <a:latin typeface="Montserrat" panose="00000500000000000000" pitchFamily="2" charset="0"/>
                <a:ea typeface="游明朝" panose="02020400000000000000" pitchFamily="18" charset="-128"/>
                <a:cs typeface="Times New Roman" panose="02020603050405020304" pitchFamily="18" charset="0"/>
              </a:rPr>
              <a:t>dưới</a:t>
            </a:r>
            <a:r>
              <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 </a:t>
            </a:r>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50 tuổi: 1 tháng 1 lần </a:t>
            </a:r>
            <a:endParaRPr kumimoji="1" lang="en-US"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endParaRPr>
          </a:p>
          <a:p>
            <a:pPr marL="285750" lvl="0" indent="-285750" algn="just">
              <a:buFontTx/>
              <a:buChar char="-"/>
            </a:pPr>
            <a:r>
              <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rPr>
              <a:t>Người trên 50 tuổi: 20 ngày 1 lần </a:t>
            </a:r>
          </a:p>
        </p:txBody>
      </p:sp>
      <p:sp>
        <p:nvSpPr>
          <p:cNvPr id="9" name="TextBox 8">
            <a:extLst>
              <a:ext uri="{FF2B5EF4-FFF2-40B4-BE49-F238E27FC236}">
                <a16:creationId xmlns:a16="http://schemas.microsoft.com/office/drawing/2014/main" id="{0CAE2838-7D3C-0C48-BE4A-8E72C4DA8EE9}"/>
              </a:ext>
            </a:extLst>
          </p:cNvPr>
          <p:cNvSpPr txBox="1"/>
          <p:nvPr/>
        </p:nvSpPr>
        <p:spPr>
          <a:xfrm>
            <a:off x="3811557" y="530535"/>
            <a:ext cx="4381328" cy="553998"/>
          </a:xfrm>
          <a:prstGeom prst="rect">
            <a:avLst/>
          </a:prstGeom>
          <a:noFill/>
        </p:spPr>
        <p:txBody>
          <a:bodyPr wrap="none" rtlCol="0">
            <a:spAutoFit/>
          </a:bodyPr>
          <a:lstStyle/>
          <a:p>
            <a:r>
              <a:rPr lang="en-US" sz="3000" b="1" dirty="0">
                <a:solidFill>
                  <a:srgbClr val="BA9544"/>
                </a:solidFill>
                <a:latin typeface="Montserrat" panose="00000500000000000000" pitchFamily="2" charset="0"/>
              </a:rPr>
              <a:t>NMN 300 &amp; NMN 500</a:t>
            </a:r>
          </a:p>
        </p:txBody>
      </p:sp>
      <p:sp>
        <p:nvSpPr>
          <p:cNvPr id="10" name="Rectangle 9">
            <a:extLst>
              <a:ext uri="{FF2B5EF4-FFF2-40B4-BE49-F238E27FC236}">
                <a16:creationId xmlns:a16="http://schemas.microsoft.com/office/drawing/2014/main" id="{DE658AB9-A053-5780-8C7E-F2F82ECAB36A}"/>
              </a:ext>
            </a:extLst>
          </p:cNvPr>
          <p:cNvSpPr/>
          <p:nvPr/>
        </p:nvSpPr>
        <p:spPr>
          <a:xfrm>
            <a:off x="9034272" y="0"/>
            <a:ext cx="3157728" cy="375978"/>
          </a:xfrm>
          <a:prstGeom prst="rect">
            <a:avLst/>
          </a:prstGeom>
          <a:solidFill>
            <a:srgbClr val="BA9544"/>
          </a:solidFill>
          <a:ln>
            <a:solidFill>
              <a:srgbClr val="D2BA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err="1">
                <a:latin typeface="Montserrat" panose="00000500000000000000" pitchFamily="2" charset="0"/>
              </a:rPr>
              <a:t>Tiêu</a:t>
            </a:r>
            <a:r>
              <a:rPr lang="en-US" sz="1400" b="1" dirty="0">
                <a:latin typeface="Montserrat" panose="00000500000000000000" pitchFamily="2" charset="0"/>
              </a:rPr>
              <a:t> </a:t>
            </a:r>
            <a:r>
              <a:rPr lang="en-US" sz="1400" b="1" dirty="0" err="1">
                <a:latin typeface="Montserrat" panose="00000500000000000000" pitchFamily="2" charset="0"/>
              </a:rPr>
              <a:t>biểu</a:t>
            </a:r>
            <a:r>
              <a:rPr lang="en-US" sz="1400" b="1" dirty="0">
                <a:latin typeface="Montserrat" panose="00000500000000000000" pitchFamily="2" charset="0"/>
              </a:rPr>
              <a:t> </a:t>
            </a:r>
            <a:r>
              <a:rPr lang="en-US" sz="1400" b="1" dirty="0" err="1">
                <a:latin typeface="Montserrat" panose="00000500000000000000" pitchFamily="2" charset="0"/>
              </a:rPr>
              <a:t>cho</a:t>
            </a:r>
            <a:r>
              <a:rPr lang="en-US" sz="1400" b="1" dirty="0">
                <a:latin typeface="Montserrat" panose="00000500000000000000" pitchFamily="2" charset="0"/>
              </a:rPr>
              <a:t> </a:t>
            </a:r>
            <a:r>
              <a:rPr lang="en-US" sz="1400" b="1" dirty="0" err="1">
                <a:latin typeface="Montserrat" panose="00000500000000000000" pitchFamily="2" charset="0"/>
              </a:rPr>
              <a:t>dòng</a:t>
            </a:r>
            <a:r>
              <a:rPr lang="en-US" sz="1400" b="1" dirty="0">
                <a:latin typeface="Montserrat" panose="00000500000000000000" pitchFamily="2" charset="0"/>
              </a:rPr>
              <a:t> NMN </a:t>
            </a:r>
            <a:r>
              <a:rPr lang="en-US" sz="1400" b="1" dirty="0" err="1">
                <a:latin typeface="Montserrat" panose="00000500000000000000" pitchFamily="2" charset="0"/>
              </a:rPr>
              <a:t>truyền</a:t>
            </a:r>
            <a:endParaRPr lang="en-US" sz="1400" b="1" dirty="0">
              <a:latin typeface="Montserrat" panose="00000500000000000000" pitchFamily="2" charset="0"/>
            </a:endParaRPr>
          </a:p>
        </p:txBody>
      </p:sp>
      <p:pic>
        <p:nvPicPr>
          <p:cNvPr id="11" name="図 2">
            <a:extLst>
              <a:ext uri="{FF2B5EF4-FFF2-40B4-BE49-F238E27FC236}">
                <a16:creationId xmlns:a16="http://schemas.microsoft.com/office/drawing/2014/main" id="{565CD476-24FE-EA9F-6B3E-F0D014A16F5A}"/>
              </a:ext>
            </a:extLst>
          </p:cNvPr>
          <p:cNvPicPr>
            <a:picLocks noChangeAspect="1"/>
          </p:cNvPicPr>
          <p:nvPr/>
        </p:nvPicPr>
        <p:blipFill>
          <a:blip r:embed="rId2">
            <a:alphaModFix amt="90000"/>
          </a:blip>
          <a:srcRect l="16600" r="16911"/>
          <a:stretch>
            <a:fillRect/>
          </a:stretch>
        </p:blipFill>
        <p:spPr>
          <a:xfrm>
            <a:off x="5334414" y="3720351"/>
            <a:ext cx="1523166" cy="2290861"/>
          </a:xfrm>
          <a:prstGeom prst="rect">
            <a:avLst/>
          </a:prstGeom>
        </p:spPr>
      </p:pic>
      <p:pic>
        <p:nvPicPr>
          <p:cNvPr id="12" name="Picture 11" descr="A brown bottle with a white label&#10;&#10;AI-generated content may be incorrect.">
            <a:extLst>
              <a:ext uri="{FF2B5EF4-FFF2-40B4-BE49-F238E27FC236}">
                <a16:creationId xmlns:a16="http://schemas.microsoft.com/office/drawing/2014/main" id="{E0D8EABC-412F-BCD7-B728-A43A1217515A}"/>
              </a:ext>
            </a:extLst>
          </p:cNvPr>
          <p:cNvPicPr>
            <a:picLocks noChangeAspect="1"/>
          </p:cNvPicPr>
          <p:nvPr/>
        </p:nvPicPr>
        <p:blipFill>
          <a:blip r:embed="rId3">
            <a:extLst>
              <a:ext uri="{28A0092B-C50C-407E-A947-70E740481C1C}">
                <a14:useLocalDpi xmlns:a14="http://schemas.microsoft.com/office/drawing/2010/main" val="0"/>
              </a:ext>
            </a:extLst>
          </a:blip>
          <a:srcRect l="16756" r="16756"/>
          <a:stretch>
            <a:fillRect/>
          </a:stretch>
        </p:blipFill>
        <p:spPr>
          <a:xfrm>
            <a:off x="5334415" y="1257012"/>
            <a:ext cx="1523165" cy="2290860"/>
          </a:xfrm>
          <a:prstGeom prst="rect">
            <a:avLst/>
          </a:prstGeom>
        </p:spPr>
      </p:pic>
      <p:pic>
        <p:nvPicPr>
          <p:cNvPr id="13" name="Picture 12" descr="A black background with yellow text&#10;&#10;AI-generated content may be incorrect.">
            <a:extLst>
              <a:ext uri="{FF2B5EF4-FFF2-40B4-BE49-F238E27FC236}">
                <a16:creationId xmlns:a16="http://schemas.microsoft.com/office/drawing/2014/main" id="{C327C762-4031-EF04-0AC6-94E2C906FE6E}"/>
              </a:ext>
            </a:extLst>
          </p:cNvPr>
          <p:cNvPicPr>
            <a:picLocks noChangeAspect="1"/>
          </p:cNvPicPr>
          <p:nvPr/>
        </p:nvPicPr>
        <p:blipFill>
          <a:blip r:embed="rId4"/>
          <a:stretch>
            <a:fillRect/>
          </a:stretch>
        </p:blipFill>
        <p:spPr>
          <a:xfrm>
            <a:off x="104470" y="114491"/>
            <a:ext cx="795134" cy="206342"/>
          </a:xfrm>
          <a:prstGeom prst="rect">
            <a:avLst/>
          </a:prstGeom>
        </p:spPr>
      </p:pic>
      <p:sp>
        <p:nvSpPr>
          <p:cNvPr id="2" name="TextBox 1">
            <a:extLst>
              <a:ext uri="{FF2B5EF4-FFF2-40B4-BE49-F238E27FC236}">
                <a16:creationId xmlns:a16="http://schemas.microsoft.com/office/drawing/2014/main" id="{8BEF7DDD-64D4-A9BF-5886-2105A9CFE22C}"/>
              </a:ext>
            </a:extLst>
          </p:cNvPr>
          <p:cNvSpPr txBox="1"/>
          <p:nvPr/>
        </p:nvSpPr>
        <p:spPr>
          <a:xfrm>
            <a:off x="7421038" y="1257012"/>
            <a:ext cx="4253714" cy="461665"/>
          </a:xfrm>
          <a:prstGeom prst="rect">
            <a:avLst/>
          </a:prstGeom>
          <a:noFill/>
        </p:spPr>
        <p:txBody>
          <a:bodyPr wrap="square">
            <a:spAutoFit/>
          </a:bodyPr>
          <a:lstStyle/>
          <a:p>
            <a:pPr lvl="0" algn="just"/>
            <a:r>
              <a:rPr kumimoji="1" lang="en-US" altLang="ja-JP" sz="2400" b="1" kern="100" dirty="0">
                <a:solidFill>
                  <a:srgbClr val="BA9544"/>
                </a:solidFill>
                <a:latin typeface="Montserrat" panose="00000500000000000000" pitchFamily="2" charset="0"/>
                <a:ea typeface="游明朝" panose="02020400000000000000" pitchFamily="18" charset="-128"/>
                <a:cs typeface="Times New Roman" panose="02020603050405020304" pitchFamily="18" charset="0"/>
              </a:rPr>
              <a:t>(</a:t>
            </a:r>
            <a:r>
              <a:rPr kumimoji="1" lang="en-US" altLang="ja-JP" sz="2400" b="1" kern="100" dirty="0" err="1">
                <a:solidFill>
                  <a:srgbClr val="BA9544"/>
                </a:solidFill>
                <a:latin typeface="Montserrat" panose="00000500000000000000" pitchFamily="2" charset="0"/>
                <a:ea typeface="游明朝" panose="02020400000000000000" pitchFamily="18" charset="-128"/>
                <a:cs typeface="Times New Roman" panose="02020603050405020304" pitchFamily="18" charset="0"/>
              </a:rPr>
              <a:t>Tiếng</a:t>
            </a:r>
            <a:r>
              <a:rPr kumimoji="1" lang="en-US" altLang="ja-JP" sz="2400" b="1" kern="100" dirty="0">
                <a:solidFill>
                  <a:srgbClr val="BA9544"/>
                </a:solidFill>
                <a:latin typeface="Montserrat" panose="00000500000000000000" pitchFamily="2" charset="0"/>
                <a:ea typeface="游明朝" panose="02020400000000000000" pitchFamily="18" charset="-128"/>
                <a:cs typeface="Times New Roman" panose="02020603050405020304" pitchFamily="18" charset="0"/>
              </a:rPr>
              <a:t> Nhật)</a:t>
            </a:r>
            <a:endParaRPr kumimoji="1" lang="vi-VN" altLang="ja-JP" sz="1400" kern="100" dirty="0">
              <a:solidFill>
                <a:schemeClr val="tx2"/>
              </a:solidFill>
              <a:latin typeface="Montserrat" panose="00000500000000000000" pitchFamily="2"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163140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1520</TotalTime>
  <Words>3478</Words>
  <Application>Microsoft Office PowerPoint</Application>
  <PresentationFormat>Widescreen</PresentationFormat>
  <Paragraphs>357</Paragraphs>
  <Slides>33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Microsoft YaHei</vt:lpstr>
      <vt:lpstr>Microsoft YaHei Light</vt:lpstr>
      <vt:lpstr>Aptos</vt:lpstr>
      <vt:lpstr>Aptos Display</vt:lpstr>
      <vt:lpstr>Arial</vt:lpstr>
      <vt:lpstr>Montserrat</vt:lpstr>
      <vt:lpstr>Times New Roman</vt:lpstr>
      <vt:lpstr>Wingdings</vt:lpstr>
      <vt:lpstr>Office Theme</vt:lpstr>
      <vt:lpstr>Liệu pháp truyền tĩnh mạch</vt:lpstr>
      <vt:lpstr>Vì sao liệu pháp truyền tĩnh mạch  ngày càng được ưa chuộng?</vt:lpstr>
      <vt:lpstr>(Tiếng Nhật) Vì sao liệu pháp truyền tĩnh mạch  ngày càng được ưa chuộng?</vt:lpstr>
      <vt:lpstr>PowerPoint Presentation</vt:lpstr>
      <vt:lpstr>PowerPoint Presentation</vt:lpstr>
      <vt:lpstr>PowerPoint Presentation</vt:lpstr>
      <vt:lpstr>Ưu điểm khi sử dụng NMN truyền?</vt:lpstr>
      <vt:lpstr>NMN có trong sản phẩm Nichiei NMN</vt:lpstr>
      <vt:lpstr>PowerPoint Presentation</vt:lpstr>
      <vt:lpstr>PowerPoint Presentation</vt:lpstr>
      <vt:lpstr>Exosome là gì?</vt:lpstr>
      <vt:lpstr>(Tiếng Nhật) Exosome là gì?</vt:lpstr>
      <vt:lpstr>PowerPoint Presentation</vt:lpstr>
      <vt:lpstr>Exosome có trong sản phẩm Nichiei Exosome</vt:lpstr>
      <vt:lpstr>Exosome có trong sản phẩm Nichiei Exosome</vt:lpstr>
      <vt:lpstr>Exosome có trong sản phẩm Nichiei Exosome</vt:lpstr>
      <vt:lpstr>PowerPoint Presentation</vt:lpstr>
      <vt:lpstr>PowerPoint Presentation</vt:lpstr>
      <vt:lpstr>PowerPoint Presentation</vt:lpstr>
      <vt:lpstr>Exosome có trong sản phẩm Nichiei NMN+Exosome</vt:lpstr>
      <vt:lpstr>PowerPoint Presentation</vt:lpstr>
      <vt:lpstr>Ưu điểm của sản phẩm Nichiei NMN+Exosome</vt:lpstr>
      <vt:lpstr>Ưu điểm của sản phẩm Nichiei NMN+Exosome</vt:lpstr>
      <vt:lpstr>(Tiếng Nhật)</vt:lpstr>
      <vt:lpstr>Ưu điểm của sản phẩm Nichiei NMN+Exosome</vt:lpstr>
      <vt:lpstr>(Tiếng Nhật)</vt:lpstr>
      <vt:lpstr>Ưu điểm của sản phẩm Nichiei NMN+Exosome</vt:lpstr>
      <vt:lpstr>(Tiếng Nhật)</vt:lpstr>
      <vt:lpstr>Exosome có trong sản phẩm Nichiei NMN+Exosome</vt:lpstr>
      <vt:lpstr>NMN có trong sản phẩm Nichiei NMN+Exosome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Tam Nguyen Cuu Thu</dc:creator>
  <cp:lastModifiedBy>Tam Nguyen Cuu Thu</cp:lastModifiedBy>
  <cp:revision>8</cp:revision>
  <dcterms:created xsi:type="dcterms:W3CDTF">2025-07-24T06:41:51Z</dcterms:created>
  <dcterms:modified xsi:type="dcterms:W3CDTF">2025-07-25T08:08:14Z</dcterms:modified>
</cp:coreProperties>
</file>