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95" r:id="rId20"/>
    <p:sldId id="276" r:id="rId21"/>
    <p:sldId id="277" r:id="rId22"/>
    <p:sldId id="278" r:id="rId23"/>
    <p:sldId id="279" r:id="rId24"/>
    <p:sldId id="282" r:id="rId25"/>
    <p:sldId id="283" r:id="rId26"/>
    <p:sldId id="284" r:id="rId27"/>
    <p:sldId id="280" r:id="rId28"/>
    <p:sldId id="293" r:id="rId29"/>
    <p:sldId id="294" r:id="rId30"/>
    <p:sldId id="288" r:id="rId31"/>
    <p:sldId id="285" r:id="rId32"/>
    <p:sldId id="289" r:id="rId33"/>
    <p:sldId id="286"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6EB"/>
    <a:srgbClr val="E9EAEF"/>
    <a:srgbClr val="8E6E66"/>
    <a:srgbClr val="1C785B"/>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94658"/>
  </p:normalViewPr>
  <p:slideViewPr>
    <p:cSldViewPr snapToGrid="0">
      <p:cViewPr varScale="1">
        <p:scale>
          <a:sx n="106" d="100"/>
          <a:sy n="106" d="100"/>
        </p:scale>
        <p:origin x="1288"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47F30-041D-4CAE-859F-D9936B55D57E}" type="doc">
      <dgm:prSet loTypeId="urn:microsoft.com/office/officeart/2005/8/layout/orgChart1" loCatId="hierarchy" qsTypeId="urn:microsoft.com/office/officeart/2005/8/quickstyle/simple5" qsCatId="simple" csTypeId="urn:microsoft.com/office/officeart/2005/8/colors/accent3_1" csCatId="accent3" phldr="1"/>
      <dgm:spPr/>
      <dgm:t>
        <a:bodyPr/>
        <a:lstStyle/>
        <a:p>
          <a:endParaRPr lang="en-US"/>
        </a:p>
      </dgm:t>
    </dgm:pt>
    <dgm:pt modelId="{B47D1C4B-2DB1-418B-8B19-8E38AB97B3B1}">
      <dgm:prSet phldrT="[Text]" custT="1"/>
      <dgm:spPr/>
      <dgm:t>
        <a:bodyPr/>
        <a:lstStyle/>
        <a:p>
          <a:r>
            <a:rPr lang="en-US" sz="1400" b="1" dirty="0" err="1">
              <a:latin typeface="Montserrat" panose="00000500000000000000" pitchFamily="2" charset="0"/>
            </a:rPr>
            <a:t>Bộ</a:t>
          </a:r>
          <a:r>
            <a:rPr lang="en-US" sz="1400" b="1" dirty="0">
              <a:latin typeface="Montserrat" panose="00000500000000000000" pitchFamily="2" charset="0"/>
            </a:rPr>
            <a:t> </a:t>
          </a:r>
          <a:r>
            <a:rPr lang="en-US" sz="1400" b="1" dirty="0" err="1">
              <a:latin typeface="Montserrat" panose="00000500000000000000" pitchFamily="2" charset="0"/>
            </a:rPr>
            <a:t>mỹ</a:t>
          </a:r>
          <a:r>
            <a:rPr lang="en-US" sz="1400" b="1" dirty="0">
              <a:latin typeface="Montserrat" panose="00000500000000000000" pitchFamily="2" charset="0"/>
            </a:rPr>
            <a:t> </a:t>
          </a:r>
          <a:r>
            <a:rPr lang="en-US" sz="1400" b="1" dirty="0" err="1">
              <a:latin typeface="Montserrat" panose="00000500000000000000" pitchFamily="2" charset="0"/>
            </a:rPr>
            <a:t>phẩm</a:t>
          </a:r>
          <a:r>
            <a:rPr lang="en-US" sz="1400" b="1" dirty="0">
              <a:latin typeface="Montserrat" panose="00000500000000000000" pitchFamily="2" charset="0"/>
            </a:rPr>
            <a:t> </a:t>
          </a:r>
          <a:r>
            <a:rPr lang="en-US" sz="1400" b="1" dirty="0" err="1">
              <a:latin typeface="Montserrat" panose="00000500000000000000" pitchFamily="2" charset="0"/>
            </a:rPr>
            <a:t>chăm</a:t>
          </a:r>
          <a:r>
            <a:rPr lang="en-US" sz="1400" b="1" dirty="0">
              <a:latin typeface="Montserrat" panose="00000500000000000000" pitchFamily="2" charset="0"/>
            </a:rPr>
            <a:t> </a:t>
          </a:r>
          <a:r>
            <a:rPr lang="en-US" sz="1400" b="1" dirty="0" err="1">
              <a:latin typeface="Montserrat" panose="00000500000000000000" pitchFamily="2" charset="0"/>
            </a:rPr>
            <a:t>sóc</a:t>
          </a:r>
          <a:r>
            <a:rPr lang="en-US" sz="1400" b="1" dirty="0">
              <a:latin typeface="Montserrat" panose="00000500000000000000" pitchFamily="2" charset="0"/>
            </a:rPr>
            <a:t> da</a:t>
          </a:r>
        </a:p>
      </dgm:t>
    </dgm:pt>
    <dgm:pt modelId="{A3E7E4E0-DE45-4A10-94BA-97F04B07C32C}" type="parTrans" cxnId="{99223321-09E9-466E-96D0-DF5A3D352A74}">
      <dgm:prSet/>
      <dgm:spPr/>
      <dgm:t>
        <a:bodyPr/>
        <a:lstStyle/>
        <a:p>
          <a:endParaRPr lang="en-US" sz="1400" b="1">
            <a:latin typeface="Montserrat" panose="00000500000000000000" pitchFamily="2" charset="0"/>
          </a:endParaRPr>
        </a:p>
      </dgm:t>
    </dgm:pt>
    <dgm:pt modelId="{18E5D6A4-A60B-4131-82BD-02F2300D41F0}" type="sibTrans" cxnId="{99223321-09E9-466E-96D0-DF5A3D352A74}">
      <dgm:prSet/>
      <dgm:spPr/>
      <dgm:t>
        <a:bodyPr/>
        <a:lstStyle/>
        <a:p>
          <a:endParaRPr lang="en-US" sz="1400" b="1">
            <a:latin typeface="Montserrat" panose="00000500000000000000" pitchFamily="2" charset="0"/>
          </a:endParaRPr>
        </a:p>
      </dgm:t>
    </dgm:pt>
    <dgm:pt modelId="{2A24B3D6-AD78-47F6-9C81-8154D81D58EC}">
      <dgm:prSet phldrT="[Text]" custT="1"/>
      <dgm:spPr/>
      <dgm:t>
        <a:bodyPr/>
        <a:lstStyle/>
        <a:p>
          <a:r>
            <a:rPr lang="en-US" sz="1400" b="1" dirty="0" err="1">
              <a:latin typeface="Montserrat" panose="00000500000000000000" pitchFamily="2" charset="0"/>
            </a:rPr>
            <a:t>Sữa</a:t>
          </a:r>
          <a:r>
            <a:rPr lang="en-US" sz="1400" b="1" dirty="0">
              <a:latin typeface="Montserrat" panose="00000500000000000000" pitchFamily="2" charset="0"/>
            </a:rPr>
            <a:t> </a:t>
          </a:r>
          <a:r>
            <a:rPr lang="en-US" sz="1400" b="1" dirty="0" err="1">
              <a:latin typeface="Montserrat" panose="00000500000000000000" pitchFamily="2" charset="0"/>
            </a:rPr>
            <a:t>rửa</a:t>
          </a:r>
          <a:r>
            <a:rPr lang="en-US" sz="1400" b="1" dirty="0">
              <a:latin typeface="Montserrat" panose="00000500000000000000" pitchFamily="2" charset="0"/>
            </a:rPr>
            <a:t> </a:t>
          </a:r>
          <a:r>
            <a:rPr lang="en-US" sz="1400" b="1" dirty="0" err="1">
              <a:latin typeface="Montserrat" panose="00000500000000000000" pitchFamily="2" charset="0"/>
            </a:rPr>
            <a:t>mặt</a:t>
          </a:r>
          <a:endParaRPr lang="en-US" sz="1400" b="1" dirty="0">
            <a:latin typeface="Montserrat" panose="00000500000000000000" pitchFamily="2" charset="0"/>
          </a:endParaRPr>
        </a:p>
      </dgm:t>
    </dgm:pt>
    <dgm:pt modelId="{89DD2D57-E4D7-4D09-A6AD-795558A08279}" type="parTrans" cxnId="{4FD1B8BE-BAF7-4E99-B072-F7D578CA3F1A}">
      <dgm:prSet/>
      <dgm:spPr/>
      <dgm:t>
        <a:bodyPr/>
        <a:lstStyle/>
        <a:p>
          <a:endParaRPr lang="en-US" sz="1400" b="1">
            <a:latin typeface="Montserrat" panose="00000500000000000000" pitchFamily="2" charset="0"/>
          </a:endParaRPr>
        </a:p>
      </dgm:t>
    </dgm:pt>
    <dgm:pt modelId="{944423A7-C8E4-4055-B531-93CEE203D1BC}" type="sibTrans" cxnId="{4FD1B8BE-BAF7-4E99-B072-F7D578CA3F1A}">
      <dgm:prSet/>
      <dgm:spPr/>
      <dgm:t>
        <a:bodyPr/>
        <a:lstStyle/>
        <a:p>
          <a:endParaRPr lang="en-US" sz="1400" b="1">
            <a:latin typeface="Montserrat" panose="00000500000000000000" pitchFamily="2" charset="0"/>
          </a:endParaRPr>
        </a:p>
      </dgm:t>
    </dgm:pt>
    <dgm:pt modelId="{CF87FD6A-C534-418A-AA97-354E3BAB9512}">
      <dgm:prSet phldrT="[Text]" custT="1"/>
      <dgm:spPr/>
      <dgm:t>
        <a:bodyPr/>
        <a:lstStyle/>
        <a:p>
          <a:r>
            <a:rPr lang="en-US" sz="1400" b="1" dirty="0" err="1">
              <a:latin typeface="Montserrat" panose="00000500000000000000" pitchFamily="2" charset="0"/>
            </a:rPr>
            <a:t>Tẩy</a:t>
          </a:r>
          <a:r>
            <a:rPr lang="en-US" sz="1400" b="1" dirty="0">
              <a:latin typeface="Montserrat" panose="00000500000000000000" pitchFamily="2" charset="0"/>
            </a:rPr>
            <a:t> </a:t>
          </a:r>
          <a:r>
            <a:rPr lang="en-US" sz="1400" b="1" dirty="0" err="1">
              <a:latin typeface="Montserrat" panose="00000500000000000000" pitchFamily="2" charset="0"/>
            </a:rPr>
            <a:t>tế</a:t>
          </a:r>
          <a:r>
            <a:rPr lang="en-US" sz="1400" b="1" dirty="0">
              <a:latin typeface="Montserrat" panose="00000500000000000000" pitchFamily="2" charset="0"/>
            </a:rPr>
            <a:t> </a:t>
          </a:r>
          <a:r>
            <a:rPr lang="en-US" sz="1400" b="1" dirty="0" err="1">
              <a:latin typeface="Montserrat" panose="00000500000000000000" pitchFamily="2" charset="0"/>
            </a:rPr>
            <a:t>bào</a:t>
          </a:r>
          <a:r>
            <a:rPr lang="en-US" sz="1400" b="1" dirty="0">
              <a:latin typeface="Montserrat" panose="00000500000000000000" pitchFamily="2" charset="0"/>
            </a:rPr>
            <a:t> </a:t>
          </a:r>
          <a:r>
            <a:rPr lang="en-US" sz="1400" b="1" dirty="0" err="1">
              <a:latin typeface="Montserrat" panose="00000500000000000000" pitchFamily="2" charset="0"/>
            </a:rPr>
            <a:t>chết</a:t>
          </a:r>
          <a:endParaRPr lang="en-US" sz="1400" b="1" dirty="0">
            <a:latin typeface="Montserrat" panose="00000500000000000000" pitchFamily="2" charset="0"/>
          </a:endParaRPr>
        </a:p>
      </dgm:t>
    </dgm:pt>
    <dgm:pt modelId="{14FF06A7-9768-43E1-8EAC-1ADCAFC5D993}" type="parTrans" cxnId="{4159CEF3-5317-42A4-BEBB-60E5BF1A03A5}">
      <dgm:prSet/>
      <dgm:spPr/>
      <dgm:t>
        <a:bodyPr/>
        <a:lstStyle/>
        <a:p>
          <a:endParaRPr lang="en-US" sz="1400" b="1">
            <a:latin typeface="Montserrat" panose="00000500000000000000" pitchFamily="2" charset="0"/>
          </a:endParaRPr>
        </a:p>
      </dgm:t>
    </dgm:pt>
    <dgm:pt modelId="{A5304305-DCB9-419C-8097-1508B4B1D556}" type="sibTrans" cxnId="{4159CEF3-5317-42A4-BEBB-60E5BF1A03A5}">
      <dgm:prSet/>
      <dgm:spPr/>
      <dgm:t>
        <a:bodyPr/>
        <a:lstStyle/>
        <a:p>
          <a:endParaRPr lang="en-US" sz="1400" b="1">
            <a:latin typeface="Montserrat" panose="00000500000000000000" pitchFamily="2" charset="0"/>
          </a:endParaRPr>
        </a:p>
      </dgm:t>
    </dgm:pt>
    <dgm:pt modelId="{396028D3-7EAA-4BED-8B09-7027763AE282}">
      <dgm:prSet phldrT="[Text]" custT="1"/>
      <dgm:spPr/>
      <dgm:t>
        <a:bodyPr/>
        <a:lstStyle/>
        <a:p>
          <a:r>
            <a:rPr lang="en-US" sz="1400" b="1" dirty="0" err="1">
              <a:latin typeface="Montserrat" panose="00000500000000000000" pitchFamily="2" charset="0"/>
            </a:rPr>
            <a:t>Tinh</a:t>
          </a:r>
          <a:r>
            <a:rPr lang="en-US" sz="1400" b="1" dirty="0">
              <a:latin typeface="Montserrat" panose="00000500000000000000" pitchFamily="2" charset="0"/>
            </a:rPr>
            <a:t> </a:t>
          </a:r>
          <a:r>
            <a:rPr lang="en-US" sz="1400" b="1" dirty="0" err="1">
              <a:latin typeface="Montserrat" panose="00000500000000000000" pitchFamily="2" charset="0"/>
            </a:rPr>
            <a:t>chất</a:t>
          </a:r>
          <a:r>
            <a:rPr lang="en-US" sz="1400" b="1" dirty="0">
              <a:latin typeface="Montserrat" panose="00000500000000000000" pitchFamily="2" charset="0"/>
            </a:rPr>
            <a:t> </a:t>
          </a:r>
          <a:r>
            <a:rPr lang="en-US" sz="1400" b="1" dirty="0" err="1">
              <a:latin typeface="Montserrat" panose="00000500000000000000" pitchFamily="2" charset="0"/>
            </a:rPr>
            <a:t>dưỡng</a:t>
          </a:r>
          <a:r>
            <a:rPr lang="en-US" sz="1400" b="1" dirty="0">
              <a:latin typeface="Montserrat" panose="00000500000000000000" pitchFamily="2" charset="0"/>
            </a:rPr>
            <a:t> da</a:t>
          </a:r>
        </a:p>
      </dgm:t>
    </dgm:pt>
    <dgm:pt modelId="{8100276C-E60A-4F68-9592-1148608285C3}" type="parTrans" cxnId="{7D363299-28D8-4B27-945F-D473A6538BDC}">
      <dgm:prSet/>
      <dgm:spPr/>
      <dgm:t>
        <a:bodyPr/>
        <a:lstStyle/>
        <a:p>
          <a:endParaRPr lang="en-US" sz="1400" b="1">
            <a:latin typeface="Montserrat" panose="00000500000000000000" pitchFamily="2" charset="0"/>
          </a:endParaRPr>
        </a:p>
      </dgm:t>
    </dgm:pt>
    <dgm:pt modelId="{DAE93C31-8CFE-4FC5-81EE-58AD88EEF310}" type="sibTrans" cxnId="{7D363299-28D8-4B27-945F-D473A6538BDC}">
      <dgm:prSet/>
      <dgm:spPr/>
      <dgm:t>
        <a:bodyPr/>
        <a:lstStyle/>
        <a:p>
          <a:endParaRPr lang="en-US" sz="1400" b="1">
            <a:latin typeface="Montserrat" panose="00000500000000000000" pitchFamily="2" charset="0"/>
          </a:endParaRPr>
        </a:p>
      </dgm:t>
    </dgm:pt>
    <dgm:pt modelId="{B53F43C5-25ED-421C-B8DA-31DA487CDB38}">
      <dgm:prSet custT="1"/>
      <dgm:spPr/>
      <dgm:t>
        <a:bodyPr/>
        <a:lstStyle/>
        <a:p>
          <a:r>
            <a:rPr lang="en-US" sz="1400" b="1" dirty="0" err="1">
              <a:latin typeface="Montserrat" panose="00000500000000000000" pitchFamily="2" charset="0"/>
            </a:rPr>
            <a:t>Chống</a:t>
          </a:r>
          <a:r>
            <a:rPr lang="en-US" sz="1400" b="1" dirty="0">
              <a:latin typeface="Montserrat" panose="00000500000000000000" pitchFamily="2" charset="0"/>
            </a:rPr>
            <a:t> </a:t>
          </a:r>
          <a:r>
            <a:rPr lang="en-US" sz="1400" b="1" dirty="0" err="1">
              <a:latin typeface="Montserrat" panose="00000500000000000000" pitchFamily="2" charset="0"/>
            </a:rPr>
            <a:t>nắng</a:t>
          </a:r>
          <a:endParaRPr lang="en-US" sz="1400" b="1" dirty="0">
            <a:latin typeface="Montserrat" panose="00000500000000000000" pitchFamily="2" charset="0"/>
          </a:endParaRPr>
        </a:p>
      </dgm:t>
    </dgm:pt>
    <dgm:pt modelId="{48889DBC-DCB9-4655-956F-31F3BF4B2A92}" type="parTrans" cxnId="{E14DF5B2-1AA8-481C-9D8D-4F11CEE2F547}">
      <dgm:prSet/>
      <dgm:spPr/>
      <dgm:t>
        <a:bodyPr/>
        <a:lstStyle/>
        <a:p>
          <a:endParaRPr lang="en-US" sz="1400" b="1">
            <a:latin typeface="Montserrat" panose="00000500000000000000" pitchFamily="2" charset="0"/>
          </a:endParaRPr>
        </a:p>
      </dgm:t>
    </dgm:pt>
    <dgm:pt modelId="{8D5CA36C-D30A-4F86-B43A-F08B74791BF1}" type="sibTrans" cxnId="{E14DF5B2-1AA8-481C-9D8D-4F11CEE2F547}">
      <dgm:prSet/>
      <dgm:spPr/>
      <dgm:t>
        <a:bodyPr/>
        <a:lstStyle/>
        <a:p>
          <a:endParaRPr lang="en-US" sz="1400" b="1">
            <a:latin typeface="Montserrat" panose="00000500000000000000" pitchFamily="2" charset="0"/>
          </a:endParaRPr>
        </a:p>
      </dgm:t>
    </dgm:pt>
    <dgm:pt modelId="{1AEAB3FF-E240-4947-A8D5-65F4109E7436}">
      <dgm:prSet custT="1"/>
      <dgm:spPr/>
      <dgm:t>
        <a:bodyPr/>
        <a:lstStyle/>
        <a:p>
          <a:r>
            <a:rPr lang="en-US" sz="1400" b="1" dirty="0" err="1">
              <a:latin typeface="Montserrat" panose="00000500000000000000" pitchFamily="2" charset="0"/>
            </a:rPr>
            <a:t>Mặt</a:t>
          </a:r>
          <a:r>
            <a:rPr lang="en-US" sz="1400" b="1" dirty="0">
              <a:latin typeface="Montserrat" panose="00000500000000000000" pitchFamily="2" charset="0"/>
            </a:rPr>
            <a:t> </a:t>
          </a:r>
          <a:r>
            <a:rPr lang="en-US" sz="1400" b="1" dirty="0" err="1">
              <a:latin typeface="Montserrat" panose="00000500000000000000" pitchFamily="2" charset="0"/>
            </a:rPr>
            <a:t>nạ</a:t>
          </a:r>
          <a:r>
            <a:rPr lang="en-US" sz="1400" b="1" dirty="0">
              <a:latin typeface="Montserrat" panose="00000500000000000000" pitchFamily="2" charset="0"/>
            </a:rPr>
            <a:t> </a:t>
          </a:r>
          <a:r>
            <a:rPr lang="en-US" sz="1400" b="1" dirty="0" err="1">
              <a:latin typeface="Montserrat" panose="00000500000000000000" pitchFamily="2" charset="0"/>
            </a:rPr>
            <a:t>cấp</a:t>
          </a:r>
          <a:r>
            <a:rPr lang="en-US" sz="1400" b="1" dirty="0">
              <a:latin typeface="Montserrat" panose="00000500000000000000" pitchFamily="2" charset="0"/>
            </a:rPr>
            <a:t> </a:t>
          </a:r>
          <a:r>
            <a:rPr lang="en-US" sz="1400" b="1" dirty="0" err="1">
              <a:latin typeface="Montserrat" panose="00000500000000000000" pitchFamily="2" charset="0"/>
            </a:rPr>
            <a:t>ẩm</a:t>
          </a:r>
          <a:endParaRPr lang="en-US" sz="1400" b="1" dirty="0">
            <a:latin typeface="Montserrat" panose="00000500000000000000" pitchFamily="2" charset="0"/>
          </a:endParaRPr>
        </a:p>
      </dgm:t>
    </dgm:pt>
    <dgm:pt modelId="{D461C74F-4E3E-4C33-8E6E-4F0E1D4148AA}" type="sibTrans" cxnId="{39379B8D-A66C-4222-B8DF-8D22B2F6DF5B}">
      <dgm:prSet/>
      <dgm:spPr/>
      <dgm:t>
        <a:bodyPr/>
        <a:lstStyle/>
        <a:p>
          <a:endParaRPr lang="en-US" sz="1400" b="1">
            <a:latin typeface="Montserrat" panose="00000500000000000000" pitchFamily="2" charset="0"/>
          </a:endParaRPr>
        </a:p>
      </dgm:t>
    </dgm:pt>
    <dgm:pt modelId="{75C06134-8ACF-43D7-9BA3-EAA0B5311110}" type="parTrans" cxnId="{39379B8D-A66C-4222-B8DF-8D22B2F6DF5B}">
      <dgm:prSet/>
      <dgm:spPr/>
      <dgm:t>
        <a:bodyPr/>
        <a:lstStyle/>
        <a:p>
          <a:endParaRPr lang="en-US" sz="1400" b="1">
            <a:latin typeface="Montserrat" panose="00000500000000000000" pitchFamily="2" charset="0"/>
          </a:endParaRPr>
        </a:p>
      </dgm:t>
    </dgm:pt>
    <dgm:pt modelId="{2F4947C9-DF33-49EB-86B9-F031E22C763D}" type="pres">
      <dgm:prSet presAssocID="{A0B47F30-041D-4CAE-859F-D9936B55D57E}" presName="hierChild1" presStyleCnt="0">
        <dgm:presLayoutVars>
          <dgm:orgChart val="1"/>
          <dgm:chPref val="1"/>
          <dgm:dir/>
          <dgm:animOne val="branch"/>
          <dgm:animLvl val="lvl"/>
          <dgm:resizeHandles/>
        </dgm:presLayoutVars>
      </dgm:prSet>
      <dgm:spPr/>
    </dgm:pt>
    <dgm:pt modelId="{CB0FA284-EE20-40BC-9B36-4C388C5840C7}" type="pres">
      <dgm:prSet presAssocID="{B47D1C4B-2DB1-418B-8B19-8E38AB97B3B1}" presName="hierRoot1" presStyleCnt="0">
        <dgm:presLayoutVars>
          <dgm:hierBranch val="init"/>
        </dgm:presLayoutVars>
      </dgm:prSet>
      <dgm:spPr/>
    </dgm:pt>
    <dgm:pt modelId="{D0CFE1DE-90B7-45EA-8F6C-313E1981E329}" type="pres">
      <dgm:prSet presAssocID="{B47D1C4B-2DB1-418B-8B19-8E38AB97B3B1}" presName="rootComposite1" presStyleCnt="0"/>
      <dgm:spPr/>
    </dgm:pt>
    <dgm:pt modelId="{25373C2D-B4BC-4461-B170-8259BAC7C026}" type="pres">
      <dgm:prSet presAssocID="{B47D1C4B-2DB1-418B-8B19-8E38AB97B3B1}" presName="rootText1" presStyleLbl="node0" presStyleIdx="0" presStyleCnt="1" custScaleX="132750" custLinFactNeighborX="0" custLinFactNeighborY="-309">
        <dgm:presLayoutVars>
          <dgm:chPref val="3"/>
        </dgm:presLayoutVars>
      </dgm:prSet>
      <dgm:spPr/>
    </dgm:pt>
    <dgm:pt modelId="{4E8D3439-D6BE-4D3E-947B-0997AAE36D98}" type="pres">
      <dgm:prSet presAssocID="{B47D1C4B-2DB1-418B-8B19-8E38AB97B3B1}" presName="rootConnector1" presStyleLbl="node1" presStyleIdx="0" presStyleCnt="0"/>
      <dgm:spPr/>
    </dgm:pt>
    <dgm:pt modelId="{71E3254C-D6E4-47B1-9294-CA5DBFB3C195}" type="pres">
      <dgm:prSet presAssocID="{B47D1C4B-2DB1-418B-8B19-8E38AB97B3B1}" presName="hierChild2" presStyleCnt="0"/>
      <dgm:spPr/>
    </dgm:pt>
    <dgm:pt modelId="{2C9B5E7E-6793-4698-B7BF-953885183EE9}" type="pres">
      <dgm:prSet presAssocID="{89DD2D57-E4D7-4D09-A6AD-795558A08279}" presName="Name37" presStyleLbl="parChTrans1D2" presStyleIdx="0" presStyleCnt="5"/>
      <dgm:spPr/>
    </dgm:pt>
    <dgm:pt modelId="{AA039306-DB17-49EB-A096-CAB7B8CE4086}" type="pres">
      <dgm:prSet presAssocID="{2A24B3D6-AD78-47F6-9C81-8154D81D58EC}" presName="hierRoot2" presStyleCnt="0">
        <dgm:presLayoutVars>
          <dgm:hierBranch val="init"/>
        </dgm:presLayoutVars>
      </dgm:prSet>
      <dgm:spPr/>
    </dgm:pt>
    <dgm:pt modelId="{0DA1E66F-12CC-489A-87D0-1028FD9ACB23}" type="pres">
      <dgm:prSet presAssocID="{2A24B3D6-AD78-47F6-9C81-8154D81D58EC}" presName="rootComposite" presStyleCnt="0"/>
      <dgm:spPr/>
    </dgm:pt>
    <dgm:pt modelId="{C4EB2C30-39A5-48C5-8544-DD64B96CA941}" type="pres">
      <dgm:prSet presAssocID="{2A24B3D6-AD78-47F6-9C81-8154D81D58EC}" presName="rootText" presStyleLbl="node2" presStyleIdx="0" presStyleCnt="5">
        <dgm:presLayoutVars>
          <dgm:chPref val="3"/>
        </dgm:presLayoutVars>
      </dgm:prSet>
      <dgm:spPr/>
    </dgm:pt>
    <dgm:pt modelId="{54DF607A-915B-48F9-B2D5-2AA39A856AE3}" type="pres">
      <dgm:prSet presAssocID="{2A24B3D6-AD78-47F6-9C81-8154D81D58EC}" presName="rootConnector" presStyleLbl="node2" presStyleIdx="0" presStyleCnt="5"/>
      <dgm:spPr/>
    </dgm:pt>
    <dgm:pt modelId="{EC811E1F-7B82-41AE-8B9E-2C59E8AA641D}" type="pres">
      <dgm:prSet presAssocID="{2A24B3D6-AD78-47F6-9C81-8154D81D58EC}" presName="hierChild4" presStyleCnt="0"/>
      <dgm:spPr/>
    </dgm:pt>
    <dgm:pt modelId="{3048F7CC-F2EC-4E1B-972D-E9CA95C189B8}" type="pres">
      <dgm:prSet presAssocID="{2A24B3D6-AD78-47F6-9C81-8154D81D58EC}" presName="hierChild5" presStyleCnt="0"/>
      <dgm:spPr/>
    </dgm:pt>
    <dgm:pt modelId="{C011A599-24C7-4D6E-B76A-EF0BD1BA6DFC}" type="pres">
      <dgm:prSet presAssocID="{14FF06A7-9768-43E1-8EAC-1ADCAFC5D993}" presName="Name37" presStyleLbl="parChTrans1D2" presStyleIdx="1" presStyleCnt="5"/>
      <dgm:spPr/>
    </dgm:pt>
    <dgm:pt modelId="{8D5808EC-1AAC-42BB-8013-3C070E1C3AEA}" type="pres">
      <dgm:prSet presAssocID="{CF87FD6A-C534-418A-AA97-354E3BAB9512}" presName="hierRoot2" presStyleCnt="0">
        <dgm:presLayoutVars>
          <dgm:hierBranch val="init"/>
        </dgm:presLayoutVars>
      </dgm:prSet>
      <dgm:spPr/>
    </dgm:pt>
    <dgm:pt modelId="{27C2015F-0D33-4F6B-AC46-3AB1896E5203}" type="pres">
      <dgm:prSet presAssocID="{CF87FD6A-C534-418A-AA97-354E3BAB9512}" presName="rootComposite" presStyleCnt="0"/>
      <dgm:spPr/>
    </dgm:pt>
    <dgm:pt modelId="{683E8288-811F-4674-A4C1-B138E6ECC8D7}" type="pres">
      <dgm:prSet presAssocID="{CF87FD6A-C534-418A-AA97-354E3BAB9512}" presName="rootText" presStyleLbl="node2" presStyleIdx="1" presStyleCnt="5">
        <dgm:presLayoutVars>
          <dgm:chPref val="3"/>
        </dgm:presLayoutVars>
      </dgm:prSet>
      <dgm:spPr/>
    </dgm:pt>
    <dgm:pt modelId="{29DD2207-9B3D-4022-9CB0-24A06AB88047}" type="pres">
      <dgm:prSet presAssocID="{CF87FD6A-C534-418A-AA97-354E3BAB9512}" presName="rootConnector" presStyleLbl="node2" presStyleIdx="1" presStyleCnt="5"/>
      <dgm:spPr/>
    </dgm:pt>
    <dgm:pt modelId="{E3620404-840C-42F7-B8D1-04603863D47B}" type="pres">
      <dgm:prSet presAssocID="{CF87FD6A-C534-418A-AA97-354E3BAB9512}" presName="hierChild4" presStyleCnt="0"/>
      <dgm:spPr/>
    </dgm:pt>
    <dgm:pt modelId="{BC80FE40-FF10-4131-AB1A-23DC381FB71C}" type="pres">
      <dgm:prSet presAssocID="{CF87FD6A-C534-418A-AA97-354E3BAB9512}" presName="hierChild5" presStyleCnt="0"/>
      <dgm:spPr/>
    </dgm:pt>
    <dgm:pt modelId="{F938DD1B-011D-4E85-BFDA-E28429C84629}" type="pres">
      <dgm:prSet presAssocID="{8100276C-E60A-4F68-9592-1148608285C3}" presName="Name37" presStyleLbl="parChTrans1D2" presStyleIdx="2" presStyleCnt="5"/>
      <dgm:spPr/>
    </dgm:pt>
    <dgm:pt modelId="{E85D2E73-2BCF-4EF4-ACAD-F324A0F58899}" type="pres">
      <dgm:prSet presAssocID="{396028D3-7EAA-4BED-8B09-7027763AE282}" presName="hierRoot2" presStyleCnt="0">
        <dgm:presLayoutVars>
          <dgm:hierBranch val="init"/>
        </dgm:presLayoutVars>
      </dgm:prSet>
      <dgm:spPr/>
    </dgm:pt>
    <dgm:pt modelId="{2C6380FB-B548-4DFE-9F03-0187415CB34B}" type="pres">
      <dgm:prSet presAssocID="{396028D3-7EAA-4BED-8B09-7027763AE282}" presName="rootComposite" presStyleCnt="0"/>
      <dgm:spPr/>
    </dgm:pt>
    <dgm:pt modelId="{BDB12AFF-C4C6-4F2B-8D33-BD7BB991C3B6}" type="pres">
      <dgm:prSet presAssocID="{396028D3-7EAA-4BED-8B09-7027763AE282}" presName="rootText" presStyleLbl="node2" presStyleIdx="2" presStyleCnt="5">
        <dgm:presLayoutVars>
          <dgm:chPref val="3"/>
        </dgm:presLayoutVars>
      </dgm:prSet>
      <dgm:spPr/>
    </dgm:pt>
    <dgm:pt modelId="{5010A333-4FB9-417B-9205-1AAAB8583CBA}" type="pres">
      <dgm:prSet presAssocID="{396028D3-7EAA-4BED-8B09-7027763AE282}" presName="rootConnector" presStyleLbl="node2" presStyleIdx="2" presStyleCnt="5"/>
      <dgm:spPr/>
    </dgm:pt>
    <dgm:pt modelId="{CD93ADF6-5BFB-463D-88ED-67F534D1868A}" type="pres">
      <dgm:prSet presAssocID="{396028D3-7EAA-4BED-8B09-7027763AE282}" presName="hierChild4" presStyleCnt="0"/>
      <dgm:spPr/>
    </dgm:pt>
    <dgm:pt modelId="{4A1DF7CC-4E78-488C-9A7B-2A529CD37F52}" type="pres">
      <dgm:prSet presAssocID="{396028D3-7EAA-4BED-8B09-7027763AE282}" presName="hierChild5" presStyleCnt="0"/>
      <dgm:spPr/>
    </dgm:pt>
    <dgm:pt modelId="{384698B9-0E06-4AA4-9287-2A91D4195C75}" type="pres">
      <dgm:prSet presAssocID="{75C06134-8ACF-43D7-9BA3-EAA0B5311110}" presName="Name37" presStyleLbl="parChTrans1D2" presStyleIdx="3" presStyleCnt="5"/>
      <dgm:spPr/>
    </dgm:pt>
    <dgm:pt modelId="{FE4B7944-F41A-440A-905A-40CD3C376A1A}" type="pres">
      <dgm:prSet presAssocID="{1AEAB3FF-E240-4947-A8D5-65F4109E7436}" presName="hierRoot2" presStyleCnt="0">
        <dgm:presLayoutVars>
          <dgm:hierBranch val="init"/>
        </dgm:presLayoutVars>
      </dgm:prSet>
      <dgm:spPr/>
    </dgm:pt>
    <dgm:pt modelId="{EAE16C0C-A4CE-4A59-965D-7C11E80B7789}" type="pres">
      <dgm:prSet presAssocID="{1AEAB3FF-E240-4947-A8D5-65F4109E7436}" presName="rootComposite" presStyleCnt="0"/>
      <dgm:spPr/>
    </dgm:pt>
    <dgm:pt modelId="{88807BE3-00A1-4E6C-BD26-19C5263A35C8}" type="pres">
      <dgm:prSet presAssocID="{1AEAB3FF-E240-4947-A8D5-65F4109E7436}" presName="rootText" presStyleLbl="node2" presStyleIdx="3" presStyleCnt="5">
        <dgm:presLayoutVars>
          <dgm:chPref val="3"/>
        </dgm:presLayoutVars>
      </dgm:prSet>
      <dgm:spPr/>
    </dgm:pt>
    <dgm:pt modelId="{8B86DB44-CDD3-4BA6-B014-1B676950759F}" type="pres">
      <dgm:prSet presAssocID="{1AEAB3FF-E240-4947-A8D5-65F4109E7436}" presName="rootConnector" presStyleLbl="node2" presStyleIdx="3" presStyleCnt="5"/>
      <dgm:spPr/>
    </dgm:pt>
    <dgm:pt modelId="{4EC2F6E0-4BDA-4F34-930A-F77537AE8BF8}" type="pres">
      <dgm:prSet presAssocID="{1AEAB3FF-E240-4947-A8D5-65F4109E7436}" presName="hierChild4" presStyleCnt="0"/>
      <dgm:spPr/>
    </dgm:pt>
    <dgm:pt modelId="{F41AF8ED-46A7-478A-BC36-232125F78220}" type="pres">
      <dgm:prSet presAssocID="{1AEAB3FF-E240-4947-A8D5-65F4109E7436}" presName="hierChild5" presStyleCnt="0"/>
      <dgm:spPr/>
    </dgm:pt>
    <dgm:pt modelId="{B22CB638-2705-42B8-A17B-2F18CEB804F4}" type="pres">
      <dgm:prSet presAssocID="{48889DBC-DCB9-4655-956F-31F3BF4B2A92}" presName="Name37" presStyleLbl="parChTrans1D2" presStyleIdx="4" presStyleCnt="5"/>
      <dgm:spPr/>
    </dgm:pt>
    <dgm:pt modelId="{62579124-42F3-4B60-9F22-772D126BB339}" type="pres">
      <dgm:prSet presAssocID="{B53F43C5-25ED-421C-B8DA-31DA487CDB38}" presName="hierRoot2" presStyleCnt="0">
        <dgm:presLayoutVars>
          <dgm:hierBranch val="init"/>
        </dgm:presLayoutVars>
      </dgm:prSet>
      <dgm:spPr/>
    </dgm:pt>
    <dgm:pt modelId="{1E8D8C5A-FEE9-4570-9530-40BE481DE0BF}" type="pres">
      <dgm:prSet presAssocID="{B53F43C5-25ED-421C-B8DA-31DA487CDB38}" presName="rootComposite" presStyleCnt="0"/>
      <dgm:spPr/>
    </dgm:pt>
    <dgm:pt modelId="{B95A0498-5FC0-4F53-89AD-271AD1F0CF13}" type="pres">
      <dgm:prSet presAssocID="{B53F43C5-25ED-421C-B8DA-31DA487CDB38}" presName="rootText" presStyleLbl="node2" presStyleIdx="4" presStyleCnt="5">
        <dgm:presLayoutVars>
          <dgm:chPref val="3"/>
        </dgm:presLayoutVars>
      </dgm:prSet>
      <dgm:spPr/>
    </dgm:pt>
    <dgm:pt modelId="{53428AB8-3B80-460F-BFE2-1D90C65B5EC6}" type="pres">
      <dgm:prSet presAssocID="{B53F43C5-25ED-421C-B8DA-31DA487CDB38}" presName="rootConnector" presStyleLbl="node2" presStyleIdx="4" presStyleCnt="5"/>
      <dgm:spPr/>
    </dgm:pt>
    <dgm:pt modelId="{C54CF9EB-D58F-40DF-B1F8-CB4AC9983DFC}" type="pres">
      <dgm:prSet presAssocID="{B53F43C5-25ED-421C-B8DA-31DA487CDB38}" presName="hierChild4" presStyleCnt="0"/>
      <dgm:spPr/>
    </dgm:pt>
    <dgm:pt modelId="{95787C91-1092-4873-AEBC-12F0DE6CB61C}" type="pres">
      <dgm:prSet presAssocID="{B53F43C5-25ED-421C-B8DA-31DA487CDB38}" presName="hierChild5" presStyleCnt="0"/>
      <dgm:spPr/>
    </dgm:pt>
    <dgm:pt modelId="{161F4FDA-9F06-4D2F-907D-7848BA5B8604}" type="pres">
      <dgm:prSet presAssocID="{B47D1C4B-2DB1-418B-8B19-8E38AB97B3B1}" presName="hierChild3" presStyleCnt="0"/>
      <dgm:spPr/>
    </dgm:pt>
  </dgm:ptLst>
  <dgm:cxnLst>
    <dgm:cxn modelId="{D4063700-592A-481E-AE97-662BC20E458C}" type="presOf" srcId="{1AEAB3FF-E240-4947-A8D5-65F4109E7436}" destId="{8B86DB44-CDD3-4BA6-B014-1B676950759F}" srcOrd="1" destOrd="0" presId="urn:microsoft.com/office/officeart/2005/8/layout/orgChart1"/>
    <dgm:cxn modelId="{99223321-09E9-466E-96D0-DF5A3D352A74}" srcId="{A0B47F30-041D-4CAE-859F-D9936B55D57E}" destId="{B47D1C4B-2DB1-418B-8B19-8E38AB97B3B1}" srcOrd="0" destOrd="0" parTransId="{A3E7E4E0-DE45-4A10-94BA-97F04B07C32C}" sibTransId="{18E5D6A4-A60B-4131-82BD-02F2300D41F0}"/>
    <dgm:cxn modelId="{715F6D25-980A-494C-A2F6-359135DDCEBC}" type="presOf" srcId="{1AEAB3FF-E240-4947-A8D5-65F4109E7436}" destId="{88807BE3-00A1-4E6C-BD26-19C5263A35C8}" srcOrd="0" destOrd="0" presId="urn:microsoft.com/office/officeart/2005/8/layout/orgChart1"/>
    <dgm:cxn modelId="{FCD3C52A-353B-4FCE-B816-D26FF8808867}" type="presOf" srcId="{14FF06A7-9768-43E1-8EAC-1ADCAFC5D993}" destId="{C011A599-24C7-4D6E-B76A-EF0BD1BA6DFC}" srcOrd="0" destOrd="0" presId="urn:microsoft.com/office/officeart/2005/8/layout/orgChart1"/>
    <dgm:cxn modelId="{99246437-50A9-46BB-ABAB-0B2F56D7292F}" type="presOf" srcId="{A0B47F30-041D-4CAE-859F-D9936B55D57E}" destId="{2F4947C9-DF33-49EB-86B9-F031E22C763D}" srcOrd="0" destOrd="0" presId="urn:microsoft.com/office/officeart/2005/8/layout/orgChart1"/>
    <dgm:cxn modelId="{CC2AF13A-7368-4108-B0FD-CFFACAA533D8}" type="presOf" srcId="{75C06134-8ACF-43D7-9BA3-EAA0B5311110}" destId="{384698B9-0E06-4AA4-9287-2A91D4195C75}" srcOrd="0" destOrd="0" presId="urn:microsoft.com/office/officeart/2005/8/layout/orgChart1"/>
    <dgm:cxn modelId="{2C57AF4D-727D-4066-A77E-58506EED3DD1}" type="presOf" srcId="{2A24B3D6-AD78-47F6-9C81-8154D81D58EC}" destId="{C4EB2C30-39A5-48C5-8544-DD64B96CA941}" srcOrd="0" destOrd="0" presId="urn:microsoft.com/office/officeart/2005/8/layout/orgChart1"/>
    <dgm:cxn modelId="{4A89F955-7250-467F-ADE3-78FC882F035B}" type="presOf" srcId="{B53F43C5-25ED-421C-B8DA-31DA487CDB38}" destId="{53428AB8-3B80-460F-BFE2-1D90C65B5EC6}" srcOrd="1" destOrd="0" presId="urn:microsoft.com/office/officeart/2005/8/layout/orgChart1"/>
    <dgm:cxn modelId="{71BF6B62-3F6D-4990-A9A6-6371D93FDC12}" type="presOf" srcId="{CF87FD6A-C534-418A-AA97-354E3BAB9512}" destId="{29DD2207-9B3D-4022-9CB0-24A06AB88047}" srcOrd="1" destOrd="0" presId="urn:microsoft.com/office/officeart/2005/8/layout/orgChart1"/>
    <dgm:cxn modelId="{FE4EF47B-2C27-462F-8735-B36FA2435C9D}" type="presOf" srcId="{B47D1C4B-2DB1-418B-8B19-8E38AB97B3B1}" destId="{4E8D3439-D6BE-4D3E-947B-0997AAE36D98}" srcOrd="1" destOrd="0" presId="urn:microsoft.com/office/officeart/2005/8/layout/orgChart1"/>
    <dgm:cxn modelId="{39379B8D-A66C-4222-B8DF-8D22B2F6DF5B}" srcId="{B47D1C4B-2DB1-418B-8B19-8E38AB97B3B1}" destId="{1AEAB3FF-E240-4947-A8D5-65F4109E7436}" srcOrd="3" destOrd="0" parTransId="{75C06134-8ACF-43D7-9BA3-EAA0B5311110}" sibTransId="{D461C74F-4E3E-4C33-8E6E-4F0E1D4148AA}"/>
    <dgm:cxn modelId="{7D363299-28D8-4B27-945F-D473A6538BDC}" srcId="{B47D1C4B-2DB1-418B-8B19-8E38AB97B3B1}" destId="{396028D3-7EAA-4BED-8B09-7027763AE282}" srcOrd="2" destOrd="0" parTransId="{8100276C-E60A-4F68-9592-1148608285C3}" sibTransId="{DAE93C31-8CFE-4FC5-81EE-58AD88EEF310}"/>
    <dgm:cxn modelId="{D10504A0-1E01-40F2-B00A-6B5F6F9CBA01}" type="presOf" srcId="{CF87FD6A-C534-418A-AA97-354E3BAB9512}" destId="{683E8288-811F-4674-A4C1-B138E6ECC8D7}" srcOrd="0" destOrd="0" presId="urn:microsoft.com/office/officeart/2005/8/layout/orgChart1"/>
    <dgm:cxn modelId="{890DD3A8-6691-4240-A2E7-968205B08883}" type="presOf" srcId="{2A24B3D6-AD78-47F6-9C81-8154D81D58EC}" destId="{54DF607A-915B-48F9-B2D5-2AA39A856AE3}" srcOrd="1" destOrd="0" presId="urn:microsoft.com/office/officeart/2005/8/layout/orgChart1"/>
    <dgm:cxn modelId="{6B8AE5B1-0011-4A3D-9069-873B1276A6DD}" type="presOf" srcId="{B47D1C4B-2DB1-418B-8B19-8E38AB97B3B1}" destId="{25373C2D-B4BC-4461-B170-8259BAC7C026}" srcOrd="0" destOrd="0" presId="urn:microsoft.com/office/officeart/2005/8/layout/orgChart1"/>
    <dgm:cxn modelId="{E14DF5B2-1AA8-481C-9D8D-4F11CEE2F547}" srcId="{B47D1C4B-2DB1-418B-8B19-8E38AB97B3B1}" destId="{B53F43C5-25ED-421C-B8DA-31DA487CDB38}" srcOrd="4" destOrd="0" parTransId="{48889DBC-DCB9-4655-956F-31F3BF4B2A92}" sibTransId="{8D5CA36C-D30A-4F86-B43A-F08B74791BF1}"/>
    <dgm:cxn modelId="{4FD1B8BE-BAF7-4E99-B072-F7D578CA3F1A}" srcId="{B47D1C4B-2DB1-418B-8B19-8E38AB97B3B1}" destId="{2A24B3D6-AD78-47F6-9C81-8154D81D58EC}" srcOrd="0" destOrd="0" parTransId="{89DD2D57-E4D7-4D09-A6AD-795558A08279}" sibTransId="{944423A7-C8E4-4055-B531-93CEE203D1BC}"/>
    <dgm:cxn modelId="{1C3FD3C9-BE13-4CF0-A094-6534ECCE6E5C}" type="presOf" srcId="{396028D3-7EAA-4BED-8B09-7027763AE282}" destId="{5010A333-4FB9-417B-9205-1AAAB8583CBA}" srcOrd="1" destOrd="0" presId="urn:microsoft.com/office/officeart/2005/8/layout/orgChart1"/>
    <dgm:cxn modelId="{2BE22DD1-A898-45B0-B3FF-9DED27606546}" type="presOf" srcId="{396028D3-7EAA-4BED-8B09-7027763AE282}" destId="{BDB12AFF-C4C6-4F2B-8D33-BD7BB991C3B6}" srcOrd="0" destOrd="0" presId="urn:microsoft.com/office/officeart/2005/8/layout/orgChart1"/>
    <dgm:cxn modelId="{E711B8DC-D6BE-4EA5-B8EA-9A00B6DB04F3}" type="presOf" srcId="{8100276C-E60A-4F68-9592-1148608285C3}" destId="{F938DD1B-011D-4E85-BFDA-E28429C84629}" srcOrd="0" destOrd="0" presId="urn:microsoft.com/office/officeart/2005/8/layout/orgChart1"/>
    <dgm:cxn modelId="{A1FEDFE0-4F33-44A4-A8A9-145B3DF66909}" type="presOf" srcId="{B53F43C5-25ED-421C-B8DA-31DA487CDB38}" destId="{B95A0498-5FC0-4F53-89AD-271AD1F0CF13}" srcOrd="0" destOrd="0" presId="urn:microsoft.com/office/officeart/2005/8/layout/orgChart1"/>
    <dgm:cxn modelId="{C1660DE1-389A-4282-AC42-654305865D44}" type="presOf" srcId="{89DD2D57-E4D7-4D09-A6AD-795558A08279}" destId="{2C9B5E7E-6793-4698-B7BF-953885183EE9}" srcOrd="0" destOrd="0" presId="urn:microsoft.com/office/officeart/2005/8/layout/orgChart1"/>
    <dgm:cxn modelId="{8A90EBE9-1A8D-4590-B196-6C4426B236C9}" type="presOf" srcId="{48889DBC-DCB9-4655-956F-31F3BF4B2A92}" destId="{B22CB638-2705-42B8-A17B-2F18CEB804F4}" srcOrd="0" destOrd="0" presId="urn:microsoft.com/office/officeart/2005/8/layout/orgChart1"/>
    <dgm:cxn modelId="{4159CEF3-5317-42A4-BEBB-60E5BF1A03A5}" srcId="{B47D1C4B-2DB1-418B-8B19-8E38AB97B3B1}" destId="{CF87FD6A-C534-418A-AA97-354E3BAB9512}" srcOrd="1" destOrd="0" parTransId="{14FF06A7-9768-43E1-8EAC-1ADCAFC5D993}" sibTransId="{A5304305-DCB9-419C-8097-1508B4B1D556}"/>
    <dgm:cxn modelId="{8307DC5C-55F3-4616-A8F6-AA097D81621E}" type="presParOf" srcId="{2F4947C9-DF33-49EB-86B9-F031E22C763D}" destId="{CB0FA284-EE20-40BC-9B36-4C388C5840C7}" srcOrd="0" destOrd="0" presId="urn:microsoft.com/office/officeart/2005/8/layout/orgChart1"/>
    <dgm:cxn modelId="{176A7044-19EC-4FC9-9883-6659EEAD0A20}" type="presParOf" srcId="{CB0FA284-EE20-40BC-9B36-4C388C5840C7}" destId="{D0CFE1DE-90B7-45EA-8F6C-313E1981E329}" srcOrd="0" destOrd="0" presId="urn:microsoft.com/office/officeart/2005/8/layout/orgChart1"/>
    <dgm:cxn modelId="{08B2321E-4B75-4C33-AB63-4E92DA2DBF93}" type="presParOf" srcId="{D0CFE1DE-90B7-45EA-8F6C-313E1981E329}" destId="{25373C2D-B4BC-4461-B170-8259BAC7C026}" srcOrd="0" destOrd="0" presId="urn:microsoft.com/office/officeart/2005/8/layout/orgChart1"/>
    <dgm:cxn modelId="{2D79F6CF-BCC9-4C72-85C6-98E1BCCDF745}" type="presParOf" srcId="{D0CFE1DE-90B7-45EA-8F6C-313E1981E329}" destId="{4E8D3439-D6BE-4D3E-947B-0997AAE36D98}" srcOrd="1" destOrd="0" presId="urn:microsoft.com/office/officeart/2005/8/layout/orgChart1"/>
    <dgm:cxn modelId="{688FC857-189F-42AC-9B4F-1A6A77F4F3AA}" type="presParOf" srcId="{CB0FA284-EE20-40BC-9B36-4C388C5840C7}" destId="{71E3254C-D6E4-47B1-9294-CA5DBFB3C195}" srcOrd="1" destOrd="0" presId="urn:microsoft.com/office/officeart/2005/8/layout/orgChart1"/>
    <dgm:cxn modelId="{D29EF0D2-E1E0-4736-9406-798381C7916C}" type="presParOf" srcId="{71E3254C-D6E4-47B1-9294-CA5DBFB3C195}" destId="{2C9B5E7E-6793-4698-B7BF-953885183EE9}" srcOrd="0" destOrd="0" presId="urn:microsoft.com/office/officeart/2005/8/layout/orgChart1"/>
    <dgm:cxn modelId="{94F35A9D-6DEF-4809-8F35-FA17A37C0B06}" type="presParOf" srcId="{71E3254C-D6E4-47B1-9294-CA5DBFB3C195}" destId="{AA039306-DB17-49EB-A096-CAB7B8CE4086}" srcOrd="1" destOrd="0" presId="urn:microsoft.com/office/officeart/2005/8/layout/orgChart1"/>
    <dgm:cxn modelId="{87F0BB88-947A-454D-A9D4-CDD2C7A2B35A}" type="presParOf" srcId="{AA039306-DB17-49EB-A096-CAB7B8CE4086}" destId="{0DA1E66F-12CC-489A-87D0-1028FD9ACB23}" srcOrd="0" destOrd="0" presId="urn:microsoft.com/office/officeart/2005/8/layout/orgChart1"/>
    <dgm:cxn modelId="{89365BC1-ADB1-4535-822E-6DDA52539602}" type="presParOf" srcId="{0DA1E66F-12CC-489A-87D0-1028FD9ACB23}" destId="{C4EB2C30-39A5-48C5-8544-DD64B96CA941}" srcOrd="0" destOrd="0" presId="urn:microsoft.com/office/officeart/2005/8/layout/orgChart1"/>
    <dgm:cxn modelId="{4305639B-EAD1-4455-9719-8E4E86A7AD5B}" type="presParOf" srcId="{0DA1E66F-12CC-489A-87D0-1028FD9ACB23}" destId="{54DF607A-915B-48F9-B2D5-2AA39A856AE3}" srcOrd="1" destOrd="0" presId="urn:microsoft.com/office/officeart/2005/8/layout/orgChart1"/>
    <dgm:cxn modelId="{841024DF-4765-4AC4-9F0D-81965E5D33A9}" type="presParOf" srcId="{AA039306-DB17-49EB-A096-CAB7B8CE4086}" destId="{EC811E1F-7B82-41AE-8B9E-2C59E8AA641D}" srcOrd="1" destOrd="0" presId="urn:microsoft.com/office/officeart/2005/8/layout/orgChart1"/>
    <dgm:cxn modelId="{04079231-9679-48C7-9EBA-936D1ACCCC99}" type="presParOf" srcId="{AA039306-DB17-49EB-A096-CAB7B8CE4086}" destId="{3048F7CC-F2EC-4E1B-972D-E9CA95C189B8}" srcOrd="2" destOrd="0" presId="urn:microsoft.com/office/officeart/2005/8/layout/orgChart1"/>
    <dgm:cxn modelId="{53A26213-CCCB-43D5-B0C3-1DA2E5A06B8E}" type="presParOf" srcId="{71E3254C-D6E4-47B1-9294-CA5DBFB3C195}" destId="{C011A599-24C7-4D6E-B76A-EF0BD1BA6DFC}" srcOrd="2" destOrd="0" presId="urn:microsoft.com/office/officeart/2005/8/layout/orgChart1"/>
    <dgm:cxn modelId="{474ABD1F-F8D7-49F0-B748-4587890A402F}" type="presParOf" srcId="{71E3254C-D6E4-47B1-9294-CA5DBFB3C195}" destId="{8D5808EC-1AAC-42BB-8013-3C070E1C3AEA}" srcOrd="3" destOrd="0" presId="urn:microsoft.com/office/officeart/2005/8/layout/orgChart1"/>
    <dgm:cxn modelId="{00BFAE99-1DE7-4827-AD52-182092967C7E}" type="presParOf" srcId="{8D5808EC-1AAC-42BB-8013-3C070E1C3AEA}" destId="{27C2015F-0D33-4F6B-AC46-3AB1896E5203}" srcOrd="0" destOrd="0" presId="urn:microsoft.com/office/officeart/2005/8/layout/orgChart1"/>
    <dgm:cxn modelId="{072DA64D-8B09-40E9-82A5-7F9D13F90B25}" type="presParOf" srcId="{27C2015F-0D33-4F6B-AC46-3AB1896E5203}" destId="{683E8288-811F-4674-A4C1-B138E6ECC8D7}" srcOrd="0" destOrd="0" presId="urn:microsoft.com/office/officeart/2005/8/layout/orgChart1"/>
    <dgm:cxn modelId="{2F04D660-F048-4200-86D4-BD7A8BC49F3A}" type="presParOf" srcId="{27C2015F-0D33-4F6B-AC46-3AB1896E5203}" destId="{29DD2207-9B3D-4022-9CB0-24A06AB88047}" srcOrd="1" destOrd="0" presId="urn:microsoft.com/office/officeart/2005/8/layout/orgChart1"/>
    <dgm:cxn modelId="{69E88FC6-2102-42F3-8373-72CD7A17116E}" type="presParOf" srcId="{8D5808EC-1AAC-42BB-8013-3C070E1C3AEA}" destId="{E3620404-840C-42F7-B8D1-04603863D47B}" srcOrd="1" destOrd="0" presId="urn:microsoft.com/office/officeart/2005/8/layout/orgChart1"/>
    <dgm:cxn modelId="{8FD0E49B-0122-4FB4-A3BE-DBBC718F2B3D}" type="presParOf" srcId="{8D5808EC-1AAC-42BB-8013-3C070E1C3AEA}" destId="{BC80FE40-FF10-4131-AB1A-23DC381FB71C}" srcOrd="2" destOrd="0" presId="urn:microsoft.com/office/officeart/2005/8/layout/orgChart1"/>
    <dgm:cxn modelId="{4468E295-25CB-4970-890B-0795360B1B51}" type="presParOf" srcId="{71E3254C-D6E4-47B1-9294-CA5DBFB3C195}" destId="{F938DD1B-011D-4E85-BFDA-E28429C84629}" srcOrd="4" destOrd="0" presId="urn:microsoft.com/office/officeart/2005/8/layout/orgChart1"/>
    <dgm:cxn modelId="{80ED020F-D0CE-4996-8528-9487BA6CDD11}" type="presParOf" srcId="{71E3254C-D6E4-47B1-9294-CA5DBFB3C195}" destId="{E85D2E73-2BCF-4EF4-ACAD-F324A0F58899}" srcOrd="5" destOrd="0" presId="urn:microsoft.com/office/officeart/2005/8/layout/orgChart1"/>
    <dgm:cxn modelId="{BD507EDC-BC8F-484A-9178-45340C52646E}" type="presParOf" srcId="{E85D2E73-2BCF-4EF4-ACAD-F324A0F58899}" destId="{2C6380FB-B548-4DFE-9F03-0187415CB34B}" srcOrd="0" destOrd="0" presId="urn:microsoft.com/office/officeart/2005/8/layout/orgChart1"/>
    <dgm:cxn modelId="{F494BF39-3050-468A-86EC-0253D5A2A106}" type="presParOf" srcId="{2C6380FB-B548-4DFE-9F03-0187415CB34B}" destId="{BDB12AFF-C4C6-4F2B-8D33-BD7BB991C3B6}" srcOrd="0" destOrd="0" presId="urn:microsoft.com/office/officeart/2005/8/layout/orgChart1"/>
    <dgm:cxn modelId="{E4C122EF-51A3-4379-90DA-A6B36641EF7E}" type="presParOf" srcId="{2C6380FB-B548-4DFE-9F03-0187415CB34B}" destId="{5010A333-4FB9-417B-9205-1AAAB8583CBA}" srcOrd="1" destOrd="0" presId="urn:microsoft.com/office/officeart/2005/8/layout/orgChart1"/>
    <dgm:cxn modelId="{74EDD073-3F5C-4ABA-94D9-669409F82CFB}" type="presParOf" srcId="{E85D2E73-2BCF-4EF4-ACAD-F324A0F58899}" destId="{CD93ADF6-5BFB-463D-88ED-67F534D1868A}" srcOrd="1" destOrd="0" presId="urn:microsoft.com/office/officeart/2005/8/layout/orgChart1"/>
    <dgm:cxn modelId="{1EDAB281-5FBE-4D18-98DE-03C4E979718A}" type="presParOf" srcId="{E85D2E73-2BCF-4EF4-ACAD-F324A0F58899}" destId="{4A1DF7CC-4E78-488C-9A7B-2A529CD37F52}" srcOrd="2" destOrd="0" presId="urn:microsoft.com/office/officeart/2005/8/layout/orgChart1"/>
    <dgm:cxn modelId="{223DDE07-DA05-4E8B-A6C0-36AED0E094B5}" type="presParOf" srcId="{71E3254C-D6E4-47B1-9294-CA5DBFB3C195}" destId="{384698B9-0E06-4AA4-9287-2A91D4195C75}" srcOrd="6" destOrd="0" presId="urn:microsoft.com/office/officeart/2005/8/layout/orgChart1"/>
    <dgm:cxn modelId="{130AF745-4840-4107-81A1-C43993C34598}" type="presParOf" srcId="{71E3254C-D6E4-47B1-9294-CA5DBFB3C195}" destId="{FE4B7944-F41A-440A-905A-40CD3C376A1A}" srcOrd="7" destOrd="0" presId="urn:microsoft.com/office/officeart/2005/8/layout/orgChart1"/>
    <dgm:cxn modelId="{3983BE8E-AA37-4113-B287-6750D86DB381}" type="presParOf" srcId="{FE4B7944-F41A-440A-905A-40CD3C376A1A}" destId="{EAE16C0C-A4CE-4A59-965D-7C11E80B7789}" srcOrd="0" destOrd="0" presId="urn:microsoft.com/office/officeart/2005/8/layout/orgChart1"/>
    <dgm:cxn modelId="{AE421024-F8D6-4D4A-AB7A-15A90EA071A1}" type="presParOf" srcId="{EAE16C0C-A4CE-4A59-965D-7C11E80B7789}" destId="{88807BE3-00A1-4E6C-BD26-19C5263A35C8}" srcOrd="0" destOrd="0" presId="urn:microsoft.com/office/officeart/2005/8/layout/orgChart1"/>
    <dgm:cxn modelId="{37DCC7C0-167E-4663-B99F-91669D246E96}" type="presParOf" srcId="{EAE16C0C-A4CE-4A59-965D-7C11E80B7789}" destId="{8B86DB44-CDD3-4BA6-B014-1B676950759F}" srcOrd="1" destOrd="0" presId="urn:microsoft.com/office/officeart/2005/8/layout/orgChart1"/>
    <dgm:cxn modelId="{EFE84AD5-D757-4907-B632-617A3EEFBC62}" type="presParOf" srcId="{FE4B7944-F41A-440A-905A-40CD3C376A1A}" destId="{4EC2F6E0-4BDA-4F34-930A-F77537AE8BF8}" srcOrd="1" destOrd="0" presId="urn:microsoft.com/office/officeart/2005/8/layout/orgChart1"/>
    <dgm:cxn modelId="{38DD1598-9B3E-4297-934D-EDBD72C9BE77}" type="presParOf" srcId="{FE4B7944-F41A-440A-905A-40CD3C376A1A}" destId="{F41AF8ED-46A7-478A-BC36-232125F78220}" srcOrd="2" destOrd="0" presId="urn:microsoft.com/office/officeart/2005/8/layout/orgChart1"/>
    <dgm:cxn modelId="{96F83A10-D122-48C5-97F3-B27D7247C436}" type="presParOf" srcId="{71E3254C-D6E4-47B1-9294-CA5DBFB3C195}" destId="{B22CB638-2705-42B8-A17B-2F18CEB804F4}" srcOrd="8" destOrd="0" presId="urn:microsoft.com/office/officeart/2005/8/layout/orgChart1"/>
    <dgm:cxn modelId="{1F759234-7E28-4782-A288-95A1527D721B}" type="presParOf" srcId="{71E3254C-D6E4-47B1-9294-CA5DBFB3C195}" destId="{62579124-42F3-4B60-9F22-772D126BB339}" srcOrd="9" destOrd="0" presId="urn:microsoft.com/office/officeart/2005/8/layout/orgChart1"/>
    <dgm:cxn modelId="{BA5C3BE7-721D-4C29-8737-7FF79E530C74}" type="presParOf" srcId="{62579124-42F3-4B60-9F22-772D126BB339}" destId="{1E8D8C5A-FEE9-4570-9530-40BE481DE0BF}" srcOrd="0" destOrd="0" presId="urn:microsoft.com/office/officeart/2005/8/layout/orgChart1"/>
    <dgm:cxn modelId="{309CF3AA-9DDA-4A58-B76E-92BB468F2288}" type="presParOf" srcId="{1E8D8C5A-FEE9-4570-9530-40BE481DE0BF}" destId="{B95A0498-5FC0-4F53-89AD-271AD1F0CF13}" srcOrd="0" destOrd="0" presId="urn:microsoft.com/office/officeart/2005/8/layout/orgChart1"/>
    <dgm:cxn modelId="{62E6D278-EE0F-4444-8D32-179FA8A9BF6E}" type="presParOf" srcId="{1E8D8C5A-FEE9-4570-9530-40BE481DE0BF}" destId="{53428AB8-3B80-460F-BFE2-1D90C65B5EC6}" srcOrd="1" destOrd="0" presId="urn:microsoft.com/office/officeart/2005/8/layout/orgChart1"/>
    <dgm:cxn modelId="{77AC7F68-F030-43E8-9DD4-1D64C5DEA1F8}" type="presParOf" srcId="{62579124-42F3-4B60-9F22-772D126BB339}" destId="{C54CF9EB-D58F-40DF-B1F8-CB4AC9983DFC}" srcOrd="1" destOrd="0" presId="urn:microsoft.com/office/officeart/2005/8/layout/orgChart1"/>
    <dgm:cxn modelId="{A3A092F6-E5FE-42FD-9826-6E643D856412}" type="presParOf" srcId="{62579124-42F3-4B60-9F22-772D126BB339}" destId="{95787C91-1092-4873-AEBC-12F0DE6CB61C}" srcOrd="2" destOrd="0" presId="urn:microsoft.com/office/officeart/2005/8/layout/orgChart1"/>
    <dgm:cxn modelId="{E6A57250-1E8D-4200-BAA0-AF173EDECDFD}" type="presParOf" srcId="{CB0FA284-EE20-40BC-9B36-4C388C5840C7}" destId="{161F4FDA-9F06-4D2F-907D-7848BA5B8604}" srcOrd="2" destOrd="0" presId="urn:microsoft.com/office/officeart/2005/8/layout/orgChart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CB638-2705-42B8-A17B-2F18CEB804F4}">
      <dsp:nvSpPr>
        <dsp:cNvPr id="0" name=""/>
        <dsp:cNvSpPr/>
      </dsp:nvSpPr>
      <dsp:spPr>
        <a:xfrm>
          <a:off x="2991678" y="721958"/>
          <a:ext cx="2478980" cy="216700"/>
        </a:xfrm>
        <a:custGeom>
          <a:avLst/>
          <a:gdLst/>
          <a:ahLst/>
          <a:cxnLst/>
          <a:rect l="0" t="0" r="0" b="0"/>
          <a:pathLst>
            <a:path>
              <a:moveTo>
                <a:pt x="0" y="0"/>
              </a:moveTo>
              <a:lnTo>
                <a:pt x="0" y="109141"/>
              </a:lnTo>
              <a:lnTo>
                <a:pt x="2478980" y="109141"/>
              </a:lnTo>
              <a:lnTo>
                <a:pt x="247898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698B9-0E06-4AA4-9287-2A91D4195C75}">
      <dsp:nvSpPr>
        <dsp:cNvPr id="0" name=""/>
        <dsp:cNvSpPr/>
      </dsp:nvSpPr>
      <dsp:spPr>
        <a:xfrm>
          <a:off x="2991678" y="721958"/>
          <a:ext cx="1239490" cy="216700"/>
        </a:xfrm>
        <a:custGeom>
          <a:avLst/>
          <a:gdLst/>
          <a:ahLst/>
          <a:cxnLst/>
          <a:rect l="0" t="0" r="0" b="0"/>
          <a:pathLst>
            <a:path>
              <a:moveTo>
                <a:pt x="0" y="0"/>
              </a:moveTo>
              <a:lnTo>
                <a:pt x="0" y="109141"/>
              </a:lnTo>
              <a:lnTo>
                <a:pt x="1239490" y="109141"/>
              </a:lnTo>
              <a:lnTo>
                <a:pt x="123949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8DD1B-011D-4E85-BFDA-E28429C84629}">
      <dsp:nvSpPr>
        <dsp:cNvPr id="0" name=""/>
        <dsp:cNvSpPr/>
      </dsp:nvSpPr>
      <dsp:spPr>
        <a:xfrm>
          <a:off x="2945958" y="721958"/>
          <a:ext cx="91440" cy="216700"/>
        </a:xfrm>
        <a:custGeom>
          <a:avLst/>
          <a:gdLst/>
          <a:ahLst/>
          <a:cxnLst/>
          <a:rect l="0" t="0" r="0" b="0"/>
          <a:pathLst>
            <a:path>
              <a:moveTo>
                <a:pt x="45720" y="0"/>
              </a:moveTo>
              <a:lnTo>
                <a:pt x="4572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11A599-24C7-4D6E-B76A-EF0BD1BA6DFC}">
      <dsp:nvSpPr>
        <dsp:cNvPr id="0" name=""/>
        <dsp:cNvSpPr/>
      </dsp:nvSpPr>
      <dsp:spPr>
        <a:xfrm>
          <a:off x="1752187" y="721958"/>
          <a:ext cx="1239490" cy="216700"/>
        </a:xfrm>
        <a:custGeom>
          <a:avLst/>
          <a:gdLst/>
          <a:ahLst/>
          <a:cxnLst/>
          <a:rect l="0" t="0" r="0" b="0"/>
          <a:pathLst>
            <a:path>
              <a:moveTo>
                <a:pt x="1239490" y="0"/>
              </a:moveTo>
              <a:lnTo>
                <a:pt x="1239490" y="109141"/>
              </a:lnTo>
              <a:lnTo>
                <a:pt x="0" y="109141"/>
              </a:lnTo>
              <a:lnTo>
                <a:pt x="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9B5E7E-6793-4698-B7BF-953885183EE9}">
      <dsp:nvSpPr>
        <dsp:cNvPr id="0" name=""/>
        <dsp:cNvSpPr/>
      </dsp:nvSpPr>
      <dsp:spPr>
        <a:xfrm>
          <a:off x="512697" y="721958"/>
          <a:ext cx="2478980" cy="216700"/>
        </a:xfrm>
        <a:custGeom>
          <a:avLst/>
          <a:gdLst/>
          <a:ahLst/>
          <a:cxnLst/>
          <a:rect l="0" t="0" r="0" b="0"/>
          <a:pathLst>
            <a:path>
              <a:moveTo>
                <a:pt x="2478980" y="0"/>
              </a:moveTo>
              <a:lnTo>
                <a:pt x="2478980" y="109141"/>
              </a:lnTo>
              <a:lnTo>
                <a:pt x="0" y="109141"/>
              </a:lnTo>
              <a:lnTo>
                <a:pt x="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373C2D-B4BC-4461-B170-8259BAC7C026}">
      <dsp:nvSpPr>
        <dsp:cNvPr id="0" name=""/>
        <dsp:cNvSpPr/>
      </dsp:nvSpPr>
      <dsp:spPr>
        <a:xfrm>
          <a:off x="2311750" y="209772"/>
          <a:ext cx="1359854"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Bộ</a:t>
          </a:r>
          <a:r>
            <a:rPr lang="en-US" sz="1400" b="1" kern="1200" dirty="0">
              <a:latin typeface="Montserrat" panose="00000500000000000000" pitchFamily="2" charset="0"/>
            </a:rPr>
            <a:t> </a:t>
          </a:r>
          <a:r>
            <a:rPr lang="en-US" sz="1400" b="1" kern="1200" dirty="0" err="1">
              <a:latin typeface="Montserrat" panose="00000500000000000000" pitchFamily="2" charset="0"/>
            </a:rPr>
            <a:t>mỹ</a:t>
          </a:r>
          <a:r>
            <a:rPr lang="en-US" sz="1400" b="1" kern="1200" dirty="0">
              <a:latin typeface="Montserrat" panose="00000500000000000000" pitchFamily="2" charset="0"/>
            </a:rPr>
            <a:t> </a:t>
          </a:r>
          <a:r>
            <a:rPr lang="en-US" sz="1400" b="1" kern="1200" dirty="0" err="1">
              <a:latin typeface="Montserrat" panose="00000500000000000000" pitchFamily="2" charset="0"/>
            </a:rPr>
            <a:t>phẩm</a:t>
          </a:r>
          <a:r>
            <a:rPr lang="en-US" sz="1400" b="1" kern="1200" dirty="0">
              <a:latin typeface="Montserrat" panose="00000500000000000000" pitchFamily="2" charset="0"/>
            </a:rPr>
            <a:t> </a:t>
          </a:r>
          <a:r>
            <a:rPr lang="en-US" sz="1400" b="1" kern="1200" dirty="0" err="1">
              <a:latin typeface="Montserrat" panose="00000500000000000000" pitchFamily="2" charset="0"/>
            </a:rPr>
            <a:t>chăm</a:t>
          </a:r>
          <a:r>
            <a:rPr lang="en-US" sz="1400" b="1" kern="1200" dirty="0">
              <a:latin typeface="Montserrat" panose="00000500000000000000" pitchFamily="2" charset="0"/>
            </a:rPr>
            <a:t> </a:t>
          </a:r>
          <a:r>
            <a:rPr lang="en-US" sz="1400" b="1" kern="1200" dirty="0" err="1">
              <a:latin typeface="Montserrat" panose="00000500000000000000" pitchFamily="2" charset="0"/>
            </a:rPr>
            <a:t>sóc</a:t>
          </a:r>
          <a:r>
            <a:rPr lang="en-US" sz="1400" b="1" kern="1200" dirty="0">
              <a:latin typeface="Montserrat" panose="00000500000000000000" pitchFamily="2" charset="0"/>
            </a:rPr>
            <a:t> da</a:t>
          </a:r>
        </a:p>
      </dsp:txBody>
      <dsp:txXfrm>
        <a:off x="2311750" y="209772"/>
        <a:ext cx="1359854" cy="512186"/>
      </dsp:txXfrm>
    </dsp:sp>
    <dsp:sp modelId="{C4EB2C30-39A5-48C5-8544-DD64B96CA941}">
      <dsp:nvSpPr>
        <dsp:cNvPr id="0" name=""/>
        <dsp:cNvSpPr/>
      </dsp:nvSpPr>
      <dsp:spPr>
        <a:xfrm>
          <a:off x="51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Sữa</a:t>
          </a:r>
          <a:r>
            <a:rPr lang="en-US" sz="1400" b="1" kern="1200" dirty="0">
              <a:latin typeface="Montserrat" panose="00000500000000000000" pitchFamily="2" charset="0"/>
            </a:rPr>
            <a:t> </a:t>
          </a:r>
          <a:r>
            <a:rPr lang="en-US" sz="1400" b="1" kern="1200" dirty="0" err="1">
              <a:latin typeface="Montserrat" panose="00000500000000000000" pitchFamily="2" charset="0"/>
            </a:rPr>
            <a:t>rửa</a:t>
          </a:r>
          <a:r>
            <a:rPr lang="en-US" sz="1400" b="1" kern="1200" dirty="0">
              <a:latin typeface="Montserrat" panose="00000500000000000000" pitchFamily="2" charset="0"/>
            </a:rPr>
            <a:t> </a:t>
          </a:r>
          <a:r>
            <a:rPr lang="en-US" sz="1400" b="1" kern="1200" dirty="0" err="1">
              <a:latin typeface="Montserrat" panose="00000500000000000000" pitchFamily="2" charset="0"/>
            </a:rPr>
            <a:t>mặt</a:t>
          </a:r>
          <a:endParaRPr lang="en-US" sz="1400" b="1" kern="1200" dirty="0">
            <a:latin typeface="Montserrat" panose="00000500000000000000" pitchFamily="2" charset="0"/>
          </a:endParaRPr>
        </a:p>
      </dsp:txBody>
      <dsp:txXfrm>
        <a:off x="511" y="938659"/>
        <a:ext cx="1024372" cy="512186"/>
      </dsp:txXfrm>
    </dsp:sp>
    <dsp:sp modelId="{683E8288-811F-4674-A4C1-B138E6ECC8D7}">
      <dsp:nvSpPr>
        <dsp:cNvPr id="0" name=""/>
        <dsp:cNvSpPr/>
      </dsp:nvSpPr>
      <dsp:spPr>
        <a:xfrm>
          <a:off x="124000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Tẩy</a:t>
          </a:r>
          <a:r>
            <a:rPr lang="en-US" sz="1400" b="1" kern="1200" dirty="0">
              <a:latin typeface="Montserrat" panose="00000500000000000000" pitchFamily="2" charset="0"/>
            </a:rPr>
            <a:t> </a:t>
          </a:r>
          <a:r>
            <a:rPr lang="en-US" sz="1400" b="1" kern="1200" dirty="0" err="1">
              <a:latin typeface="Montserrat" panose="00000500000000000000" pitchFamily="2" charset="0"/>
            </a:rPr>
            <a:t>tế</a:t>
          </a:r>
          <a:r>
            <a:rPr lang="en-US" sz="1400" b="1" kern="1200" dirty="0">
              <a:latin typeface="Montserrat" panose="00000500000000000000" pitchFamily="2" charset="0"/>
            </a:rPr>
            <a:t> </a:t>
          </a:r>
          <a:r>
            <a:rPr lang="en-US" sz="1400" b="1" kern="1200" dirty="0" err="1">
              <a:latin typeface="Montserrat" panose="00000500000000000000" pitchFamily="2" charset="0"/>
            </a:rPr>
            <a:t>bào</a:t>
          </a:r>
          <a:r>
            <a:rPr lang="en-US" sz="1400" b="1" kern="1200" dirty="0">
              <a:latin typeface="Montserrat" panose="00000500000000000000" pitchFamily="2" charset="0"/>
            </a:rPr>
            <a:t> </a:t>
          </a:r>
          <a:r>
            <a:rPr lang="en-US" sz="1400" b="1" kern="1200" dirty="0" err="1">
              <a:latin typeface="Montserrat" panose="00000500000000000000" pitchFamily="2" charset="0"/>
            </a:rPr>
            <a:t>chết</a:t>
          </a:r>
          <a:endParaRPr lang="en-US" sz="1400" b="1" kern="1200" dirty="0">
            <a:latin typeface="Montserrat" panose="00000500000000000000" pitchFamily="2" charset="0"/>
          </a:endParaRPr>
        </a:p>
      </dsp:txBody>
      <dsp:txXfrm>
        <a:off x="1240001" y="938659"/>
        <a:ext cx="1024372" cy="512186"/>
      </dsp:txXfrm>
    </dsp:sp>
    <dsp:sp modelId="{BDB12AFF-C4C6-4F2B-8D33-BD7BB991C3B6}">
      <dsp:nvSpPr>
        <dsp:cNvPr id="0" name=""/>
        <dsp:cNvSpPr/>
      </dsp:nvSpPr>
      <dsp:spPr>
        <a:xfrm>
          <a:off x="247949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Tinh</a:t>
          </a:r>
          <a:r>
            <a:rPr lang="en-US" sz="1400" b="1" kern="1200" dirty="0">
              <a:latin typeface="Montserrat" panose="00000500000000000000" pitchFamily="2" charset="0"/>
            </a:rPr>
            <a:t> </a:t>
          </a:r>
          <a:r>
            <a:rPr lang="en-US" sz="1400" b="1" kern="1200" dirty="0" err="1">
              <a:latin typeface="Montserrat" panose="00000500000000000000" pitchFamily="2" charset="0"/>
            </a:rPr>
            <a:t>chất</a:t>
          </a:r>
          <a:r>
            <a:rPr lang="en-US" sz="1400" b="1" kern="1200" dirty="0">
              <a:latin typeface="Montserrat" panose="00000500000000000000" pitchFamily="2" charset="0"/>
            </a:rPr>
            <a:t> </a:t>
          </a:r>
          <a:r>
            <a:rPr lang="en-US" sz="1400" b="1" kern="1200" dirty="0" err="1">
              <a:latin typeface="Montserrat" panose="00000500000000000000" pitchFamily="2" charset="0"/>
            </a:rPr>
            <a:t>dưỡng</a:t>
          </a:r>
          <a:r>
            <a:rPr lang="en-US" sz="1400" b="1" kern="1200" dirty="0">
              <a:latin typeface="Montserrat" panose="00000500000000000000" pitchFamily="2" charset="0"/>
            </a:rPr>
            <a:t> da</a:t>
          </a:r>
        </a:p>
      </dsp:txBody>
      <dsp:txXfrm>
        <a:off x="2479491" y="938659"/>
        <a:ext cx="1024372" cy="512186"/>
      </dsp:txXfrm>
    </dsp:sp>
    <dsp:sp modelId="{88807BE3-00A1-4E6C-BD26-19C5263A35C8}">
      <dsp:nvSpPr>
        <dsp:cNvPr id="0" name=""/>
        <dsp:cNvSpPr/>
      </dsp:nvSpPr>
      <dsp:spPr>
        <a:xfrm>
          <a:off x="3718982"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Mặt</a:t>
          </a:r>
          <a:r>
            <a:rPr lang="en-US" sz="1400" b="1" kern="1200" dirty="0">
              <a:latin typeface="Montserrat" panose="00000500000000000000" pitchFamily="2" charset="0"/>
            </a:rPr>
            <a:t> </a:t>
          </a:r>
          <a:r>
            <a:rPr lang="en-US" sz="1400" b="1" kern="1200" dirty="0" err="1">
              <a:latin typeface="Montserrat" panose="00000500000000000000" pitchFamily="2" charset="0"/>
            </a:rPr>
            <a:t>nạ</a:t>
          </a:r>
          <a:r>
            <a:rPr lang="en-US" sz="1400" b="1" kern="1200" dirty="0">
              <a:latin typeface="Montserrat" panose="00000500000000000000" pitchFamily="2" charset="0"/>
            </a:rPr>
            <a:t> </a:t>
          </a:r>
          <a:r>
            <a:rPr lang="en-US" sz="1400" b="1" kern="1200" dirty="0" err="1">
              <a:latin typeface="Montserrat" panose="00000500000000000000" pitchFamily="2" charset="0"/>
            </a:rPr>
            <a:t>cấp</a:t>
          </a:r>
          <a:r>
            <a:rPr lang="en-US" sz="1400" b="1" kern="1200" dirty="0">
              <a:latin typeface="Montserrat" panose="00000500000000000000" pitchFamily="2" charset="0"/>
            </a:rPr>
            <a:t> </a:t>
          </a:r>
          <a:r>
            <a:rPr lang="en-US" sz="1400" b="1" kern="1200" dirty="0" err="1">
              <a:latin typeface="Montserrat" panose="00000500000000000000" pitchFamily="2" charset="0"/>
            </a:rPr>
            <a:t>ẩm</a:t>
          </a:r>
          <a:endParaRPr lang="en-US" sz="1400" b="1" kern="1200" dirty="0">
            <a:latin typeface="Montserrat" panose="00000500000000000000" pitchFamily="2" charset="0"/>
          </a:endParaRPr>
        </a:p>
      </dsp:txBody>
      <dsp:txXfrm>
        <a:off x="3718982" y="938659"/>
        <a:ext cx="1024372" cy="512186"/>
      </dsp:txXfrm>
    </dsp:sp>
    <dsp:sp modelId="{B95A0498-5FC0-4F53-89AD-271AD1F0CF13}">
      <dsp:nvSpPr>
        <dsp:cNvPr id="0" name=""/>
        <dsp:cNvSpPr/>
      </dsp:nvSpPr>
      <dsp:spPr>
        <a:xfrm>
          <a:off x="4958472"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Chống</a:t>
          </a:r>
          <a:r>
            <a:rPr lang="en-US" sz="1400" b="1" kern="1200" dirty="0">
              <a:latin typeface="Montserrat" panose="00000500000000000000" pitchFamily="2" charset="0"/>
            </a:rPr>
            <a:t> </a:t>
          </a:r>
          <a:r>
            <a:rPr lang="en-US" sz="1400" b="1" kern="1200" dirty="0" err="1">
              <a:latin typeface="Montserrat" panose="00000500000000000000" pitchFamily="2" charset="0"/>
            </a:rPr>
            <a:t>nắng</a:t>
          </a:r>
          <a:endParaRPr lang="en-US" sz="1400" b="1" kern="1200" dirty="0">
            <a:latin typeface="Montserrat" panose="00000500000000000000" pitchFamily="2" charset="0"/>
          </a:endParaRPr>
        </a:p>
      </dsp:txBody>
      <dsp:txXfrm>
        <a:off x="4958472" y="938659"/>
        <a:ext cx="1024372" cy="5121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VN"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BCFC0-DC27-B64E-BE08-370FB7B16D1E}" type="datetimeFigureOut">
              <a:rPr kumimoji="1" lang="ja-VN" altLang="en-US" smtClean="0"/>
              <a:t>30/07/2025</a:t>
            </a:fld>
            <a:endParaRPr kumimoji="1" lang="ja-VN"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VN"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VN"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VN"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E2DE-892D-EA48-8FB2-471D1663E386}" type="slidenum">
              <a:rPr kumimoji="1" lang="ja-VN" altLang="en-US" smtClean="0"/>
              <a:t>‹#›</a:t>
            </a:fld>
            <a:endParaRPr kumimoji="1" lang="ja-VN" altLang="en-US"/>
          </a:p>
        </p:txBody>
      </p:sp>
    </p:spTree>
    <p:extLst>
      <p:ext uri="{BB962C8B-B14F-4D97-AF65-F5344CB8AC3E}">
        <p14:creationId xmlns:p14="http://schemas.microsoft.com/office/powerpoint/2010/main" val="300371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VN" altLang="en-US" dirty="0"/>
          </a:p>
        </p:txBody>
      </p:sp>
      <p:sp>
        <p:nvSpPr>
          <p:cNvPr id="4" name="スライド番号プレースホルダー 3"/>
          <p:cNvSpPr>
            <a:spLocks noGrp="1"/>
          </p:cNvSpPr>
          <p:nvPr>
            <p:ph type="sldNum" sz="quarter" idx="5"/>
          </p:nvPr>
        </p:nvSpPr>
        <p:spPr/>
        <p:txBody>
          <a:bodyPr/>
          <a:lstStyle/>
          <a:p>
            <a:fld id="{C7F8E2DE-892D-EA48-8FB2-471D1663E386}" type="slidenum">
              <a:rPr kumimoji="1" lang="ja-VN" altLang="en-US" smtClean="0"/>
              <a:t>18</a:t>
            </a:fld>
            <a:endParaRPr kumimoji="1" lang="ja-VN" altLang="en-US"/>
          </a:p>
        </p:txBody>
      </p:sp>
    </p:spTree>
    <p:extLst>
      <p:ext uri="{BB962C8B-B14F-4D97-AF65-F5344CB8AC3E}">
        <p14:creationId xmlns:p14="http://schemas.microsoft.com/office/powerpoint/2010/main" val="187628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A715-71B6-0756-7B2F-EEED0B36C8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8518A-731F-0DFD-9FC2-776D763DB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8BD7F-ED25-52D0-8903-C447F31929F2}"/>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95856ADF-F279-C5D4-1E76-C11A91B69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29EE2-E1EB-B7D5-B599-CC47527F5702}"/>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09114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5577-6511-B7AE-45B3-820EA2E12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F6BAD-139E-88B7-0618-EC7FA53A8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0476D-D5A8-3EB1-1C5D-38460FFC0BC0}"/>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F5134629-D5A8-5D90-87E0-C02D6B0EF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B9DDD-51DA-7E8C-3A33-B98FCD32533E}"/>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07946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37BB3-D953-A055-7C4A-239F681B1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4F6E63-0BDB-433B-7AD8-284DEAC08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50DD1-BC35-0735-6584-6263588F3179}"/>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685DD2C0-864F-22CA-F0A1-EC18E87C7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DAB2E-F478-5AF7-8E21-DD08F53A97DD}"/>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336829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1F8A-56DC-5F88-996B-E462A77C6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7B382-08BE-80E1-8085-4F7BD8D58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57ABC-8219-D23E-9321-A92C2B059E92}"/>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EAC94D1C-FDA3-88EB-C221-6DB9D0DCD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11668-BB42-937A-A308-92F52EA1A2B5}"/>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35737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5A47-AC7B-DAE0-A08C-1AA3444AB4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0B89F-8A00-B374-2596-74650A1565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4614B-B91B-81DF-7DC2-25F0143C7558}"/>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4FC76451-95EF-14E2-F81F-07BBA43D1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9B127-6384-42E3-E903-B0E32EC246BD}"/>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44799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E000-3F71-F280-6A6D-029A37A31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44913-19F6-0A96-17E1-D2437DB89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8695E-308F-FBF5-FD1D-3F40F7F66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83E20-3E74-D54C-1BE2-1F5FDD8CF9C0}"/>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6" name="Footer Placeholder 5">
            <a:extLst>
              <a:ext uri="{FF2B5EF4-FFF2-40B4-BE49-F238E27FC236}">
                <a16:creationId xmlns:a16="http://schemas.microsoft.com/office/drawing/2014/main" id="{DCD52319-B066-22DA-687D-328DC87D9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4A49E-D5D6-820D-D9DC-919F84388744}"/>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420271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A208-3C9A-A7CA-BC6F-AC8D1C2538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F9EC2-E434-3EC6-6613-D73670073F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826E1-60E3-ACC2-6BAC-590E24ED2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A2A8B-C264-B0DF-2B9B-96943C5C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663C1-BA6A-E4EE-5D19-FFA6BE8BC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31C814-327D-C32A-6639-F07D3DD8CE53}"/>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8" name="Footer Placeholder 7">
            <a:extLst>
              <a:ext uri="{FF2B5EF4-FFF2-40B4-BE49-F238E27FC236}">
                <a16:creationId xmlns:a16="http://schemas.microsoft.com/office/drawing/2014/main" id="{5B3B17D1-B4F3-650B-CD24-9515AD0248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F8715-C75D-835F-C368-45B741C2532E}"/>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89374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D681-EF92-CA02-D871-20E15E5805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A62D6B-6AF1-9867-342E-C54941215B97}"/>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4" name="Footer Placeholder 3">
            <a:extLst>
              <a:ext uri="{FF2B5EF4-FFF2-40B4-BE49-F238E27FC236}">
                <a16:creationId xmlns:a16="http://schemas.microsoft.com/office/drawing/2014/main" id="{DA7AF2D6-C207-A657-FBB7-8E098AB5B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E7038-ECD2-162D-225F-00BBB76D0776}"/>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83063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8181F-95B5-CCAB-C4A0-F110C679F1D3}"/>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3" name="Footer Placeholder 2">
            <a:extLst>
              <a:ext uri="{FF2B5EF4-FFF2-40B4-BE49-F238E27FC236}">
                <a16:creationId xmlns:a16="http://schemas.microsoft.com/office/drawing/2014/main" id="{AE7D5A7F-ED9A-28DD-12A6-D581DEBCE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900357-593F-F3FD-F36D-4D47F42F2D1A}"/>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65239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198-8D90-C51B-3158-866D1CC6F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84F45-DE90-DAC3-81CA-204734E79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FB22B-ADFE-94AA-1FD0-1DF888616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72FB3-E987-2935-A82E-7FD3C715CC48}"/>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6" name="Footer Placeholder 5">
            <a:extLst>
              <a:ext uri="{FF2B5EF4-FFF2-40B4-BE49-F238E27FC236}">
                <a16:creationId xmlns:a16="http://schemas.microsoft.com/office/drawing/2014/main" id="{F80456D9-A878-DA0E-0394-3811DE22F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6E866-9EFF-9E5B-8AE6-3EDC9B7FBBD0}"/>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4908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19BE-F9DC-89F3-5671-B9370C251A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D1F8E1-3785-43A2-ED57-0788D3562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AEDEA5-9A6D-CDB1-9764-1E4642503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ED82F-DFC5-5A13-48D0-87123C4D3A66}"/>
              </a:ext>
            </a:extLst>
          </p:cNvPr>
          <p:cNvSpPr>
            <a:spLocks noGrp="1"/>
          </p:cNvSpPr>
          <p:nvPr>
            <p:ph type="dt" sz="half" idx="10"/>
          </p:nvPr>
        </p:nvSpPr>
        <p:spPr/>
        <p:txBody>
          <a:bodyPr/>
          <a:lstStyle/>
          <a:p>
            <a:fld id="{99EB4C84-C206-44C6-8133-A1EF2D903196}" type="datetimeFigureOut">
              <a:rPr lang="en-US" smtClean="0"/>
              <a:t>7/30/25</a:t>
            </a:fld>
            <a:endParaRPr lang="en-US"/>
          </a:p>
        </p:txBody>
      </p:sp>
      <p:sp>
        <p:nvSpPr>
          <p:cNvPr id="6" name="Footer Placeholder 5">
            <a:extLst>
              <a:ext uri="{FF2B5EF4-FFF2-40B4-BE49-F238E27FC236}">
                <a16:creationId xmlns:a16="http://schemas.microsoft.com/office/drawing/2014/main" id="{DD0D1393-44C3-2E43-38D5-E896316A2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0669FC-0974-0261-FBD0-E0CD0B07449A}"/>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382604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C34F92-2ACC-9675-05B8-7EDE0B720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91375-DD7F-55B6-98F9-7220FFE25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EED2-14FA-2A09-8282-ADC89D032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EB4C84-C206-44C6-8133-A1EF2D903196}" type="datetimeFigureOut">
              <a:rPr lang="en-US" smtClean="0"/>
              <a:t>7/30/25</a:t>
            </a:fld>
            <a:endParaRPr lang="en-US"/>
          </a:p>
        </p:txBody>
      </p:sp>
      <p:sp>
        <p:nvSpPr>
          <p:cNvPr id="5" name="Footer Placeholder 4">
            <a:extLst>
              <a:ext uri="{FF2B5EF4-FFF2-40B4-BE49-F238E27FC236}">
                <a16:creationId xmlns:a16="http://schemas.microsoft.com/office/drawing/2014/main" id="{FE98E176-D4AB-9977-67C2-CB74C1293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51A07D-D4B6-DFE7-6BBD-5A608AAEA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D081AB-A302-412E-A2EC-581392338E83}" type="slidenum">
              <a:rPr lang="en-US" smtClean="0"/>
              <a:t>‹#›</a:t>
            </a:fld>
            <a:endParaRPr lang="en-US"/>
          </a:p>
        </p:txBody>
      </p:sp>
    </p:spTree>
    <p:extLst>
      <p:ext uri="{BB962C8B-B14F-4D97-AF65-F5344CB8AC3E}">
        <p14:creationId xmlns:p14="http://schemas.microsoft.com/office/powerpoint/2010/main" val="349615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hyperlink" Target="https://clinicaltrials.gov/study/NCT04862338"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clinicaltrials.gov/ct2/show/NCT04571008?term=nmn&amp;draw=2" TargetMode="External"/><Relationship Id="rId5" Type="http://schemas.openxmlformats.org/officeDocument/2006/relationships/hyperlink" Target="https://clinicaltrials.gov/ct2/show/NCT03151239?term=nmn&amp;draw=2"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D733-9193-E240-EF53-0CF773254EFB}"/>
              </a:ext>
            </a:extLst>
          </p:cNvPr>
          <p:cNvSpPr>
            <a:spLocks noGrp="1"/>
          </p:cNvSpPr>
          <p:nvPr>
            <p:ph type="ctrTitle"/>
          </p:nvPr>
        </p:nvSpPr>
        <p:spPr>
          <a:xfrm>
            <a:off x="1524000" y="2235200"/>
            <a:ext cx="9144000" cy="2387600"/>
          </a:xfrm>
        </p:spPr>
        <p:txBody>
          <a:bodyPr anchor="ctr"/>
          <a:lstStyle/>
          <a:p>
            <a:r>
              <a:rPr lang="en-US" dirty="0" err="1">
                <a:latin typeface="Times New Roman" panose="02020603050405020304" pitchFamily="18" charset="0"/>
                <a:cs typeface="Times New Roman" panose="02020603050405020304" pitchFamily="18" charset="0"/>
              </a:rPr>
              <a:t>Làn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xu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Việt Nam</a:t>
            </a:r>
          </a:p>
        </p:txBody>
      </p:sp>
      <p:pic>
        <p:nvPicPr>
          <p:cNvPr id="5" name="Picture 4" descr="A black and gold logo&#10;&#10;AI-generated content may be incorrect.">
            <a:extLst>
              <a:ext uri="{FF2B5EF4-FFF2-40B4-BE49-F238E27FC236}">
                <a16:creationId xmlns:a16="http://schemas.microsoft.com/office/drawing/2014/main" id="{DE658758-76F7-156D-870E-570319165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198" y="304800"/>
            <a:ext cx="1054128" cy="768438"/>
          </a:xfrm>
          <a:prstGeom prst="rect">
            <a:avLst/>
          </a:prstGeom>
        </p:spPr>
      </p:pic>
      <p:pic>
        <p:nvPicPr>
          <p:cNvPr id="7" name="Picture 6" descr="A green and black logo&#10;&#10;AI-generated content may be incorrect.">
            <a:extLst>
              <a:ext uri="{FF2B5EF4-FFF2-40B4-BE49-F238E27FC236}">
                <a16:creationId xmlns:a16="http://schemas.microsoft.com/office/drawing/2014/main" id="{E5B9FA5F-D522-95A0-8605-20D09C5D6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255" y="304800"/>
            <a:ext cx="682548" cy="768438"/>
          </a:xfrm>
          <a:prstGeom prst="rect">
            <a:avLst/>
          </a:prstGeom>
        </p:spPr>
      </p:pic>
    </p:spTree>
    <p:extLst>
      <p:ext uri="{BB962C8B-B14F-4D97-AF65-F5344CB8AC3E}">
        <p14:creationId xmlns:p14="http://schemas.microsoft.com/office/powerpoint/2010/main" val="261298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8A98F-85C5-FCAC-CDFB-540EBC17FBB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43048AC-598B-8A5B-6929-DBD70242F457}"/>
              </a:ext>
            </a:extLst>
          </p:cNvPr>
          <p:cNvSpPr txBox="1"/>
          <p:nvPr/>
        </p:nvSpPr>
        <p:spPr>
          <a:xfrm>
            <a:off x="1138631" y="2613392"/>
            <a:ext cx="4195369" cy="2015936"/>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Các </a:t>
            </a:r>
            <a:r>
              <a:rPr lang="en-US" sz="2500" b="1" dirty="0" err="1">
                <a:latin typeface="Times New Roman" panose="02020603050405020304" pitchFamily="18" charset="0"/>
                <a:cs typeface="Times New Roman" panose="02020603050405020304" pitchFamily="18" charset="0"/>
              </a:rPr>
              <a:t>hoạt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ngày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càng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muốn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giúp</a:t>
            </a:r>
            <a:r>
              <a:rPr lang="en-US" sz="2500" b="1" dirty="0">
                <a:latin typeface="Times New Roman" panose="02020603050405020304" pitchFamily="18" charset="0"/>
                <a:cs typeface="Times New Roman" panose="02020603050405020304" pitchFamily="18" charset="0"/>
              </a:rPr>
              <a:t> da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mịn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mọng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khỏe</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mạnh</a:t>
            </a:r>
            <a:r>
              <a:rPr lang="en-US" sz="2500" b="1" dirty="0">
                <a:latin typeface="Times New Roman" panose="02020603050405020304" pitchFamily="18" charset="0"/>
                <a:cs typeface="Times New Roman" panose="02020603050405020304" pitchFamily="18" charset="0"/>
              </a:rPr>
              <a:t>.</a:t>
            </a:r>
          </a:p>
        </p:txBody>
      </p:sp>
      <p:pic>
        <p:nvPicPr>
          <p:cNvPr id="9" name="Picture 8" descr="A green and black logo&#10;&#10;AI-generated content may be incorrect.">
            <a:extLst>
              <a:ext uri="{FF2B5EF4-FFF2-40B4-BE49-F238E27FC236}">
                <a16:creationId xmlns:a16="http://schemas.microsoft.com/office/drawing/2014/main" id="{51670DD7-8C14-9067-AD75-01C951391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8196" name="Picture 4">
            <a:extLst>
              <a:ext uri="{FF2B5EF4-FFF2-40B4-BE49-F238E27FC236}">
                <a16:creationId xmlns:a16="http://schemas.microsoft.com/office/drawing/2014/main" id="{7F2DD5D0-F754-9490-C2EA-37C95F87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93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BB90-120A-8E6E-1B11-2DA77DC1929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C7EEBF7-31F2-102E-A335-F227902CBA37}"/>
              </a:ext>
            </a:extLst>
          </p:cNvPr>
          <p:cNvSpPr txBox="1"/>
          <p:nvPr/>
        </p:nvSpPr>
        <p:spPr>
          <a:xfrm>
            <a:off x="1138631" y="457706"/>
            <a:ext cx="4957369" cy="86177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2024 – Nay: Xu </a:t>
            </a:r>
            <a:r>
              <a:rPr lang="en-US" sz="2500" b="1" dirty="0" err="1">
                <a:latin typeface="Arial" panose="020B0604020202020204" pitchFamily="34" charset="0"/>
                <a:cs typeface="Arial" panose="020B0604020202020204" pitchFamily="34" charset="0"/>
              </a:rPr>
              <a:t>hướng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làm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đẹp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hóa</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CD7465CC-0065-CFFF-A909-D44D0E041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0246" name="Picture 6">
            <a:extLst>
              <a:ext uri="{FF2B5EF4-FFF2-40B4-BE49-F238E27FC236}">
                <a16:creationId xmlns:a16="http://schemas.microsoft.com/office/drawing/2014/main" id="{776B4BEF-D4CE-A03A-DDB2-8AE417E14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80191"/>
            <a:ext cx="6716713" cy="447780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9D3B9F65-ABF3-6866-68B7-A4EC14365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0"/>
            <a:ext cx="5475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FABC34-FB3F-76D1-3A82-A448CBCC462B}"/>
              </a:ext>
            </a:extLst>
          </p:cNvPr>
          <p:cNvSpPr txBox="1"/>
          <p:nvPr/>
        </p:nvSpPr>
        <p:spPr>
          <a:xfrm>
            <a:off x="2538776" y="6550223"/>
            <a:ext cx="7114447" cy="307777"/>
          </a:xfrm>
          <a:prstGeom prst="rect">
            <a:avLst/>
          </a:prstGeom>
          <a:solidFill>
            <a:schemeClr val="bg1"/>
          </a:solidFill>
          <a:ln>
            <a:noFill/>
          </a:ln>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P</a:t>
            </a:r>
            <a:r>
              <a:rPr lang="vi-VN" sz="1400" dirty="0">
                <a:latin typeface="Times New Roman" panose="02020603050405020304" pitchFamily="18" charset="0"/>
                <a:cs typeface="Times New Roman" panose="02020603050405020304" pitchFamily="18" charset="0"/>
              </a:rPr>
              <a:t>hụ nữ Nhật luôn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xếp</a:t>
            </a:r>
            <a:r>
              <a:rPr lang="en-US" sz="1400" dirty="0">
                <a:latin typeface="Times New Roman" panose="02020603050405020304" pitchFamily="18" charset="0"/>
                <a:cs typeface="Times New Roman" panose="02020603050405020304" pitchFamily="18" charset="0"/>
              </a:rPr>
              <a:t> top </a:t>
            </a:r>
            <a:r>
              <a:rPr lang="vi-VN" sz="1400" dirty="0">
                <a:latin typeface="Times New Roman" panose="02020603050405020304" pitchFamily="18" charset="0"/>
                <a:cs typeface="Times New Roman" panose="02020603050405020304" pitchFamily="18" charset="0"/>
              </a:rPr>
              <a:t>đầu thế giới về làn da đẹp –</a:t>
            </a: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mịn màng</a:t>
            </a:r>
            <a:r>
              <a:rPr lang="en-US" sz="1400" dirty="0">
                <a:latin typeface="Times New Roman" panose="02020603050405020304" pitchFamily="18" charset="0"/>
                <a:cs typeface="Times New Roman" panose="02020603050405020304" pitchFamily="18" charset="0"/>
              </a:rPr>
              <a:t> &amp;</a:t>
            </a:r>
            <a:r>
              <a:rPr lang="vi-VN" sz="1400" dirty="0">
                <a:latin typeface="Times New Roman" panose="02020603050405020304" pitchFamily="18" charset="0"/>
                <a:cs typeface="Times New Roman" panose="02020603050405020304" pitchFamily="18" charset="0"/>
              </a:rPr>
              <a:t> trẻ lâu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năm tháng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556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8608-B58D-DAEB-601A-24815638E3F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FF4B942-AB5A-ABAE-75F2-766044A27720}"/>
              </a:ext>
            </a:extLst>
          </p:cNvPr>
          <p:cNvSpPr txBox="1"/>
          <p:nvPr/>
        </p:nvSpPr>
        <p:spPr>
          <a:xfrm>
            <a:off x="1138630" y="457706"/>
            <a:ext cx="9834170" cy="861774"/>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2020: Nhật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tuyên bố cấp phép sản xuất NMN thành thực phẩm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khỏe</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và phân phối chính thức ra thị trường </a:t>
            </a:r>
            <a:endParaRPr lang="en-US" sz="25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2B4E7CDD-8AD3-6D39-6E49-8C238FA00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1266" name="Picture 2" descr="Nicotinamide mononucleotide – Hoạt chất tiềm năng chống lão hóa - Trường  Đại học Nguyễn Tất Thành">
            <a:extLst>
              <a:ext uri="{FF2B5EF4-FFF2-40B4-BE49-F238E27FC236}">
                <a16:creationId xmlns:a16="http://schemas.microsoft.com/office/drawing/2014/main" id="{60DCDE4A-83E9-C80B-2F88-626CED467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099" y="1537127"/>
            <a:ext cx="9313801" cy="532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72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338B-929C-F737-A37E-935F6E78DB3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C55C982-ACB2-AEED-1647-157585E5D797}"/>
              </a:ext>
            </a:extLst>
          </p:cNvPr>
          <p:cNvSpPr txBox="1"/>
          <p:nvPr/>
        </p:nvSpPr>
        <p:spPr>
          <a:xfrm>
            <a:off x="1138630" y="457706"/>
            <a:ext cx="9834170" cy="861774"/>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NMN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cứu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hơn</a:t>
            </a:r>
            <a:r>
              <a:rPr lang="en-US" sz="2500" b="1" dirty="0">
                <a:latin typeface="Times New Roman" panose="02020603050405020304" pitchFamily="18" charset="0"/>
                <a:cs typeface="Times New Roman" panose="02020603050405020304" pitchFamily="18" charset="0"/>
              </a:rPr>
              <a:t> 10 </a:t>
            </a:r>
            <a:r>
              <a:rPr lang="en-US" sz="2500" b="1" dirty="0" err="1">
                <a:latin typeface="Times New Roman" panose="02020603050405020304" pitchFamily="18" charset="0"/>
                <a:cs typeface="Times New Roman" panose="02020603050405020304" pitchFamily="18" charset="0"/>
              </a:rPr>
              <a:t>năm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chậm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hoá</a:t>
            </a:r>
            <a:r>
              <a:rPr lang="en-US" sz="2500" b="1" dirty="0">
                <a:latin typeface="Times New Roman" panose="02020603050405020304" pitchFamily="18" charset="0"/>
                <a:cs typeface="Times New Roman" panose="02020603050405020304" pitchFamily="18" charset="0"/>
              </a:rPr>
              <a:t> </a:t>
            </a:r>
          </a:p>
        </p:txBody>
      </p:sp>
      <p:pic>
        <p:nvPicPr>
          <p:cNvPr id="6" name="Picture 5" descr="A green and black logo&#10;&#10;AI-generated content may be incorrect.">
            <a:extLst>
              <a:ext uri="{FF2B5EF4-FFF2-40B4-BE49-F238E27FC236}">
                <a16:creationId xmlns:a16="http://schemas.microsoft.com/office/drawing/2014/main" id="{1225000C-6246-08FB-2571-1F00C28BE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2290" name="Picture 2" descr="Washington University in St. Louis - Simple English Wikipedia, the free  encyclopedia">
            <a:extLst>
              <a:ext uri="{FF2B5EF4-FFF2-40B4-BE49-F238E27FC236}">
                <a16:creationId xmlns:a16="http://schemas.microsoft.com/office/drawing/2014/main" id="{8572B2A4-AC68-74AF-CE15-DA4FB8FEA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57339" y="1951265"/>
            <a:ext cx="4596031" cy="295547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eio University – Mānoa International Exchange">
            <a:extLst>
              <a:ext uri="{FF2B5EF4-FFF2-40B4-BE49-F238E27FC236}">
                <a16:creationId xmlns:a16="http://schemas.microsoft.com/office/drawing/2014/main" id="{06DDF5B7-39AA-2AB6-B6EE-B612C60FF4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246"/>
          <a:stretch>
            <a:fillRect/>
          </a:stretch>
        </p:blipFill>
        <p:spPr bwMode="auto">
          <a:xfrm>
            <a:off x="1138630" y="1951265"/>
            <a:ext cx="4596031" cy="29554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Washington University in St. Louis - Wikipedia">
            <a:extLst>
              <a:ext uri="{FF2B5EF4-FFF2-40B4-BE49-F238E27FC236}">
                <a16:creationId xmlns:a16="http://schemas.microsoft.com/office/drawing/2014/main" id="{5B1425B7-B761-4530-B773-E716244A1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2999" y="4017379"/>
            <a:ext cx="824042" cy="82404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Keio University | Study in Japan SA">
            <a:extLst>
              <a:ext uri="{FF2B5EF4-FFF2-40B4-BE49-F238E27FC236}">
                <a16:creationId xmlns:a16="http://schemas.microsoft.com/office/drawing/2014/main" id="{CFE67F57-BBD6-4FFF-E8A8-51E9A10302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4" t="7248" r="3624"/>
          <a:stretch>
            <a:fillRect/>
          </a:stretch>
        </p:blipFill>
        <p:spPr bwMode="auto">
          <a:xfrm>
            <a:off x="1154959" y="4017379"/>
            <a:ext cx="824042" cy="824042"/>
          </a:xfrm>
          <a:prstGeom prst="rect">
            <a:avLst/>
          </a:prstGeom>
          <a:solidFill>
            <a:schemeClr val="bg1"/>
          </a:solidFill>
        </p:spPr>
      </p:pic>
      <p:sp>
        <p:nvSpPr>
          <p:cNvPr id="2" name="TextBox 1">
            <a:extLst>
              <a:ext uri="{FF2B5EF4-FFF2-40B4-BE49-F238E27FC236}">
                <a16:creationId xmlns:a16="http://schemas.microsoft.com/office/drawing/2014/main" id="{7D3D2D4F-0BEC-2B9E-459D-17D87BD60308}"/>
              </a:ext>
            </a:extLst>
          </p:cNvPr>
          <p:cNvSpPr txBox="1"/>
          <p:nvPr/>
        </p:nvSpPr>
        <p:spPr>
          <a:xfrm>
            <a:off x="1734865" y="4965415"/>
            <a:ext cx="3207866"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Keio (Tokyo, Nhật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4F98DA0C-CE22-2AE9-069E-61068D71352B}"/>
              </a:ext>
            </a:extLst>
          </p:cNvPr>
          <p:cNvSpPr txBox="1"/>
          <p:nvPr/>
        </p:nvSpPr>
        <p:spPr>
          <a:xfrm>
            <a:off x="6653945" y="4965415"/>
            <a:ext cx="393229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Washington (Missouri, Hoa </a:t>
            </a:r>
            <a:r>
              <a:rPr lang="en-US" dirty="0" err="1">
                <a:latin typeface="Times New Roman" panose="02020603050405020304" pitchFamily="18" charset="0"/>
                <a:cs typeface="Times New Roman" panose="02020603050405020304" pitchFamily="18" charset="0"/>
              </a:rPr>
              <a:t>Kỳ</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813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2EA8-5814-CF68-10A0-10C5A345453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54544FA-1378-BF8F-3B9F-78960844156A}"/>
              </a:ext>
            </a:extLst>
          </p:cNvPr>
          <p:cNvSpPr txBox="1"/>
          <p:nvPr/>
        </p:nvSpPr>
        <p:spPr>
          <a:xfrm>
            <a:off x="1138630" y="457706"/>
            <a:ext cx="9834170" cy="477054"/>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3 </a:t>
            </a:r>
            <a:r>
              <a:rPr lang="en-US" sz="2500" b="1" dirty="0" err="1">
                <a:latin typeface="Times New Roman" panose="02020603050405020304" pitchFamily="18" charset="0"/>
                <a:cs typeface="Times New Roman" panose="02020603050405020304" pitchFamily="18" charset="0"/>
              </a:rPr>
              <a:t>dạng</a:t>
            </a:r>
            <a:r>
              <a:rPr lang="en-US" sz="2500" b="1" dirty="0">
                <a:latin typeface="Times New Roman" panose="02020603050405020304" pitchFamily="18" charset="0"/>
                <a:cs typeface="Times New Roman" panose="02020603050405020304" pitchFamily="18" charset="0"/>
              </a:rPr>
              <a:t> NMN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phổ</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r>
              <a:rPr lang="en-US" sz="2500" b="1" dirty="0">
                <a:latin typeface="Times New Roman" panose="02020603050405020304" pitchFamily="18" charset="0"/>
                <a:cs typeface="Times New Roman" panose="02020603050405020304" pitchFamily="18" charset="0"/>
              </a:rPr>
              <a:t> nay</a:t>
            </a:r>
          </a:p>
        </p:txBody>
      </p:sp>
      <p:pic>
        <p:nvPicPr>
          <p:cNvPr id="6" name="Picture 5" descr="A green and black logo&#10;&#10;AI-generated content may be incorrect.">
            <a:extLst>
              <a:ext uri="{FF2B5EF4-FFF2-40B4-BE49-F238E27FC236}">
                <a16:creationId xmlns:a16="http://schemas.microsoft.com/office/drawing/2014/main" id="{0235DE47-2A3F-04AB-F8EA-1D0AD9809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4" name="TextBox 13">
            <a:extLst>
              <a:ext uri="{FF2B5EF4-FFF2-40B4-BE49-F238E27FC236}">
                <a16:creationId xmlns:a16="http://schemas.microsoft.com/office/drawing/2014/main" id="{BB461E66-D86B-A169-819C-5BB43353762C}"/>
              </a:ext>
            </a:extLst>
          </p:cNvPr>
          <p:cNvSpPr txBox="1"/>
          <p:nvPr/>
        </p:nvSpPr>
        <p:spPr>
          <a:xfrm>
            <a:off x="1557225" y="5635552"/>
            <a:ext cx="2148853" cy="36933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uống</a:t>
            </a:r>
            <a:endParaRPr lang="en-US" sz="105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C8F4A4D-C074-427A-A264-A7732D2BB215}"/>
              </a:ext>
            </a:extLst>
          </p:cNvPr>
          <p:cNvSpPr txBox="1"/>
          <p:nvPr/>
        </p:nvSpPr>
        <p:spPr>
          <a:xfrm>
            <a:off x="8485922" y="5635551"/>
            <a:ext cx="2148853" cy="369332"/>
          </a:xfrm>
          <a:prstGeom prst="rect">
            <a:avLst/>
          </a:prstGeom>
          <a:noFill/>
        </p:spPr>
        <p:txBody>
          <a:bodyPr wrap="square">
            <a:spAutoFit/>
          </a:bodyPr>
          <a:lstStyle/>
          <a:p>
            <a:pPr algn="ctr"/>
            <a:r>
              <a:rPr lang="en-US" b="1" i="0" u="none" strike="noStrike" dirty="0" err="1">
                <a:solidFill>
                  <a:srgbClr val="000000"/>
                </a:solidFill>
                <a:effectLst/>
                <a:latin typeface="Times New Roman" panose="02020603050405020304" pitchFamily="18" charset="0"/>
                <a:cs typeface="Times New Roman" panose="02020603050405020304" pitchFamily="18" charset="0"/>
              </a:rPr>
              <a:t>Dạng</a:t>
            </a:r>
            <a:r>
              <a:rPr lang="en-US" b="1" i="0" u="none" strike="noStrike" dirty="0">
                <a:solidFill>
                  <a:srgbClr val="000000"/>
                </a:solidFill>
                <a:effectLst/>
                <a:latin typeface="Times New Roman" panose="02020603050405020304" pitchFamily="18" charset="0"/>
                <a:cs typeface="Times New Roman" panose="02020603050405020304" pitchFamily="18" charset="0"/>
              </a:rPr>
              <a:t> </a:t>
            </a:r>
            <a:r>
              <a:rPr lang="en-US" b="1" i="0" u="none" strike="noStrike" dirty="0" err="1">
                <a:solidFill>
                  <a:srgbClr val="000000"/>
                </a:solidFill>
                <a:effectLst/>
                <a:latin typeface="Times New Roman" panose="02020603050405020304" pitchFamily="18" charset="0"/>
                <a:cs typeface="Times New Roman" panose="02020603050405020304" pitchFamily="18" charset="0"/>
              </a:rPr>
              <a:t>truyền</a:t>
            </a:r>
            <a:endParaRPr lang="en-US"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0AB6A40-A0AD-8F55-70A7-640CE255CB34}"/>
              </a:ext>
            </a:extLst>
          </p:cNvPr>
          <p:cNvSpPr txBox="1"/>
          <p:nvPr/>
        </p:nvSpPr>
        <p:spPr>
          <a:xfrm>
            <a:off x="5021572" y="5635552"/>
            <a:ext cx="2148853" cy="36933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bôi</a:t>
            </a:r>
            <a:endParaRPr lang="en-US" sz="1050" b="1" dirty="0">
              <a:latin typeface="Times New Roman" panose="02020603050405020304" pitchFamily="18" charset="0"/>
              <a:cs typeface="Times New Roman" panose="02020603050405020304" pitchFamily="18" charset="0"/>
            </a:endParaRPr>
          </a:p>
        </p:txBody>
      </p:sp>
      <p:pic>
        <p:nvPicPr>
          <p:cNvPr id="17" name="Picture 16" descr="A group of black containers&#10;&#10;AI-generated content may be incorrect.">
            <a:extLst>
              <a:ext uri="{FF2B5EF4-FFF2-40B4-BE49-F238E27FC236}">
                <a16:creationId xmlns:a16="http://schemas.microsoft.com/office/drawing/2014/main" id="{DAAE641D-7731-50D9-9FBA-1B5159747AC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000"/>
                    </a14:imgEffect>
                  </a14:imgLayer>
                </a14:imgProps>
              </a:ext>
            </a:extLst>
          </a:blip>
          <a:srcRect l="30195" t="18666" r="41962" b="18666"/>
          <a:stretch>
            <a:fillRect/>
          </a:stretch>
        </p:blipFill>
        <p:spPr>
          <a:xfrm>
            <a:off x="4739769" y="1394656"/>
            <a:ext cx="2712461" cy="4068688"/>
          </a:xfrm>
          <a:prstGeom prst="rect">
            <a:avLst/>
          </a:prstGeom>
        </p:spPr>
      </p:pic>
      <p:pic>
        <p:nvPicPr>
          <p:cNvPr id="18" name="Picture 17" descr="A white bottle with a white label&#10;&#10;AI-generated content may be incorrect.">
            <a:extLst>
              <a:ext uri="{FF2B5EF4-FFF2-40B4-BE49-F238E27FC236}">
                <a16:creationId xmlns:a16="http://schemas.microsoft.com/office/drawing/2014/main" id="{90063F13-8D4B-52BF-51E0-94E634B817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15000" contrast="15000"/>
                    </a14:imgEffect>
                  </a14:imgLayer>
                </a14:imgProps>
              </a:ext>
            </a:extLst>
          </a:blip>
          <a:srcRect l="30203" t="20045" r="28020" b="17289"/>
          <a:stretch>
            <a:fillRect/>
          </a:stretch>
        </p:blipFill>
        <p:spPr>
          <a:xfrm>
            <a:off x="1275422" y="1394655"/>
            <a:ext cx="2712461" cy="4068689"/>
          </a:xfrm>
          <a:prstGeom prst="rect">
            <a:avLst/>
          </a:prstGeom>
        </p:spPr>
      </p:pic>
      <p:pic>
        <p:nvPicPr>
          <p:cNvPr id="19" name="Picture 18" descr="A brown bottle with a white label&#10;&#10;AI-generated content may be incorrect.">
            <a:extLst>
              <a:ext uri="{FF2B5EF4-FFF2-40B4-BE49-F238E27FC236}">
                <a16:creationId xmlns:a16="http://schemas.microsoft.com/office/drawing/2014/main" id="{150965CB-A3CA-2CD6-1A25-7F82F1C2E9D4}"/>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15000"/>
                    </a14:imgEffect>
                    <a14:imgEffect>
                      <a14:brightnessContrast bright="5000" contrast="11000"/>
                    </a14:imgEffect>
                  </a14:imgLayer>
                </a14:imgProps>
              </a:ext>
            </a:extLst>
          </a:blip>
          <a:srcRect l="16941" r="16393"/>
          <a:stretch>
            <a:fillRect/>
          </a:stretch>
        </p:blipFill>
        <p:spPr>
          <a:xfrm>
            <a:off x="8201403" y="1394654"/>
            <a:ext cx="2712462" cy="4068690"/>
          </a:xfrm>
          <a:prstGeom prst="rect">
            <a:avLst/>
          </a:prstGeom>
        </p:spPr>
      </p:pic>
    </p:spTree>
    <p:extLst>
      <p:ext uri="{BB962C8B-B14F-4D97-AF65-F5344CB8AC3E}">
        <p14:creationId xmlns:p14="http://schemas.microsoft.com/office/powerpoint/2010/main" val="297301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52DC3-5576-478F-2697-EF0179C476D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50B3317-1DDE-3330-CE6F-EAB6287AD995}"/>
              </a:ext>
            </a:extLst>
          </p:cNvPr>
          <p:cNvSpPr txBox="1"/>
          <p:nvPr/>
        </p:nvSpPr>
        <p:spPr>
          <a:xfrm>
            <a:off x="1138630" y="457706"/>
            <a:ext cx="9834170" cy="477054"/>
          </a:xfrm>
          <a:prstGeom prst="rect">
            <a:avLst/>
          </a:prstGeom>
          <a:noFill/>
        </p:spPr>
        <p:txBody>
          <a:bodyPr wrap="square" rtlCol="0">
            <a:spAutoFit/>
          </a:bodyPr>
          <a:lstStyle/>
          <a:p>
            <a:r>
              <a:rPr lang="en-US" sz="2500" b="1" dirty="0" err="1">
                <a:latin typeface="Times New Roman" panose="02020603050405020304" pitchFamily="18" charset="0"/>
                <a:cs typeface="Times New Roman" panose="02020603050405020304" pitchFamily="18" charset="0"/>
              </a:rPr>
              <a:t>Nghiên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cứu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lâm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sàng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NMN </a:t>
            </a:r>
            <a:r>
              <a:rPr lang="en-US" sz="2500" b="1" dirty="0" err="1">
                <a:latin typeface="Times New Roman" panose="02020603050405020304" pitchFamily="18" charset="0"/>
                <a:cs typeface="Times New Roman" panose="02020603050405020304" pitchFamily="18" charset="0"/>
              </a:rPr>
              <a:t>đối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endParaRPr lang="en-US" sz="25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D205E0E4-04BF-3295-88FE-C0A796688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2" name="Picture 1">
            <a:extLst>
              <a:ext uri="{FF2B5EF4-FFF2-40B4-BE49-F238E27FC236}">
                <a16:creationId xmlns:a16="http://schemas.microsoft.com/office/drawing/2014/main" id="{06F8594B-1DB4-3BC8-BD42-2713EA6790D1}"/>
              </a:ext>
            </a:extLst>
          </p:cNvPr>
          <p:cNvPicPr>
            <a:picLocks noChangeAspect="1"/>
          </p:cNvPicPr>
          <p:nvPr/>
        </p:nvPicPr>
        <p:blipFill rotWithShape="1">
          <a:blip r:embed="rId3"/>
          <a:srcRect/>
          <a:stretch/>
        </p:blipFill>
        <p:spPr>
          <a:xfrm>
            <a:off x="6479625" y="3736558"/>
            <a:ext cx="4874173" cy="1441219"/>
          </a:xfrm>
          <a:prstGeom prst="rect">
            <a:avLst/>
          </a:prstGeom>
          <a:ln>
            <a:solidFill>
              <a:srgbClr val="239572"/>
            </a:solidFill>
            <a:prstDash val="sysDash"/>
          </a:ln>
        </p:spPr>
      </p:pic>
      <p:pic>
        <p:nvPicPr>
          <p:cNvPr id="3" name="Picture 2">
            <a:extLst>
              <a:ext uri="{FF2B5EF4-FFF2-40B4-BE49-F238E27FC236}">
                <a16:creationId xmlns:a16="http://schemas.microsoft.com/office/drawing/2014/main" id="{0681AB7D-138C-8919-8762-F42DC383FBED}"/>
              </a:ext>
            </a:extLst>
          </p:cNvPr>
          <p:cNvPicPr>
            <a:picLocks noChangeAspect="1"/>
          </p:cNvPicPr>
          <p:nvPr/>
        </p:nvPicPr>
        <p:blipFill>
          <a:blip r:embed="rId4"/>
          <a:stretch>
            <a:fillRect/>
          </a:stretch>
        </p:blipFill>
        <p:spPr>
          <a:xfrm>
            <a:off x="1286254" y="3736559"/>
            <a:ext cx="4874173" cy="1441218"/>
          </a:xfrm>
          <a:prstGeom prst="rect">
            <a:avLst/>
          </a:prstGeom>
          <a:ln>
            <a:solidFill>
              <a:srgbClr val="239572"/>
            </a:solidFill>
            <a:prstDash val="sysDash"/>
          </a:ln>
        </p:spPr>
      </p:pic>
      <p:sp>
        <p:nvSpPr>
          <p:cNvPr id="4" name="TextBox 3">
            <a:extLst>
              <a:ext uri="{FF2B5EF4-FFF2-40B4-BE49-F238E27FC236}">
                <a16:creationId xmlns:a16="http://schemas.microsoft.com/office/drawing/2014/main" id="{6B018961-1F0F-3E37-923E-EF872537126A}"/>
              </a:ext>
            </a:extLst>
          </p:cNvPr>
          <p:cNvSpPr txBox="1"/>
          <p:nvPr/>
        </p:nvSpPr>
        <p:spPr>
          <a:xfrm>
            <a:off x="1286254" y="5309978"/>
            <a:ext cx="4874173" cy="738664"/>
          </a:xfrm>
          <a:prstGeom prst="rect">
            <a:avLst/>
          </a:prstGeom>
          <a:noFill/>
        </p:spPr>
        <p:txBody>
          <a:bodyPr wrap="square">
            <a:spAutoFit/>
          </a:bodyPr>
          <a:lstStyle/>
          <a:p>
            <a:pPr algn="ctr"/>
            <a:r>
              <a:rPr lang="en-US" sz="1400" i="1" dirty="0" err="1">
                <a:solidFill>
                  <a:srgbClr val="000000"/>
                </a:solidFill>
                <a:latin typeface="Times New Roman" panose="02020603050405020304" pitchFamily="18" charset="0"/>
                <a:cs typeface="Times New Roman" panose="02020603050405020304" pitchFamily="18" charset="0"/>
              </a:rPr>
              <a:t>T</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hử</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nghiệm</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lâm</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sàng</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sng" strike="noStrike" dirty="0">
                <a:solidFill>
                  <a:srgbClr val="000000"/>
                </a:solidFill>
                <a:effectLst/>
                <a:latin typeface="Times New Roman" panose="02020603050405020304" pitchFamily="18" charset="0"/>
                <a:cs typeface="Times New Roman" panose="02020603050405020304" pitchFamily="18" charset="0"/>
                <a:hlinkClick r:id="rId5"/>
              </a:rPr>
              <a:t>NCT03151239</a:t>
            </a:r>
            <a:endParaRPr lang="en-US" sz="1400" b="0" i="1" u="sng" strike="noStrike" dirty="0">
              <a:solidFill>
                <a:srgbClr val="000000"/>
              </a:solidFill>
              <a:effectLst/>
              <a:latin typeface="Times New Roman" panose="02020603050405020304" pitchFamily="18" charset="0"/>
              <a:cs typeface="Times New Roman" panose="02020603050405020304" pitchFamily="18" charset="0"/>
            </a:endParaRPr>
          </a:p>
          <a:p>
            <a:pPr algn="ctr"/>
            <a:r>
              <a:rPr lang="vi-VN" sz="1400" b="0" i="1" u="none" strike="noStrike" dirty="0">
                <a:solidFill>
                  <a:srgbClr val="000000"/>
                </a:solidFill>
                <a:effectLst/>
                <a:latin typeface="Times New Roman" panose="02020603050405020304" pitchFamily="18" charset="0"/>
                <a:cs typeface="Times New Roman" panose="02020603050405020304" pitchFamily="18" charset="0"/>
              </a:rPr>
              <a:t>Ảnh hưởng của Nicotinamide Mononucleotide</a:t>
            </a:r>
            <a:r>
              <a:rPr lang="en-US" sz="1400" i="1" dirty="0">
                <a:solidFill>
                  <a:srgbClr val="000000"/>
                </a:solidFill>
                <a:latin typeface="Times New Roman" panose="02020603050405020304" pitchFamily="18" charset="0"/>
                <a:cs typeface="Times New Roman" panose="02020603050405020304" pitchFamily="18" charset="0"/>
              </a:rPr>
              <a:t> </a:t>
            </a:r>
            <a:r>
              <a:rPr lang="vi-VN" sz="1400" b="0" i="1" u="none" strike="noStrike" dirty="0">
                <a:solidFill>
                  <a:srgbClr val="000000"/>
                </a:solidFill>
                <a:effectLst/>
                <a:latin typeface="Times New Roman" panose="02020603050405020304" pitchFamily="18" charset="0"/>
                <a:cs typeface="Times New Roman" panose="02020603050405020304" pitchFamily="18" charset="0"/>
              </a:rPr>
              <a:t>(NMN) đối với chức năng chuyển hóa tim</a:t>
            </a:r>
            <a:endParaRPr lang="en-US" sz="1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58C8956-914F-E02F-3203-2DB8BBF60FDD}"/>
              </a:ext>
            </a:extLst>
          </p:cNvPr>
          <p:cNvSpPr txBox="1"/>
          <p:nvPr/>
        </p:nvSpPr>
        <p:spPr>
          <a:xfrm>
            <a:off x="6479624" y="5315893"/>
            <a:ext cx="4874173" cy="738664"/>
          </a:xfrm>
          <a:prstGeom prst="rect">
            <a:avLst/>
          </a:prstGeom>
          <a:noFill/>
        </p:spPr>
        <p:txBody>
          <a:bodyPr wrap="square">
            <a:spAutoFit/>
          </a:bodyPr>
          <a:lstStyle/>
          <a:p>
            <a:pPr algn="ct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Thử</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nghiệm</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lâm</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sàng</a:t>
            </a:r>
            <a:r>
              <a:rPr lang="vi-VN" sz="1400" b="0" i="1" u="none" strike="noStrike" dirty="0">
                <a:solidFill>
                  <a:srgbClr val="000000"/>
                </a:solidFill>
                <a:effectLst/>
                <a:latin typeface="Times New Roman" panose="02020603050405020304" pitchFamily="18" charset="0"/>
                <a:cs typeface="Times New Roman" panose="02020603050405020304" pitchFamily="18" charset="0"/>
              </a:rPr>
              <a:t> </a:t>
            </a:r>
            <a:r>
              <a:rPr lang="vi-VN" sz="1400" b="0" i="1" u="sng" strike="noStrike" dirty="0">
                <a:solidFill>
                  <a:srgbClr val="000000"/>
                </a:solidFill>
                <a:effectLst/>
                <a:latin typeface="Times New Roman" panose="02020603050405020304" pitchFamily="18" charset="0"/>
                <a:cs typeface="Times New Roman" panose="02020603050405020304" pitchFamily="18" charset="0"/>
                <a:hlinkClick r:id="rId6"/>
              </a:rPr>
              <a:t>NCT04571008</a:t>
            </a:r>
            <a:r>
              <a:rPr lang="vi-VN" sz="1400" b="0" i="1" u="none" strike="noStrike" dirty="0">
                <a:solidFill>
                  <a:srgbClr val="000000"/>
                </a:solidFill>
                <a:effectLst/>
                <a:latin typeface="Times New Roman" panose="02020603050405020304" pitchFamily="18" charset="0"/>
                <a:cs typeface="Times New Roman" panose="02020603050405020304" pitchFamily="18" charset="0"/>
              </a:rPr>
              <a:t> </a:t>
            </a:r>
            <a:endParaRPr lang="en-US" sz="1400" b="0" i="1" u="none" strike="noStrike" dirty="0">
              <a:solidFill>
                <a:srgbClr val="000000"/>
              </a:solidFill>
              <a:effectLst/>
              <a:latin typeface="Times New Roman" panose="02020603050405020304" pitchFamily="18" charset="0"/>
              <a:cs typeface="Times New Roman" panose="02020603050405020304" pitchFamily="18" charset="0"/>
            </a:endParaRPr>
          </a:p>
          <a:p>
            <a:pPr algn="ctr"/>
            <a:r>
              <a:rPr lang="vi-VN" sz="1400" b="0" i="1" u="none" strike="noStrike" dirty="0">
                <a:solidFill>
                  <a:srgbClr val="000000"/>
                </a:solidFill>
                <a:effectLst/>
                <a:latin typeface="Times New Roman" panose="02020603050405020304" pitchFamily="18" charset="0"/>
                <a:cs typeface="Times New Roman" panose="02020603050405020304" pitchFamily="18" charset="0"/>
              </a:rPr>
              <a:t>Ảnh hưởng của việc bổ sung NMN đối với Sinh học Hệ thống Cơ quan (VAN)</a:t>
            </a:r>
            <a:endParaRPr lang="en-US" sz="1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38F5CB1-C876-C6E3-0044-1B7C0EA57022}"/>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99BD6F2-CAC0-9D22-921A-12AC9518B5F3}"/>
              </a:ext>
            </a:extLst>
          </p:cNvPr>
          <p:cNvSpPr txBox="1"/>
          <p:nvPr/>
        </p:nvSpPr>
        <p:spPr>
          <a:xfrm>
            <a:off x="3618628" y="2853625"/>
            <a:ext cx="4874173" cy="738664"/>
          </a:xfrm>
          <a:prstGeom prst="rect">
            <a:avLst/>
          </a:prstGeom>
          <a:noFill/>
        </p:spPr>
        <p:txBody>
          <a:bodyPr wrap="square">
            <a:spAutoFit/>
          </a:bodyPr>
          <a:lstStyle/>
          <a:p>
            <a:pPr algn="ctr"/>
            <a:r>
              <a:rPr lang="en-US" sz="1400" i="1" dirty="0" err="1">
                <a:solidFill>
                  <a:srgbClr val="000000"/>
                </a:solidFill>
                <a:latin typeface="Arial" panose="020B0604020202020204" pitchFamily="34" charset="0"/>
                <a:cs typeface="Arial" panose="020B0604020202020204" pitchFamily="34" charset="0"/>
              </a:rPr>
              <a:t>T</a:t>
            </a:r>
            <a:r>
              <a:rPr lang="en-US" sz="1400" b="0" i="1" u="none" strike="noStrike" dirty="0" err="1">
                <a:solidFill>
                  <a:srgbClr val="000000"/>
                </a:solidFill>
                <a:effectLst/>
                <a:latin typeface="Arial" panose="020B0604020202020204" pitchFamily="34" charset="0"/>
                <a:cs typeface="Arial" panose="020B0604020202020204" pitchFamily="34" charset="0"/>
              </a:rPr>
              <a:t>hử</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nghiệm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lâm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sàng</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a:solidFill>
                  <a:srgbClr val="000000"/>
                </a:solidFill>
                <a:effectLst/>
                <a:latin typeface="Arial" panose="020B0604020202020204" pitchFamily="34" charset="0"/>
                <a:cs typeface="Arial" panose="020B0604020202020204" pitchFamily="34" charset="0"/>
                <a:hlinkClick r:id="rId7"/>
              </a:rPr>
              <a:t>NCT04862338</a:t>
            </a:r>
            <a:endParaRPr lang="en-US" sz="1400" b="0" i="1" u="none" strike="noStrike" dirty="0">
              <a:solidFill>
                <a:srgbClr val="000000"/>
              </a:solidFill>
              <a:effectLst/>
              <a:latin typeface="Arial" panose="020B0604020202020204" pitchFamily="34" charset="0"/>
              <a:cs typeface="Arial" panose="020B0604020202020204" pitchFamily="34" charset="0"/>
            </a:endParaRPr>
          </a:p>
          <a:p>
            <a:pPr algn="ctr"/>
            <a:r>
              <a:rPr lang="vi-VN" sz="1400" b="0" i="1" u="none" strike="noStrike" dirty="0">
                <a:solidFill>
                  <a:srgbClr val="000000"/>
                </a:solidFill>
                <a:effectLst/>
                <a:latin typeface="Arial" panose="020B0604020202020204" pitchFamily="34" charset="0"/>
                <a:cs typeface="Arial" panose="020B0604020202020204" pitchFamily="34" charset="0"/>
              </a:rPr>
              <a:t>Dược lực học và </a:t>
            </a:r>
            <a:r>
              <a:rPr lang="en-US" sz="1400" b="0" i="1" u="none" strike="noStrike" dirty="0" err="1">
                <a:solidFill>
                  <a:srgbClr val="000000"/>
                </a:solidFill>
                <a:effectLst/>
                <a:latin typeface="Arial" panose="020B0604020202020204" pitchFamily="34" charset="0"/>
                <a:cs typeface="Arial" panose="020B0604020202020204" pitchFamily="34" charset="0"/>
              </a:rPr>
              <a:t>sự</a:t>
            </a:r>
            <a:r>
              <a:rPr lang="en-US" sz="1400" b="0" i="1" u="none" strike="noStrike" dirty="0">
                <a:solidFill>
                  <a:srgbClr val="000000"/>
                </a:solidFill>
                <a:effectLst/>
                <a:latin typeface="Arial" panose="020B0604020202020204" pitchFamily="34" charset="0"/>
                <a:cs typeface="Arial" panose="020B0604020202020204" pitchFamily="34" charset="0"/>
              </a:rPr>
              <a:t> d</a:t>
            </a:r>
            <a:r>
              <a:rPr lang="vi-VN" sz="1400" b="0" i="1" u="none" strike="noStrike" dirty="0">
                <a:solidFill>
                  <a:srgbClr val="000000"/>
                </a:solidFill>
                <a:effectLst/>
                <a:latin typeface="Arial" panose="020B0604020202020204" pitchFamily="34" charset="0"/>
                <a:cs typeface="Arial" panose="020B0604020202020204" pitchFamily="34" charset="0"/>
              </a:rPr>
              <a:t>ung nạp Nicotinamide Mononucleotide (400mg/ngày) ở </a:t>
            </a:r>
            <a:r>
              <a:rPr lang="en-US" sz="1400" b="0" i="1" u="none" strike="noStrike" dirty="0">
                <a:solidFill>
                  <a:srgbClr val="000000"/>
                </a:solidFill>
                <a:effectLst/>
                <a:latin typeface="Arial" panose="020B0604020202020204" pitchFamily="34" charset="0"/>
                <a:cs typeface="Arial" panose="020B0604020202020204" pitchFamily="34" charset="0"/>
              </a:rPr>
              <a:t>n</a:t>
            </a:r>
            <a:r>
              <a:rPr lang="vi-VN" sz="1400" b="0" i="1" u="none" strike="noStrike" dirty="0">
                <a:solidFill>
                  <a:srgbClr val="000000"/>
                </a:solidFill>
                <a:effectLst/>
                <a:latin typeface="Arial" panose="020B0604020202020204" pitchFamily="34" charset="0"/>
                <a:cs typeface="Arial" panose="020B0604020202020204" pitchFamily="34" charset="0"/>
              </a:rPr>
              <a:t>gười </a:t>
            </a:r>
            <a:r>
              <a:rPr lang="en-US" sz="1400" b="0" i="1" u="none" strike="noStrike" dirty="0" err="1">
                <a:solidFill>
                  <a:srgbClr val="000000"/>
                </a:solidFill>
                <a:effectLst/>
                <a:latin typeface="Arial" panose="020B0604020202020204" pitchFamily="34" charset="0"/>
                <a:cs typeface="Arial" panose="020B0604020202020204" pitchFamily="34" charset="0"/>
              </a:rPr>
              <a:t>lớn</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vi-VN" sz="1400" b="0" i="1" u="none" strike="noStrike" dirty="0">
                <a:solidFill>
                  <a:srgbClr val="000000"/>
                </a:solidFill>
                <a:effectLst/>
                <a:latin typeface="Arial" panose="020B0604020202020204" pitchFamily="34" charset="0"/>
                <a:cs typeface="Arial" panose="020B0604020202020204" pitchFamily="34" charset="0"/>
              </a:rPr>
              <a:t>khỏe mạnh</a:t>
            </a:r>
            <a:endParaRPr lang="en-US" sz="1400" i="1"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D14869D-3858-1AB9-7380-6C6C3A64E1AD}"/>
              </a:ext>
            </a:extLst>
          </p:cNvPr>
          <p:cNvPicPr>
            <a:picLocks noChangeAspect="1"/>
          </p:cNvPicPr>
          <p:nvPr/>
        </p:nvPicPr>
        <p:blipFill>
          <a:blip r:embed="rId8"/>
          <a:stretch>
            <a:fillRect/>
          </a:stretch>
        </p:blipFill>
        <p:spPr>
          <a:xfrm>
            <a:off x="3658913" y="1268140"/>
            <a:ext cx="4874173" cy="1441217"/>
          </a:xfrm>
          <a:prstGeom prst="rect">
            <a:avLst/>
          </a:prstGeom>
          <a:ln w="9525">
            <a:solidFill>
              <a:srgbClr val="1C785B"/>
            </a:solidFill>
            <a:prstDash val="sysDash"/>
          </a:ln>
        </p:spPr>
      </p:pic>
    </p:spTree>
    <p:extLst>
      <p:ext uri="{BB962C8B-B14F-4D97-AF65-F5344CB8AC3E}">
        <p14:creationId xmlns:p14="http://schemas.microsoft.com/office/powerpoint/2010/main" val="68682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ith long hair touching her face&#10;&#10;AI-generated content may be incorrect.">
            <a:extLst>
              <a:ext uri="{FF2B5EF4-FFF2-40B4-BE49-F238E27FC236}">
                <a16:creationId xmlns:a16="http://schemas.microsoft.com/office/drawing/2014/main" id="{8E4DE6AA-876A-C721-EC5F-E1C397638E6F}"/>
              </a:ext>
            </a:extLst>
          </p:cNvPr>
          <p:cNvPicPr>
            <a:picLocks noChangeAspect="1"/>
          </p:cNvPicPr>
          <p:nvPr/>
        </p:nvPicPr>
        <p:blipFill>
          <a:blip r:embed="rId2"/>
          <a:srcRect r="-1" b="48801"/>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750564EC-13E0-6C5C-6E04-EEE778FF4E08}"/>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sz="4400" b="1" kern="1200">
                <a:solidFill>
                  <a:schemeClr val="tx1"/>
                </a:solidFill>
                <a:latin typeface="+mj-lt"/>
                <a:ea typeface="+mj-ea"/>
                <a:cs typeface="+mj-cs"/>
              </a:rPr>
              <a:t>NMN</a:t>
            </a:r>
          </a:p>
        </p:txBody>
      </p:sp>
      <p:sp>
        <p:nvSpPr>
          <p:cNvPr id="3" name="Text Placeholder 2">
            <a:extLst>
              <a:ext uri="{FF2B5EF4-FFF2-40B4-BE49-F238E27FC236}">
                <a16:creationId xmlns:a16="http://schemas.microsoft.com/office/drawing/2014/main" id="{AB957964-5EF3-EFE0-D884-6F436A713189}"/>
              </a:ext>
            </a:extLst>
          </p:cNvPr>
          <p:cNvSpPr>
            <a:spLocks noGrp="1"/>
          </p:cNvSpPr>
          <p:nvPr>
            <p:ph type="body" idx="1"/>
          </p:nvPr>
        </p:nvSpPr>
        <p:spPr>
          <a:xfrm>
            <a:off x="6343650" y="5709565"/>
            <a:ext cx="5395975" cy="646785"/>
          </a:xfrm>
        </p:spPr>
        <p:txBody>
          <a:bodyPr vert="horz" lIns="91440" tIns="45720" rIns="91440" bIns="45720" rtlCol="0">
            <a:normAutofit/>
          </a:bodyPr>
          <a:lstStyle/>
          <a:p>
            <a:r>
              <a:rPr lang="en-US" b="1" kern="1200">
                <a:solidFill>
                  <a:schemeClr val="tx1"/>
                </a:solidFill>
                <a:latin typeface="+mn-lt"/>
                <a:ea typeface="+mn-ea"/>
                <a:cs typeface="+mn-cs"/>
              </a:rPr>
              <a:t>Thế hệ chống lão hóa tiếp theo</a:t>
            </a:r>
          </a:p>
        </p:txBody>
      </p:sp>
      <p:pic>
        <p:nvPicPr>
          <p:cNvPr id="7" name="Picture 6" descr="A person with a white face&#10;&#10;AI-generated content may be incorrect.">
            <a:extLst>
              <a:ext uri="{FF2B5EF4-FFF2-40B4-BE49-F238E27FC236}">
                <a16:creationId xmlns:a16="http://schemas.microsoft.com/office/drawing/2014/main" id="{8BB2CB2E-D555-1D0F-C451-BC323E651F9F}"/>
              </a:ext>
            </a:extLst>
          </p:cNvPr>
          <p:cNvPicPr>
            <a:picLocks noChangeAspect="1"/>
          </p:cNvPicPr>
          <p:nvPr/>
        </p:nvPicPr>
        <p:blipFill>
          <a:blip r:embed="rId3"/>
          <a:srcRect r="-1" b="14568"/>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0" name="Picture 9" descr="A green and black logo&#10;&#10;AI-generated content may be incorrect.">
            <a:extLst>
              <a:ext uri="{FF2B5EF4-FFF2-40B4-BE49-F238E27FC236}">
                <a16:creationId xmlns:a16="http://schemas.microsoft.com/office/drawing/2014/main" id="{A58CA905-AF5F-48D2-CB18-0E4B10FAD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05241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7D57FF-A1C5-5F73-5D66-532C32051A89}"/>
            </a:ext>
          </a:extLst>
        </p:cNvPr>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676A1B86-DC99-46B9-B5AA-A7E928EA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E9304FFE-74E9-4316-B822-F35A685E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DA09D-6AE8-1C90-468A-9B151F298A90}"/>
              </a:ext>
            </a:extLst>
          </p:cNvPr>
          <p:cNvSpPr>
            <a:spLocks noGrp="1"/>
          </p:cNvSpPr>
          <p:nvPr>
            <p:ph type="title"/>
          </p:nvPr>
        </p:nvSpPr>
        <p:spPr>
          <a:xfrm>
            <a:off x="5298475" y="1130182"/>
            <a:ext cx="5636113" cy="2456597"/>
          </a:xfrm>
        </p:spPr>
        <p:txBody>
          <a:bodyPr vert="horz" lIns="91440" tIns="45720" rIns="91440" bIns="45720" rtlCol="0" anchor="b">
            <a:normAutofit/>
          </a:bodyPr>
          <a:lstStyle/>
          <a:p>
            <a:pPr algn="ctr"/>
            <a:r>
              <a:rPr lang="en-US" sz="4400" b="1" dirty="0" err="1">
                <a:solidFill>
                  <a:schemeClr val="tx1">
                    <a:lumMod val="85000"/>
                    <a:lumOff val="15000"/>
                  </a:schemeClr>
                </a:solidFill>
              </a:rPr>
              <a:t>Vì</a:t>
            </a:r>
            <a:r>
              <a:rPr lang="en-US" sz="4400" b="1" dirty="0">
                <a:solidFill>
                  <a:schemeClr val="tx1">
                    <a:lumMod val="85000"/>
                    <a:lumOff val="15000"/>
                  </a:schemeClr>
                </a:solidFill>
              </a:rPr>
              <a:t> </a:t>
            </a:r>
            <a:r>
              <a:rPr lang="en-US" sz="4400" b="1" dirty="0" err="1">
                <a:solidFill>
                  <a:schemeClr val="tx1">
                    <a:lumMod val="85000"/>
                    <a:lumOff val="15000"/>
                  </a:schemeClr>
                </a:solidFill>
              </a:rPr>
              <a:t>sao</a:t>
            </a:r>
            <a:r>
              <a:rPr lang="en-US" sz="4400" b="1" dirty="0">
                <a:solidFill>
                  <a:schemeClr val="tx1">
                    <a:lumMod val="85000"/>
                    <a:lumOff val="15000"/>
                  </a:schemeClr>
                </a:solidFill>
              </a:rPr>
              <a:t> NMN </a:t>
            </a:r>
            <a:r>
              <a:rPr lang="en-US" sz="4400" b="1" dirty="0" err="1">
                <a:solidFill>
                  <a:schemeClr val="tx1">
                    <a:lumMod val="85000"/>
                    <a:lumOff val="15000"/>
                  </a:schemeClr>
                </a:solidFill>
              </a:rPr>
              <a:t>gây</a:t>
            </a:r>
            <a:r>
              <a:rPr lang="en-US" sz="4400" b="1" dirty="0">
                <a:solidFill>
                  <a:schemeClr val="tx1">
                    <a:lumMod val="85000"/>
                    <a:lumOff val="15000"/>
                  </a:schemeClr>
                </a:solidFill>
              </a:rPr>
              <a:t> </a:t>
            </a:r>
            <a:r>
              <a:rPr lang="en-US" sz="4400" b="1" dirty="0" err="1">
                <a:solidFill>
                  <a:schemeClr val="tx1">
                    <a:lumMod val="85000"/>
                    <a:lumOff val="15000"/>
                  </a:schemeClr>
                </a:solidFill>
              </a:rPr>
              <a:t>sốt</a:t>
            </a:r>
            <a:r>
              <a:rPr lang="en-US" sz="4400" b="1" dirty="0">
                <a:solidFill>
                  <a:schemeClr val="tx1">
                    <a:lumMod val="85000"/>
                    <a:lumOff val="15000"/>
                  </a:schemeClr>
                </a:solidFill>
              </a:rPr>
              <a:t>?</a:t>
            </a:r>
          </a:p>
        </p:txBody>
      </p:sp>
      <p:pic>
        <p:nvPicPr>
          <p:cNvPr id="14338" name="Picture 2" descr="Hình ảnh Ghim câu chuyện">
            <a:extLst>
              <a:ext uri="{FF2B5EF4-FFF2-40B4-BE49-F238E27FC236}">
                <a16:creationId xmlns:a16="http://schemas.microsoft.com/office/drawing/2014/main" id="{30FB146F-AEB4-175B-8813-B19D017AE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66"/>
          <a:stretch>
            <a:fillRect/>
          </a:stretch>
        </p:blipFill>
        <p:spPr bwMode="auto">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A green and black logo&#10;&#10;AI-generated content may be incorrect.">
            <a:extLst>
              <a:ext uri="{FF2B5EF4-FFF2-40B4-BE49-F238E27FC236}">
                <a16:creationId xmlns:a16="http://schemas.microsoft.com/office/drawing/2014/main" id="{7D7C5CD3-2AAA-D35F-E6B0-72D1DBF68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08862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What are sirtuins? A guide to sirtuins and their role in human health –  Elysium Health">
            <a:extLst>
              <a:ext uri="{FF2B5EF4-FFF2-40B4-BE49-F238E27FC236}">
                <a16:creationId xmlns:a16="http://schemas.microsoft.com/office/drawing/2014/main" id="{38BC1E0E-81C7-EFB8-AF29-6D3CED72776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t="7647" r="-1" b="3578"/>
          <a:stretch>
            <a:fillRect/>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DN TY Thể Dùng Để Làm Gì? Đặc Trưng Và Đột Biến">
            <a:extLst>
              <a:ext uri="{FF2B5EF4-FFF2-40B4-BE49-F238E27FC236}">
                <a16:creationId xmlns:a16="http://schemas.microsoft.com/office/drawing/2014/main" id="{1E75CCC0-D221-94B6-D6CD-D38488CEB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596" r="-1" b="9920"/>
          <a:stretch>
            <a:fillRect/>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12F8003-0789-26DC-C971-09A3C8C20F59}"/>
              </a:ext>
            </a:extLst>
          </p:cNvPr>
          <p:cNvSpPr txBox="1"/>
          <p:nvPr/>
        </p:nvSpPr>
        <p:spPr>
          <a:xfrm>
            <a:off x="838200" y="1115219"/>
            <a:ext cx="6353432" cy="2387600"/>
          </a:xfrm>
          <a:prstGeom prst="rect">
            <a:avLst/>
          </a:prstGeom>
        </p:spPr>
        <p:txBody>
          <a:bodyPr vert="horz" lIns="91440" tIns="45720" rIns="91440" bIns="45720" rtlCol="0" anchor="b">
            <a:normAutofit/>
          </a:bodyPr>
          <a:lstStyle/>
          <a:p>
            <a:pPr marL="457200" indent="-457200">
              <a:lnSpc>
                <a:spcPct val="90000"/>
              </a:lnSpc>
              <a:spcBef>
                <a:spcPct val="0"/>
              </a:spcBef>
              <a:spcAft>
                <a:spcPts val="600"/>
              </a:spcAft>
              <a:buFont typeface="Arial" panose="020B0604020202020204" pitchFamily="34" charset="0"/>
              <a:buChar char="•"/>
            </a:pPr>
            <a:r>
              <a:rPr lang="en-US" sz="3100" b="1" kern="1200" dirty="0">
                <a:solidFill>
                  <a:schemeClr val="bg1"/>
                </a:solidFill>
                <a:latin typeface="+mj-lt"/>
                <a:ea typeface="+mj-ea"/>
                <a:cs typeface="+mj-cs"/>
              </a:rPr>
              <a:t>NMN </a:t>
            </a:r>
            <a:r>
              <a:rPr lang="en-US" sz="3100" b="1" kern="1200" dirty="0" err="1">
                <a:solidFill>
                  <a:schemeClr val="bg1"/>
                </a:solidFill>
                <a:latin typeface="+mj-lt"/>
                <a:ea typeface="+mj-ea"/>
                <a:cs typeface="+mj-cs"/>
              </a:rPr>
              <a:t>có</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thể</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kích</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thích</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tạo</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năng</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lượng</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cho</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ti</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thể</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ở</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tế</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bào</a:t>
            </a:r>
            <a:endParaRPr lang="en-US" sz="3100" b="1" kern="1200" dirty="0">
              <a:solidFill>
                <a:schemeClr val="bg1"/>
              </a:solidFill>
              <a:latin typeface="+mj-lt"/>
              <a:ea typeface="+mj-ea"/>
              <a:cs typeface="+mj-cs"/>
            </a:endParaRPr>
          </a:p>
          <a:p>
            <a:pPr marL="457200" indent="-457200">
              <a:lnSpc>
                <a:spcPct val="90000"/>
              </a:lnSpc>
              <a:spcBef>
                <a:spcPct val="0"/>
              </a:spcBef>
              <a:spcAft>
                <a:spcPts val="600"/>
              </a:spcAft>
              <a:buFont typeface="Arial" panose="020B0604020202020204" pitchFamily="34" charset="0"/>
              <a:buChar char="•"/>
            </a:pPr>
            <a:r>
              <a:rPr lang="en-US" sz="3100" b="1" kern="1200" dirty="0" err="1">
                <a:solidFill>
                  <a:schemeClr val="bg1"/>
                </a:solidFill>
                <a:latin typeface="+mj-lt"/>
                <a:ea typeface="+mj-ea"/>
                <a:cs typeface="+mj-cs"/>
              </a:rPr>
              <a:t>Kích</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hoạt</a:t>
            </a:r>
            <a:r>
              <a:rPr lang="en-US" sz="3100" b="1" kern="1200" dirty="0">
                <a:solidFill>
                  <a:schemeClr val="bg1"/>
                </a:solidFill>
                <a:latin typeface="+mj-lt"/>
                <a:ea typeface="+mj-ea"/>
                <a:cs typeface="+mj-cs"/>
              </a:rPr>
              <a:t> enzyme Sirtuins (gen </a:t>
            </a:r>
            <a:r>
              <a:rPr lang="en-US" sz="3100" b="1" kern="1200" dirty="0" err="1">
                <a:solidFill>
                  <a:schemeClr val="bg1"/>
                </a:solidFill>
                <a:latin typeface="+mj-lt"/>
                <a:ea typeface="+mj-ea"/>
                <a:cs typeface="+mj-cs"/>
              </a:rPr>
              <a:t>trường</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thọ</a:t>
            </a:r>
            <a:r>
              <a:rPr lang="en-US" sz="3100" b="1" kern="1200" dirty="0">
                <a:solidFill>
                  <a:schemeClr val="bg1"/>
                </a:solidFill>
                <a:latin typeface="+mj-lt"/>
                <a:ea typeface="+mj-ea"/>
                <a:cs typeface="+mj-cs"/>
              </a:rPr>
              <a:t>)</a:t>
            </a:r>
          </a:p>
        </p:txBody>
      </p:sp>
      <p:sp>
        <p:nvSpPr>
          <p:cNvPr id="6" name="TextBox 5">
            <a:extLst>
              <a:ext uri="{FF2B5EF4-FFF2-40B4-BE49-F238E27FC236}">
                <a16:creationId xmlns:a16="http://schemas.microsoft.com/office/drawing/2014/main" id="{C6564DDE-D5FA-220D-9B48-B5B6EDDCE190}"/>
              </a:ext>
            </a:extLst>
          </p:cNvPr>
          <p:cNvSpPr txBox="1"/>
          <p:nvPr/>
        </p:nvSpPr>
        <p:spPr>
          <a:xfrm>
            <a:off x="838200" y="3902075"/>
            <a:ext cx="6353432" cy="1655762"/>
          </a:xfrm>
          <a:prstGeom prst="rect">
            <a:avLst/>
          </a:prstGeom>
        </p:spPr>
        <p:txBody>
          <a:bodyPr vert="horz" lIns="91440" tIns="45720" rIns="91440" bIns="45720" rtlCol="0">
            <a:normAutofit/>
          </a:bodyPr>
          <a:lstStyle/>
          <a:p>
            <a:pPr>
              <a:lnSpc>
                <a:spcPct val="90000"/>
              </a:lnSpc>
              <a:spcBef>
                <a:spcPts val="1000"/>
              </a:spcBef>
              <a:spcAft>
                <a:spcPts val="0"/>
              </a:spcAft>
            </a:pPr>
            <a:r>
              <a:rPr lang="en-US" sz="2000" b="0" i="1" u="none" strike="noStrike" kern="1200" dirty="0" err="1">
                <a:solidFill>
                  <a:schemeClr val="bg1"/>
                </a:solidFill>
                <a:effectLst/>
                <a:latin typeface="+mn-lt"/>
                <a:ea typeface="+mn-ea"/>
                <a:cs typeface="+mn-cs"/>
              </a:rPr>
              <a:t>Nguồn</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nmn.com</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dựa</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trên</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các</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báo</a:t>
            </a:r>
            <a:r>
              <a:rPr lang="en-US" sz="2000" b="0" i="1" u="none" strike="noStrike" kern="1200" dirty="0">
                <a:solidFill>
                  <a:schemeClr val="bg1"/>
                </a:solidFill>
                <a:effectLst/>
                <a:latin typeface="+mn-lt"/>
                <a:ea typeface="+mn-ea"/>
                <a:cs typeface="+mn-cs"/>
              </a:rPr>
              <a:t> </a:t>
            </a:r>
            <a:r>
              <a:rPr lang="en-US" sz="2000" b="0" i="1" u="none" strike="noStrike" kern="1200" dirty="0" err="1">
                <a:solidFill>
                  <a:schemeClr val="bg1"/>
                </a:solidFill>
                <a:effectLst/>
                <a:latin typeface="+mn-lt"/>
                <a:ea typeface="+mn-ea"/>
                <a:cs typeface="+mn-cs"/>
              </a:rPr>
              <a:t>cáo</a:t>
            </a:r>
            <a:r>
              <a:rPr lang="en-US" sz="2000" b="0" i="1" u="none" strike="noStrike" kern="1200" dirty="0">
                <a:solidFill>
                  <a:schemeClr val="bg1"/>
                </a:solidFill>
                <a:effectLst/>
                <a:latin typeface="+mn-lt"/>
                <a:ea typeface="+mn-ea"/>
                <a:cs typeface="+mn-cs"/>
              </a:rPr>
              <a:t> khoa </a:t>
            </a:r>
            <a:r>
              <a:rPr lang="en-US" sz="2000" b="0" i="1" u="none" strike="noStrike" kern="1200" dirty="0" err="1">
                <a:solidFill>
                  <a:schemeClr val="bg1"/>
                </a:solidFill>
                <a:effectLst/>
                <a:latin typeface="+mn-lt"/>
                <a:ea typeface="+mn-ea"/>
                <a:cs typeface="+mn-cs"/>
              </a:rPr>
              <a:t>học</a:t>
            </a:r>
            <a:endParaRPr lang="en-US" sz="2000" i="1" kern="1200" dirty="0">
              <a:solidFill>
                <a:schemeClr val="bg1"/>
              </a:solidFill>
              <a:latin typeface="+mn-lt"/>
              <a:ea typeface="+mn-ea"/>
              <a:cs typeface="+mn-cs"/>
            </a:endParaRPr>
          </a:p>
        </p:txBody>
      </p:sp>
      <p:cxnSp>
        <p:nvCxnSpPr>
          <p:cNvPr id="2061" name="Straight Connector 206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green and black logo&#10;&#10;AI-generated content may be incorrect.">
            <a:extLst>
              <a:ext uri="{FF2B5EF4-FFF2-40B4-BE49-F238E27FC236}">
                <a16:creationId xmlns:a16="http://schemas.microsoft.com/office/drawing/2014/main" id="{F8AF50FB-693C-014E-73BB-B32BB1220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702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ダイアグラム&#10;&#10;AI 生成コンテンツは誤りを含む可能性があります。">
            <a:extLst>
              <a:ext uri="{FF2B5EF4-FFF2-40B4-BE49-F238E27FC236}">
                <a16:creationId xmlns:a16="http://schemas.microsoft.com/office/drawing/2014/main" id="{FFB77586-7563-5FB3-93D7-102FD6674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58997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rtificate with writing on it&#10;&#10;AI-generated content may be incorrect.">
            <a:extLst>
              <a:ext uri="{FF2B5EF4-FFF2-40B4-BE49-F238E27FC236}">
                <a16:creationId xmlns:a16="http://schemas.microsoft.com/office/drawing/2014/main" id="{73D723D0-8E02-B36B-306B-D6824A0965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tretch>
            <a:fillRect/>
          </a:stretch>
        </p:blipFill>
        <p:spPr>
          <a:xfrm>
            <a:off x="7547111" y="590494"/>
            <a:ext cx="3724713" cy="5340091"/>
          </a:xfrm>
          <a:prstGeom prst="rect">
            <a:avLst/>
          </a:prstGeom>
        </p:spPr>
      </p:pic>
      <p:sp>
        <p:nvSpPr>
          <p:cNvPr id="2" name="TextBox 1">
            <a:extLst>
              <a:ext uri="{FF2B5EF4-FFF2-40B4-BE49-F238E27FC236}">
                <a16:creationId xmlns:a16="http://schemas.microsoft.com/office/drawing/2014/main" id="{8EDEE7E4-8B2B-1C30-24EE-D1E2C7664FE0}"/>
              </a:ext>
            </a:extLst>
          </p:cNvPr>
          <p:cNvSpPr txBox="1"/>
          <p:nvPr/>
        </p:nvSpPr>
        <p:spPr>
          <a:xfrm>
            <a:off x="7625943" y="5930585"/>
            <a:ext cx="3582501" cy="597452"/>
          </a:xfrm>
          <a:prstGeom prst="rect">
            <a:avLst/>
          </a:prstGeom>
        </p:spPr>
        <p:txBody>
          <a:bodyPr vert="horz" lIns="91440" tIns="45720" rIns="91440" bIns="45720" rtlCol="0" anchor="ctr">
            <a:normAutofit/>
          </a:bodyPr>
          <a:lstStyle/>
          <a:p>
            <a:pPr algn="ctr">
              <a:lnSpc>
                <a:spcPct val="90000"/>
              </a:lnSpc>
              <a:spcAft>
                <a:spcPts val="600"/>
              </a:spcAft>
            </a:pPr>
            <a:r>
              <a:rPr lang="en-US" sz="1400" dirty="0" err="1">
                <a:latin typeface="Times New Roman" panose="02020603050405020304" pitchFamily="18" charset="0"/>
                <a:cs typeface="Times New Roman" panose="02020603050405020304" pitchFamily="18" charset="0"/>
              </a:rPr>
              <a:t>Giấy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hoàn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thành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đoàn</a:t>
            </a:r>
            <a:r>
              <a:rPr lang="en-US" sz="1400" dirty="0">
                <a:latin typeface="Times New Roman" panose="02020603050405020304" pitchFamily="18" charset="0"/>
                <a:cs typeface="Times New Roman" panose="02020603050405020304" pitchFamily="18" charset="0"/>
              </a:rPr>
              <a:t> Nichiei Bussan</a:t>
            </a:r>
          </a:p>
        </p:txBody>
      </p:sp>
      <p:pic>
        <p:nvPicPr>
          <p:cNvPr id="3" name="Picture 2" descr="A green and black logo&#10;&#10;AI-generated content may be incorrect.">
            <a:extLst>
              <a:ext uri="{FF2B5EF4-FFF2-40B4-BE49-F238E27FC236}">
                <a16:creationId xmlns:a16="http://schemas.microsoft.com/office/drawing/2014/main" id="{47F3B69F-429D-FE5C-205F-94E36DF5E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01" y="192504"/>
            <a:ext cx="444428" cy="500353"/>
          </a:xfrm>
          <a:prstGeom prst="rect">
            <a:avLst/>
          </a:prstGeom>
        </p:spPr>
      </p:pic>
      <p:pic>
        <p:nvPicPr>
          <p:cNvPr id="1026" name="Picture 2" descr="Nichiei Asia tham dự triển lãm thường niên của ngành thực phẩm chức năng tại Tokyo">
            <a:extLst>
              <a:ext uri="{FF2B5EF4-FFF2-40B4-BE49-F238E27FC236}">
                <a16:creationId xmlns:a16="http://schemas.microsoft.com/office/drawing/2014/main" id="{AA3C79CC-F2C0-5767-500D-B117D72EA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556" y="590494"/>
            <a:ext cx="6382728" cy="478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71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3E6B-22C4-5FCC-72A0-384A04F8A6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5214AD-1442-1441-2D04-F7AD4E2C0C21}"/>
              </a:ext>
            </a:extLst>
          </p:cNvPr>
          <p:cNvSpPr txBox="1"/>
          <p:nvPr/>
        </p:nvSpPr>
        <p:spPr>
          <a:xfrm>
            <a:off x="838198" y="768600"/>
            <a:ext cx="10515599" cy="477054"/>
          </a:xfrm>
          <a:prstGeom prst="rect">
            <a:avLst/>
          </a:prstGeom>
          <a:noFill/>
        </p:spPr>
        <p:txBody>
          <a:bodyPr wrap="square">
            <a:spAutoFit/>
          </a:bodyPr>
          <a:lstStyle/>
          <a:p>
            <a:pPr marL="0" indent="0">
              <a:buNone/>
            </a:pP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ta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bằng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cách</a:t>
            </a:r>
            <a:endParaRPr lang="vi-VN" sz="2500" b="1" dirty="0">
              <a:latin typeface="Times New Roman" panose="02020603050405020304" pitchFamily="18" charset="0"/>
              <a:cs typeface="Times New Roman" panose="02020603050405020304" pitchFamily="18" charset="0"/>
            </a:endParaRPr>
          </a:p>
        </p:txBody>
      </p:sp>
      <p:pic>
        <p:nvPicPr>
          <p:cNvPr id="7" name="Picture 6" descr="A green and black logo&#10;&#10;AI-generated content may be incorrect.">
            <a:extLst>
              <a:ext uri="{FF2B5EF4-FFF2-40B4-BE49-F238E27FC236}">
                <a16:creationId xmlns:a16="http://schemas.microsoft.com/office/drawing/2014/main" id="{2F79B07B-9C4A-49EB-D054-EFB523447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5" name="TextBox 4">
            <a:extLst>
              <a:ext uri="{FF2B5EF4-FFF2-40B4-BE49-F238E27FC236}">
                <a16:creationId xmlns:a16="http://schemas.microsoft.com/office/drawing/2014/main" id="{FF9BCDE5-9DD9-B869-AF7C-47FA55BBF948}"/>
              </a:ext>
            </a:extLst>
          </p:cNvPr>
          <p:cNvSpPr txBox="1"/>
          <p:nvPr/>
        </p:nvSpPr>
        <p:spPr>
          <a:xfrm>
            <a:off x="1086683" y="5578363"/>
            <a:ext cx="1154482" cy="338554"/>
          </a:xfrm>
          <a:prstGeom prst="rect">
            <a:avLst/>
          </a:prstGeom>
          <a:noFill/>
        </p:spPr>
        <p:txBody>
          <a:bodyPr wrap="none" rtlCol="0">
            <a:spAutoFit/>
          </a:bodyPr>
          <a:lstStyle/>
          <a:p>
            <a:pPr algn="ct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dục</a:t>
            </a:r>
            <a:endParaRPr lang="en-US" sz="1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6AD3BBC-A2C3-A3AF-59D0-CE0C5A706683}"/>
              </a:ext>
            </a:extLst>
          </p:cNvPr>
          <p:cNvSpPr txBox="1"/>
          <p:nvPr/>
        </p:nvSpPr>
        <p:spPr>
          <a:xfrm>
            <a:off x="3991646" y="5578363"/>
            <a:ext cx="1188146" cy="338554"/>
          </a:xfrm>
          <a:prstGeom prst="rect">
            <a:avLst/>
          </a:prstGeom>
          <a:noFill/>
        </p:spPr>
        <p:txBody>
          <a:bodyPr wrap="none" rtlCol="0">
            <a:spAutoFit/>
          </a:bodyPr>
          <a:lstStyle/>
          <a:p>
            <a:r>
              <a:rPr lang="en-US" sz="1600" dirty="0" err="1">
                <a:latin typeface="Times New Roman" panose="02020603050405020304" pitchFamily="18" charset="0"/>
                <a:cs typeface="Times New Roman" panose="02020603050405020304" pitchFamily="18" charset="0"/>
              </a:rPr>
              <a:t>Ngủ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giấc</a:t>
            </a:r>
            <a:endParaRPr lang="en-US"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D57E15-5B3B-C59E-0C51-7EDE7DF77343}"/>
              </a:ext>
            </a:extLst>
          </p:cNvPr>
          <p:cNvSpPr txBox="1"/>
          <p:nvPr/>
        </p:nvSpPr>
        <p:spPr>
          <a:xfrm>
            <a:off x="6266580" y="5578363"/>
            <a:ext cx="2651785"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endParaRPr lang="en-US" sz="1600" dirty="0">
              <a:latin typeface="Times New Roman" panose="02020603050405020304" pitchFamily="18" charset="0"/>
              <a:cs typeface="Times New Roman" panose="02020603050405020304" pitchFamily="18" charset="0"/>
            </a:endParaRPr>
          </a:p>
          <a:p>
            <a:pPr algn="ct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sẵn</a:t>
            </a:r>
            <a:endParaRPr lang="en-US" sz="1600" dirty="0">
              <a:latin typeface="Times New Roman" panose="02020603050405020304" pitchFamily="18" charset="0"/>
              <a:cs typeface="Times New Roman" panose="02020603050405020304" pitchFamily="18" charset="0"/>
            </a:endParaRPr>
          </a:p>
        </p:txBody>
      </p:sp>
      <p:pic>
        <p:nvPicPr>
          <p:cNvPr id="15362" name="Picture 2" descr="Aerobic vs. Anaerobic Exercise: Key Differences, Benefits, &amp; Expert Tips |  The Output by Peloton">
            <a:extLst>
              <a:ext uri="{FF2B5EF4-FFF2-40B4-BE49-F238E27FC236}">
                <a16:creationId xmlns:a16="http://schemas.microsoft.com/office/drawing/2014/main" id="{E851593A-3899-48C7-8F96-5E9093821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31" r="34324"/>
          <a:stretch>
            <a:fillRect/>
          </a:stretch>
        </p:blipFill>
        <p:spPr bwMode="auto">
          <a:xfrm>
            <a:off x="364670" y="1618058"/>
            <a:ext cx="2598508" cy="38977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Weekend sleep-ins may benefit heart health, research finds | CNN">
            <a:extLst>
              <a:ext uri="{FF2B5EF4-FFF2-40B4-BE49-F238E27FC236}">
                <a16:creationId xmlns:a16="http://schemas.microsoft.com/office/drawing/2014/main" id="{4B500D43-8F05-91D3-A584-ED52E6554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79" r="26963"/>
          <a:stretch>
            <a:fillRect/>
          </a:stretch>
        </p:blipFill>
        <p:spPr bwMode="auto">
          <a:xfrm>
            <a:off x="3331349" y="1618058"/>
            <a:ext cx="2598508" cy="389776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nstant Noodles During Pregnancy - Can I Eat? - Being The Parent">
            <a:extLst>
              <a:ext uri="{FF2B5EF4-FFF2-40B4-BE49-F238E27FC236}">
                <a16:creationId xmlns:a16="http://schemas.microsoft.com/office/drawing/2014/main" id="{0622F351-D9F6-EED1-5F92-97F3E839DE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58" r="20997"/>
          <a:stretch>
            <a:fillRect/>
          </a:stretch>
        </p:blipFill>
        <p:spPr bwMode="auto">
          <a:xfrm>
            <a:off x="6298028" y="1618057"/>
            <a:ext cx="2598508" cy="3897763"/>
          </a:xfrm>
          <a:prstGeom prst="rect">
            <a:avLst/>
          </a:prstGeom>
          <a:noFill/>
          <a:extLst>
            <a:ext uri="{909E8E84-426E-40DD-AFC4-6F175D3DCCD1}">
              <a14:hiddenFill xmlns:a14="http://schemas.microsoft.com/office/drawing/2010/main">
                <a:solidFill>
                  <a:srgbClr val="FFFFFF"/>
                </a:solidFill>
              </a14:hiddenFill>
            </a:ext>
          </a:extLst>
        </p:spPr>
      </p:pic>
      <p:sp>
        <p:nvSpPr>
          <p:cNvPr id="13" name="&quot;Not Allowed&quot; Symbol 12">
            <a:extLst>
              <a:ext uri="{FF2B5EF4-FFF2-40B4-BE49-F238E27FC236}">
                <a16:creationId xmlns:a16="http://schemas.microsoft.com/office/drawing/2014/main" id="{45E8F1FE-B1F3-F632-8101-0629C6F8BEAC}"/>
              </a:ext>
            </a:extLst>
          </p:cNvPr>
          <p:cNvSpPr/>
          <p:nvPr/>
        </p:nvSpPr>
        <p:spPr>
          <a:xfrm>
            <a:off x="6797182" y="2753371"/>
            <a:ext cx="1600200" cy="1627134"/>
          </a:xfrm>
          <a:prstGeom prst="noSmoking">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370" name="Picture 10" descr="Hạt dinh dưỡng ngũ cốc tự nhiên giá rẻ - Tiệm Phố Núi - Tiệm Phố Núi">
            <a:extLst>
              <a:ext uri="{FF2B5EF4-FFF2-40B4-BE49-F238E27FC236}">
                <a16:creationId xmlns:a16="http://schemas.microsoft.com/office/drawing/2014/main" id="{3A4B1325-D21F-416B-E8CD-EACB63A576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945" r="24522"/>
          <a:stretch>
            <a:fillRect/>
          </a:stretch>
        </p:blipFill>
        <p:spPr bwMode="auto">
          <a:xfrm>
            <a:off x="9264707" y="1618057"/>
            <a:ext cx="2598508" cy="38977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67AC0B-6730-FE4A-8AE3-8DCC9E3539FB}"/>
              </a:ext>
            </a:extLst>
          </p:cNvPr>
          <p:cNvSpPr txBox="1"/>
          <p:nvPr/>
        </p:nvSpPr>
        <p:spPr>
          <a:xfrm>
            <a:off x="9238068" y="5578363"/>
            <a:ext cx="2651785"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Tăng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cám</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18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A33D-74B7-8ED8-ADF9-2CC5CEB1BD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313DF4-8AFE-39EE-9BAF-E882BECCE35A}"/>
              </a:ext>
            </a:extLst>
          </p:cNvPr>
          <p:cNvSpPr txBox="1"/>
          <p:nvPr/>
        </p:nvSpPr>
        <p:spPr>
          <a:xfrm>
            <a:off x="1122077" y="2613392"/>
            <a:ext cx="5970816" cy="1631216"/>
          </a:xfrm>
          <a:prstGeom prst="rect">
            <a:avLst/>
          </a:prstGeom>
          <a:noFill/>
        </p:spPr>
        <p:txBody>
          <a:bodyPr wrap="square">
            <a:spAutoFit/>
          </a:bodyPr>
          <a:lstStyle/>
          <a:p>
            <a:pPr marL="0" indent="0" algn="just">
              <a:buNone/>
            </a:pPr>
            <a:r>
              <a:rPr lang="en-US" sz="2500" b="1">
                <a:latin typeface="Times New Roman" panose="02020603050405020304" pitchFamily="18" charset="0"/>
                <a:cs typeface="Times New Roman" panose="02020603050405020304" pitchFamily="18" charset="0"/>
              </a:rPr>
              <a:t>Tăng sinh </a:t>
            </a:r>
            <a:r>
              <a:rPr lang="vi-VN" sz="2500" b="1">
                <a:latin typeface="Times New Roman" panose="02020603050405020304" pitchFamily="18" charset="0"/>
                <a:cs typeface="Times New Roman" panose="02020603050405020304" pitchFamily="18" charset="0"/>
              </a:rPr>
              <a:t>NAD+</a:t>
            </a:r>
            <a:r>
              <a:rPr lang="en-US" sz="2500" b="1">
                <a:latin typeface="Times New Roman" panose="02020603050405020304" pitchFamily="18" charset="0"/>
                <a:cs typeface="Times New Roman" panose="02020603050405020304" pitchFamily="18" charset="0"/>
              </a:rPr>
              <a:t> giúp tế </a:t>
            </a:r>
            <a:r>
              <a:rPr lang="vi-VN" sz="2500" b="1">
                <a:latin typeface="Times New Roman" panose="02020603050405020304" pitchFamily="18" charset="0"/>
                <a:cs typeface="Times New Roman" panose="02020603050405020304" pitchFamily="18" charset="0"/>
              </a:rPr>
              <a:t>bào </a:t>
            </a:r>
            <a:r>
              <a:rPr lang="en-US" sz="2500" b="1">
                <a:latin typeface="Times New Roman" panose="02020603050405020304" pitchFamily="18" charset="0"/>
                <a:cs typeface="Times New Roman" panose="02020603050405020304" pitchFamily="18" charset="0"/>
              </a:rPr>
              <a:t>và </a:t>
            </a:r>
            <a:r>
              <a:rPr lang="vi-VN" sz="2500" b="1">
                <a:latin typeface="Times New Roman" panose="02020603050405020304" pitchFamily="18" charset="0"/>
                <a:cs typeface="Times New Roman" panose="02020603050405020304" pitchFamily="18" charset="0"/>
              </a:rPr>
              <a:t>các cơ quan khoẻ mạnh hơn</a:t>
            </a:r>
            <a:r>
              <a:rPr lang="en-US" sz="2500" b="1">
                <a:latin typeface="Times New Roman" panose="02020603050405020304" pitchFamily="18" charset="0"/>
                <a:cs typeface="Times New Roman" panose="02020603050405020304" pitchFamily="18" charset="0"/>
              </a:rPr>
              <a:t>, bao </a:t>
            </a:r>
            <a:r>
              <a:rPr lang="vi-VN" sz="2500" b="1">
                <a:latin typeface="Times New Roman" panose="02020603050405020304" pitchFamily="18" charset="0"/>
                <a:cs typeface="Times New Roman" panose="02020603050405020304" pitchFamily="18" charset="0"/>
              </a:rPr>
              <a:t>gồm cả tế bào biểu bì, </a:t>
            </a:r>
            <a:r>
              <a:rPr lang="en-US" sz="2500" b="1">
                <a:latin typeface="Times New Roman" panose="02020603050405020304" pitchFamily="18" charset="0"/>
                <a:cs typeface="Times New Roman" panose="02020603050405020304" pitchFamily="18" charset="0"/>
              </a:rPr>
              <a:t>từ đó </a:t>
            </a:r>
            <a:r>
              <a:rPr lang="vi-VN" sz="2500" b="1">
                <a:latin typeface="Times New Roman" panose="02020603050405020304" pitchFamily="18" charset="0"/>
                <a:cs typeface="Times New Roman" panose="02020603050405020304" pitchFamily="18" charset="0"/>
              </a:rPr>
              <a:t>duy trì làn da khoẻ mạnh, đàn hồi và săn chắc hơn. </a:t>
            </a:r>
            <a:endParaRPr lang="vi-VN" sz="2500" b="1" dirty="0">
              <a:latin typeface="Times New Roman" panose="02020603050405020304" pitchFamily="18" charset="0"/>
              <a:cs typeface="Times New Roman" panose="02020603050405020304" pitchFamily="18" charset="0"/>
            </a:endParaRPr>
          </a:p>
        </p:txBody>
      </p:sp>
      <p:pic>
        <p:nvPicPr>
          <p:cNvPr id="7" name="Picture 6" descr="A green and black logo&#10;&#10;AI-generated content may be incorrect.">
            <a:extLst>
              <a:ext uri="{FF2B5EF4-FFF2-40B4-BE49-F238E27FC236}">
                <a16:creationId xmlns:a16="http://schemas.microsoft.com/office/drawing/2014/main" id="{E3A16350-426C-9145-7A18-FCA58F155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7410" name="Picture 2">
            <a:extLst>
              <a:ext uri="{FF2B5EF4-FFF2-40B4-BE49-F238E27FC236}">
                <a16:creationId xmlns:a16="http://schemas.microsoft.com/office/drawing/2014/main" id="{8D619654-F821-042F-6CCC-C70DCC9FD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7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7AB2396-FB66-5BEC-3C05-E9CF73B04009}"/>
              </a:ext>
            </a:extLst>
          </p:cNvPr>
          <p:cNvSpPr txBox="1">
            <a:spLocks/>
          </p:cNvSpPr>
          <p:nvPr/>
        </p:nvSpPr>
        <p:spPr>
          <a:xfrm>
            <a:off x="7529170" y="2536619"/>
            <a:ext cx="3886591" cy="2537871"/>
          </a:xfrm>
          <a:prstGeom prst="rect">
            <a:avLst/>
          </a:prstGeom>
          <a:ln w="12700">
            <a:solidFill>
              <a:srgbClr val="1C775A"/>
            </a:solidFill>
            <a:prstDash val="sysDo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vi-VN" sz="1800" dirty="0">
                <a:latin typeface="Times New Roman" panose="02020603050405020304" pitchFamily="18" charset="0"/>
                <a:cs typeface="Times New Roman" panose="02020603050405020304" pitchFamily="18" charset="0"/>
              </a:rPr>
              <a:t>NMN </a:t>
            </a:r>
            <a:r>
              <a:rPr lang="en-US" sz="1800" dirty="0">
                <a:latin typeface="Times New Roman" panose="02020603050405020304" pitchFamily="18" charset="0"/>
                <a:cs typeface="Times New Roman" panose="02020603050405020304" pitchFamily="18" charset="0"/>
              </a:rPr>
              <a:t>(Nicotinamide Mononucleotide) </a:t>
            </a:r>
            <a:r>
              <a:rPr lang="vi-VN" sz="1800" dirty="0">
                <a:latin typeface="Times New Roman" panose="02020603050405020304" pitchFamily="18" charset="0"/>
                <a:cs typeface="Times New Roman" panose="02020603050405020304" pitchFamily="18" charset="0"/>
              </a:rPr>
              <a:t>là </a:t>
            </a:r>
            <a:r>
              <a:rPr lang="vi-VN" sz="1800" b="1" dirty="0">
                <a:latin typeface="Times New Roman" panose="02020603050405020304" pitchFamily="18" charset="0"/>
                <a:cs typeface="Times New Roman" panose="02020603050405020304" pitchFamily="18" charset="0"/>
              </a:rPr>
              <a:t>tiền chất trực tiếp </a:t>
            </a:r>
            <a:r>
              <a:rPr lang="vi-VN" sz="1800" dirty="0">
                <a:latin typeface="Times New Roman" panose="02020603050405020304" pitchFamily="18" charset="0"/>
                <a:cs typeface="Times New Roman" panose="02020603050405020304" pitchFamily="18" charset="0"/>
              </a:rPr>
              <a:t>của phân tử</a:t>
            </a:r>
            <a:r>
              <a:rPr lang="en-US" sz="1800" dirty="0">
                <a:latin typeface="Times New Roman" panose="02020603050405020304" pitchFamily="18" charset="0"/>
                <a:cs typeface="Times New Roman" panose="02020603050405020304" pitchFamily="18" charset="0"/>
              </a:rPr>
              <a:t> NAD+ (N</a:t>
            </a:r>
            <a:r>
              <a:rPr lang="vi-VN" sz="1800" dirty="0">
                <a:latin typeface="Times New Roman" panose="02020603050405020304" pitchFamily="18" charset="0"/>
                <a:cs typeface="Times New Roman" panose="02020603050405020304" pitchFamily="18" charset="0"/>
              </a:rPr>
              <a:t>icotinamide </a:t>
            </a:r>
            <a:r>
              <a:rPr lang="en-US" sz="1800" dirty="0">
                <a:latin typeface="Times New Roman" panose="02020603050405020304" pitchFamily="18" charset="0"/>
                <a:cs typeface="Times New Roman" panose="02020603050405020304" pitchFamily="18" charset="0"/>
              </a:rPr>
              <a:t>A</a:t>
            </a:r>
            <a:r>
              <a:rPr lang="vi-VN" sz="1800" dirty="0">
                <a:latin typeface="Times New Roman" panose="02020603050405020304" pitchFamily="18" charset="0"/>
                <a:cs typeface="Times New Roman" panose="02020603050405020304" pitchFamily="18" charset="0"/>
              </a:rPr>
              <a:t>denine</a:t>
            </a:r>
            <a:r>
              <a:rPr lang="en-US" sz="1800" dirty="0">
                <a:latin typeface="Times New Roman" panose="02020603050405020304" pitchFamily="18" charset="0"/>
                <a:cs typeface="Times New Roman" panose="02020603050405020304" pitchFamily="18" charset="0"/>
              </a:rPr>
              <a:t> D</a:t>
            </a:r>
            <a:r>
              <a:rPr lang="vi-VN" sz="1800" dirty="0">
                <a:latin typeface="Times New Roman" panose="02020603050405020304" pitchFamily="18" charset="0"/>
                <a:cs typeface="Times New Roman" panose="02020603050405020304" pitchFamily="18" charset="0"/>
              </a:rPr>
              <a:t>inucleotide)</a:t>
            </a:r>
            <a:r>
              <a:rPr lang="en-US" sz="1800" dirty="0">
                <a:latin typeface="Times New Roman" panose="02020603050405020304" pitchFamily="18" charset="0"/>
                <a:cs typeface="Times New Roman" panose="02020603050405020304" pitchFamily="18" charset="0"/>
              </a:rPr>
              <a:t>.</a:t>
            </a:r>
          </a:p>
          <a:p>
            <a:pPr marL="114300" indent="0">
              <a:buFont typeface="Arial" panose="020B0604020202020204" pitchFamily="34" charset="0"/>
              <a:buNone/>
            </a:pPr>
            <a:endParaRPr lang="en-US"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à"/>
            </a:pPr>
            <a:r>
              <a:rPr lang="en-US" sz="1800" b="1" dirty="0">
                <a:latin typeface="Times New Roman" panose="02020603050405020304" pitchFamily="18" charset="0"/>
                <a:cs typeface="Times New Roman" panose="02020603050405020304" pitchFamily="18" charset="0"/>
              </a:rPr>
              <a:t>T</a:t>
            </a:r>
            <a:r>
              <a:rPr lang="vi-VN" sz="1800" b="1" dirty="0">
                <a:latin typeface="Times New Roman" panose="02020603050405020304" pitchFamily="18" charset="0"/>
                <a:cs typeface="Times New Roman" panose="02020603050405020304" pitchFamily="18" charset="0"/>
              </a:rPr>
              <a:t>ăng nồng độ NAD+ </a:t>
            </a:r>
            <a:r>
              <a:rPr lang="vi-VN" sz="1800" dirty="0">
                <a:latin typeface="Times New Roman" panose="02020603050405020304" pitchFamily="18" charset="0"/>
                <a:cs typeface="Times New Roman" panose="02020603050405020304" pitchFamily="18" charset="0"/>
              </a:rPr>
              <a:t>trong tế bào.</a:t>
            </a:r>
            <a:endParaRPr lang="en-US" sz="1800" dirty="0">
              <a:latin typeface="Times New Roman" panose="02020603050405020304" pitchFamily="18" charset="0"/>
              <a:cs typeface="Times New Roman" panose="02020603050405020304" pitchFamily="18" charset="0"/>
            </a:endParaRPr>
          </a:p>
        </p:txBody>
      </p:sp>
      <p:pic>
        <p:nvPicPr>
          <p:cNvPr id="3" name="Picture 2" descr="A blue human body with veins&#10;&#10;AI-generated content may be incorrect.">
            <a:extLst>
              <a:ext uri="{FF2B5EF4-FFF2-40B4-BE49-F238E27FC236}">
                <a16:creationId xmlns:a16="http://schemas.microsoft.com/office/drawing/2014/main" id="{2A0EEB8F-7DA3-06E2-0928-27B4AEB9C1FB}"/>
              </a:ext>
            </a:extLst>
          </p:cNvPr>
          <p:cNvPicPr>
            <a:picLocks noChangeAspect="1"/>
          </p:cNvPicPr>
          <p:nvPr/>
        </p:nvPicPr>
        <p:blipFill>
          <a:blip r:embed="rId2"/>
          <a:stretch>
            <a:fillRect/>
          </a:stretch>
        </p:blipFill>
        <p:spPr>
          <a:xfrm>
            <a:off x="4901680" y="1064242"/>
            <a:ext cx="2465429" cy="5793758"/>
          </a:xfrm>
          <a:prstGeom prst="rect">
            <a:avLst/>
          </a:prstGeom>
        </p:spPr>
      </p:pic>
      <p:sp>
        <p:nvSpPr>
          <p:cNvPr id="4" name="TextBox 3">
            <a:extLst>
              <a:ext uri="{FF2B5EF4-FFF2-40B4-BE49-F238E27FC236}">
                <a16:creationId xmlns:a16="http://schemas.microsoft.com/office/drawing/2014/main" id="{F4600D77-2E9F-FAC5-7011-94E82E62A83C}"/>
              </a:ext>
            </a:extLst>
          </p:cNvPr>
          <p:cNvSpPr txBox="1"/>
          <p:nvPr/>
        </p:nvSpPr>
        <p:spPr>
          <a:xfrm>
            <a:off x="772482" y="2215819"/>
            <a:ext cx="3713465" cy="923330"/>
          </a:xfrm>
          <a:prstGeom prst="rect">
            <a:avLst/>
          </a:prstGeom>
          <a:noFill/>
          <a:ln w="12700">
            <a:solidFill>
              <a:srgbClr val="1C775A"/>
            </a:solidFill>
            <a:prstDash val="sysDot"/>
          </a:ln>
        </p:spPr>
        <p:txBody>
          <a:bodyPr wrap="square" rtlCol="0" anchor="ctr">
            <a:spAutoFit/>
          </a:bodyPr>
          <a:lstStyle/>
          <a:p>
            <a:r>
              <a:rPr lang="en-US" dirty="0">
                <a:latin typeface="Times New Roman" panose="02020603050405020304" pitchFamily="18" charset="0"/>
                <a:cs typeface="Times New Roman" panose="02020603050405020304" pitchFamily="18" charset="0"/>
              </a:rPr>
              <a:t>NAD+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co-enzyme </a:t>
            </a:r>
            <a:r>
              <a:rPr lang="en-US" b="1" dirty="0" err="1">
                <a:latin typeface="Times New Roman" panose="02020603050405020304" pitchFamily="18" charset="0"/>
                <a:cs typeface="Times New Roman" panose="02020603050405020304" pitchFamily="18" charset="0"/>
              </a:rPr>
              <a:t>thiết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yếu</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bào</a:t>
            </a:r>
            <a:r>
              <a:rPr lang="en-US" dirty="0">
                <a:latin typeface="Times New Roman" panose="02020603050405020304" pitchFamily="18" charset="0"/>
                <a:cs typeface="Times New Roman" panose="02020603050405020304" pitchFamily="18" charset="0"/>
              </a:rPr>
              <a:t>.</a:t>
            </a:r>
          </a:p>
        </p:txBody>
      </p:sp>
      <p:cxnSp>
        <p:nvCxnSpPr>
          <p:cNvPr id="5" name="Straight Arrow Connector 4">
            <a:extLst>
              <a:ext uri="{FF2B5EF4-FFF2-40B4-BE49-F238E27FC236}">
                <a16:creationId xmlns:a16="http://schemas.microsoft.com/office/drawing/2014/main" id="{3AB03BE8-66F3-1457-0950-E44A8DC6C840}"/>
              </a:ext>
            </a:extLst>
          </p:cNvPr>
          <p:cNvCxnSpPr>
            <a:cxnSpLocks/>
          </p:cNvCxnSpPr>
          <p:nvPr/>
        </p:nvCxnSpPr>
        <p:spPr>
          <a:xfrm flipH="1">
            <a:off x="4576201" y="2521896"/>
            <a:ext cx="823952" cy="0"/>
          </a:xfrm>
          <a:prstGeom prst="straightConnector1">
            <a:avLst/>
          </a:prstGeom>
          <a:ln w="19050">
            <a:solidFill>
              <a:srgbClr val="1C775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C905F5-360D-B27C-419A-6C98F2492C56}"/>
              </a:ext>
            </a:extLst>
          </p:cNvPr>
          <p:cNvSpPr txBox="1"/>
          <p:nvPr/>
        </p:nvSpPr>
        <p:spPr>
          <a:xfrm>
            <a:off x="776239" y="4598337"/>
            <a:ext cx="3713465" cy="1477328"/>
          </a:xfrm>
          <a:prstGeom prst="rect">
            <a:avLst/>
          </a:prstGeom>
          <a:noFill/>
          <a:ln w="12700">
            <a:solidFill>
              <a:srgbClr val="1C775A"/>
            </a:solidFill>
            <a:prstDash val="sysDot"/>
          </a:ln>
        </p:spPr>
        <p:txBody>
          <a:bodyPr wrap="square" rtlCol="0" anchor="ctr">
            <a:spAutoFit/>
          </a:bodyPr>
          <a:lstStyle/>
          <a:p>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n</a:t>
            </a:r>
            <a:r>
              <a:rPr lang="vi-VN" dirty="0">
                <a:latin typeface="Times New Roman" panose="02020603050405020304" pitchFamily="18" charset="0"/>
                <a:cs typeface="Times New Roman" panose="02020603050405020304" pitchFamily="18" charset="0"/>
              </a:rPr>
              <a:t>ồng độ NAD+ trong cơ 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mức</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đủ cho t</a:t>
            </a:r>
            <a:r>
              <a:rPr lang="en-US" dirty="0" err="1">
                <a:latin typeface="Times New Roman" panose="02020603050405020304" pitchFamily="18" charset="0"/>
                <a:cs typeface="Times New Roman" panose="02020603050405020304" pitchFamily="18" charset="0"/>
              </a:rPr>
              <a:t>i</a:t>
            </a:r>
            <a:r>
              <a:rPr lang="vi-VN" dirty="0">
                <a:latin typeface="Times New Roman" panose="02020603050405020304" pitchFamily="18" charset="0"/>
                <a:cs typeface="Times New Roman" panose="02020603050405020304" pitchFamily="18" charset="0"/>
              </a:rPr>
              <a:t> thể tế bào thì các hoạt động trao đổi 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cơ quan trong cơ thể sẽ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tốt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anose="05000000000000000000" pitchFamily="2" charset="2"/>
              </a:rPr>
              <a:t> D</a:t>
            </a:r>
            <a:r>
              <a:rPr lang="vi-VN" dirty="0">
                <a:latin typeface="Times New Roman" panose="02020603050405020304" pitchFamily="18" charset="0"/>
                <a:cs typeface="Times New Roman" panose="02020603050405020304" pitchFamily="18" charset="0"/>
              </a:rPr>
              <a:t>uy trì cơ thể khoẻ mạnh</a:t>
            </a:r>
            <a:r>
              <a:rPr lang="en-US" dirty="0">
                <a:latin typeface="Times New Roman" panose="02020603050405020304" pitchFamily="18" charset="0"/>
                <a:cs typeface="Times New Roman" panose="02020603050405020304" pitchFamily="18" charset="0"/>
              </a:rPr>
              <a:t>.</a:t>
            </a:r>
          </a:p>
        </p:txBody>
      </p:sp>
      <p:pic>
        <p:nvPicPr>
          <p:cNvPr id="9" name="Picture 8" descr="A green and black logo&#10;&#10;AI-generated content may be incorrect.">
            <a:extLst>
              <a:ext uri="{FF2B5EF4-FFF2-40B4-BE49-F238E27FC236}">
                <a16:creationId xmlns:a16="http://schemas.microsoft.com/office/drawing/2014/main" id="{8ACAF39D-70BC-6D46-3D85-DB061FB06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7" name="テキスト ボックス 6">
            <a:extLst>
              <a:ext uri="{FF2B5EF4-FFF2-40B4-BE49-F238E27FC236}">
                <a16:creationId xmlns:a16="http://schemas.microsoft.com/office/drawing/2014/main" id="{C90CD725-52AC-B779-A07F-2D007906E3A9}"/>
              </a:ext>
            </a:extLst>
          </p:cNvPr>
          <p:cNvSpPr txBox="1"/>
          <p:nvPr/>
        </p:nvSpPr>
        <p:spPr>
          <a:xfrm>
            <a:off x="2398866" y="413003"/>
            <a:ext cx="7394268" cy="369332"/>
          </a:xfrm>
          <a:prstGeom prst="rect">
            <a:avLst/>
          </a:prstGeom>
          <a:noFill/>
        </p:spPr>
        <p:txBody>
          <a:bodyPr wrap="none" rtlCol="0">
            <a:spAutoFit/>
          </a:bodyPr>
          <a:lstStyle/>
          <a:p>
            <a:r>
              <a:rPr kumimoji="1" lang="vi-VN" altLang="ja-VN" dirty="0">
                <a:latin typeface="Times New Roman" panose="02020603050405020304" pitchFamily="18" charset="0"/>
                <a:cs typeface="Times New Roman" panose="02020603050405020304" pitchFamily="18" charset="0"/>
              </a:rPr>
              <a:t>LÀM THẾ NÀO ĐỂ PHỤC HỒI NAD+ KHI CHÚNG TA DẦN CÓ TUỔI?</a:t>
            </a:r>
            <a:endParaRPr kumimoji="1" lang="ja-V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71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9F0C-2178-FBE2-0737-EC625084AC9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DE3EBD9-A2A9-2542-E651-A7DB233CBDF1}"/>
              </a:ext>
            </a:extLst>
          </p:cNvPr>
          <p:cNvSpPr txBox="1"/>
          <p:nvPr/>
        </p:nvSpPr>
        <p:spPr>
          <a:xfrm>
            <a:off x="1138630" y="457706"/>
            <a:ext cx="9834170" cy="477054"/>
          </a:xfrm>
          <a:prstGeom prst="rect">
            <a:avLst/>
          </a:prstGeom>
          <a:noFill/>
        </p:spPr>
        <p:txBody>
          <a:bodyPr wrap="square" rtlCol="0">
            <a:spAutoFit/>
          </a:bodyPr>
          <a:lstStyle/>
          <a:p>
            <a:pPr algn="just"/>
            <a:r>
              <a:rPr lang="en-US" sz="2500" b="1" dirty="0" err="1">
                <a:latin typeface="Times New Roman" panose="02020603050405020304" pitchFamily="18" charset="0"/>
                <a:cs typeface="Times New Roman" panose="02020603050405020304" pitchFamily="18" charset="0"/>
              </a:rPr>
              <a:t>Cơ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hoạt</a:t>
            </a:r>
            <a:r>
              <a:rPr lang="en-US" sz="2500" b="1" dirty="0">
                <a:latin typeface="Times New Roman" panose="02020603050405020304" pitchFamily="18" charset="0"/>
                <a:cs typeface="Times New Roman" panose="02020603050405020304" pitchFamily="18" charset="0"/>
              </a:rPr>
              <a:t> enzyme Sirtuins</a:t>
            </a:r>
          </a:p>
        </p:txBody>
      </p:sp>
      <p:pic>
        <p:nvPicPr>
          <p:cNvPr id="6" name="Picture 5" descr="A green and black logo&#10;&#10;AI-generated content may be incorrect.">
            <a:extLst>
              <a:ext uri="{FF2B5EF4-FFF2-40B4-BE49-F238E27FC236}">
                <a16:creationId xmlns:a16="http://schemas.microsoft.com/office/drawing/2014/main" id="{E2E4D780-C5EB-AE21-1D63-D3DB3EEE0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4" name="Content Placeholder 2">
            <a:extLst>
              <a:ext uri="{FF2B5EF4-FFF2-40B4-BE49-F238E27FC236}">
                <a16:creationId xmlns:a16="http://schemas.microsoft.com/office/drawing/2014/main" id="{4390BE6C-7A1A-01CD-92D6-205C80D2CD03}"/>
              </a:ext>
            </a:extLst>
          </p:cNvPr>
          <p:cNvSpPr txBox="1">
            <a:spLocks/>
          </p:cNvSpPr>
          <p:nvPr/>
        </p:nvSpPr>
        <p:spPr>
          <a:xfrm>
            <a:off x="1258946" y="1141839"/>
            <a:ext cx="49573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dirty="0">
                <a:latin typeface="Times New Roman" panose="02020603050405020304" pitchFamily="18" charset="0"/>
                <a:cs typeface="Times New Roman" panose="02020603050405020304" pitchFamily="18" charset="0"/>
              </a:rPr>
              <a:t>Sirtuins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protein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a:t>
            </a:r>
          </a:p>
          <a:p>
            <a:pPr algn="just">
              <a:lnSpc>
                <a:spcPct val="100000"/>
              </a:lnSpc>
            </a:pPr>
            <a:r>
              <a:rPr lang="en-US" sz="2000" dirty="0">
                <a:latin typeface="Times New Roman" panose="02020603050405020304" pitchFamily="18" charset="0"/>
                <a:cs typeface="Times New Roman" panose="02020603050405020304" pitchFamily="18" charset="0"/>
              </a:rPr>
              <a:t>Trao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endParaRPr lang="en-US" sz="2000" dirty="0">
              <a:latin typeface="Times New Roman" panose="02020603050405020304" pitchFamily="18" charset="0"/>
              <a:cs typeface="Times New Roman" panose="02020603050405020304" pitchFamily="18" charset="0"/>
            </a:endParaRPr>
          </a:p>
          <a:p>
            <a:pPr algn="just">
              <a:lnSpc>
                <a:spcPct val="100000"/>
              </a:lnSpc>
            </a:pP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chửa</a:t>
            </a:r>
            <a:r>
              <a:rPr lang="en-US" sz="2000" dirty="0">
                <a:latin typeface="Times New Roman" panose="02020603050405020304" pitchFamily="18" charset="0"/>
                <a:cs typeface="Times New Roman" panose="02020603050405020304" pitchFamily="18" charset="0"/>
              </a:rPr>
              <a:t> DNA</a:t>
            </a:r>
          </a:p>
          <a:p>
            <a:pPr algn="just">
              <a:lnSpc>
                <a:spcPct val="100000"/>
              </a:lnSpc>
            </a:pPr>
            <a:r>
              <a:rPr lang="en-US" sz="2000" dirty="0" err="1">
                <a:latin typeface="Times New Roman" panose="02020603050405020304" pitchFamily="18" charset="0"/>
                <a:cs typeface="Times New Roman" panose="02020603050405020304" pitchFamily="18" charset="0"/>
              </a:rPr>
              <a:t>Chống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viêm</a:t>
            </a:r>
            <a:endParaRPr lang="en-US" sz="2000" dirty="0">
              <a:latin typeface="Times New Roman" panose="02020603050405020304" pitchFamily="18" charset="0"/>
              <a:cs typeface="Times New Roman" panose="02020603050405020304" pitchFamily="18" charset="0"/>
            </a:endParaRPr>
          </a:p>
          <a:p>
            <a:pPr algn="just">
              <a:lnSpc>
                <a:spcPct val="100000"/>
              </a:lnSpc>
            </a:pP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endParaRPr lang="en-US" sz="2000" dirty="0">
              <a:latin typeface="Times New Roman" panose="02020603050405020304" pitchFamily="18" charset="0"/>
              <a:cs typeface="Times New Roman" panose="02020603050405020304" pitchFamily="18" charset="0"/>
            </a:endParaRPr>
          </a:p>
          <a:p>
            <a:pPr marL="0" indent="0" algn="just">
              <a:lnSpc>
                <a:spcPct val="100000"/>
              </a:lnSpc>
              <a:buNone/>
            </a:pPr>
            <a:endParaRPr lang="en-US"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1E0872-ABC3-B7C7-2DAB-ACBA38797777}"/>
              </a:ext>
            </a:extLst>
          </p:cNvPr>
          <p:cNvSpPr/>
          <p:nvPr/>
        </p:nvSpPr>
        <p:spPr>
          <a:xfrm>
            <a:off x="6995504" y="664785"/>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1: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endParaRPr lang="en-US"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518886E-D84C-8972-75F5-253EC6E163C6}"/>
              </a:ext>
            </a:extLst>
          </p:cNvPr>
          <p:cNvSpPr/>
          <p:nvPr/>
        </p:nvSpPr>
        <p:spPr>
          <a:xfrm>
            <a:off x="6995504" y="1264911"/>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2: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3B92EBC-3DDC-CDCD-C05B-5D87332B5944}"/>
              </a:ext>
            </a:extLst>
          </p:cNvPr>
          <p:cNvSpPr/>
          <p:nvPr/>
        </p:nvSpPr>
        <p:spPr>
          <a:xfrm>
            <a:off x="6995504" y="1865037"/>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3: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TB</a:t>
            </a:r>
          </a:p>
        </p:txBody>
      </p:sp>
      <p:sp>
        <p:nvSpPr>
          <p:cNvPr id="10" name="Rectangle 9">
            <a:extLst>
              <a:ext uri="{FF2B5EF4-FFF2-40B4-BE49-F238E27FC236}">
                <a16:creationId xmlns:a16="http://schemas.microsoft.com/office/drawing/2014/main" id="{D4A86654-A3CB-32FD-196B-BEAB1AA85ABA}"/>
              </a:ext>
            </a:extLst>
          </p:cNvPr>
          <p:cNvSpPr/>
          <p:nvPr/>
        </p:nvSpPr>
        <p:spPr>
          <a:xfrm>
            <a:off x="6995503" y="2465163"/>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4: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CDD46F7-EFE2-15DA-79BE-11B324E12B6A}"/>
              </a:ext>
            </a:extLst>
          </p:cNvPr>
          <p:cNvSpPr/>
          <p:nvPr/>
        </p:nvSpPr>
        <p:spPr>
          <a:xfrm>
            <a:off x="6995503" y="3066083"/>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5: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ở TB</a:t>
            </a:r>
          </a:p>
        </p:txBody>
      </p:sp>
      <p:sp>
        <p:nvSpPr>
          <p:cNvPr id="12" name="Rectangle 11">
            <a:extLst>
              <a:ext uri="{FF2B5EF4-FFF2-40B4-BE49-F238E27FC236}">
                <a16:creationId xmlns:a16="http://schemas.microsoft.com/office/drawing/2014/main" id="{E02C49C8-DFDE-684B-DD0C-6E4FC851D3F8}"/>
              </a:ext>
            </a:extLst>
          </p:cNvPr>
          <p:cNvSpPr/>
          <p:nvPr/>
        </p:nvSpPr>
        <p:spPr>
          <a:xfrm>
            <a:off x="6995503" y="3665415"/>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6: Bảo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gen</a:t>
            </a:r>
          </a:p>
        </p:txBody>
      </p:sp>
      <p:sp>
        <p:nvSpPr>
          <p:cNvPr id="13" name="Rectangle 12">
            <a:extLst>
              <a:ext uri="{FF2B5EF4-FFF2-40B4-BE49-F238E27FC236}">
                <a16:creationId xmlns:a16="http://schemas.microsoft.com/office/drawing/2014/main" id="{6A540F64-8516-87B0-5C15-510211F2D643}"/>
              </a:ext>
            </a:extLst>
          </p:cNvPr>
          <p:cNvSpPr/>
          <p:nvPr/>
        </p:nvSpPr>
        <p:spPr>
          <a:xfrm>
            <a:off x="6995503" y="4266335"/>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SIRT 7: Duy </a:t>
            </a:r>
            <a:r>
              <a:rPr lang="en-US" dirty="0" err="1">
                <a:latin typeface="Times New Roman" panose="02020603050405020304" pitchFamily="18" charset="0"/>
                <a:cs typeface="Times New Roman" panose="02020603050405020304" pitchFamily="18" charset="0"/>
              </a:rPr>
              <a:t>trì</a:t>
            </a:r>
            <a:r>
              <a:rPr lang="en-US" dirty="0">
                <a:latin typeface="Times New Roman" panose="02020603050405020304" pitchFamily="18" charset="0"/>
                <a:cs typeface="Times New Roman" panose="02020603050405020304" pitchFamily="18" charset="0"/>
              </a:rPr>
              <a:t> DNA</a:t>
            </a:r>
          </a:p>
        </p:txBody>
      </p:sp>
      <p:pic>
        <p:nvPicPr>
          <p:cNvPr id="3" name="Picture 2" descr="NAD+ Đảo ngược lão hoá - Bí quyết trẻ hoá cấp độ tế bào">
            <a:extLst>
              <a:ext uri="{FF2B5EF4-FFF2-40B4-BE49-F238E27FC236}">
                <a16:creationId xmlns:a16="http://schemas.microsoft.com/office/drawing/2014/main" id="{B12A48B6-9848-2603-66B4-98E4D31AE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348" y="4266334"/>
            <a:ext cx="3436037" cy="213395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E691C532-E030-8BF5-DE8A-9B40BF91F841}"/>
              </a:ext>
            </a:extLst>
          </p:cNvPr>
          <p:cNvSpPr txBox="1"/>
          <p:nvPr/>
        </p:nvSpPr>
        <p:spPr>
          <a:xfrm>
            <a:off x="5163787" y="5116036"/>
            <a:ext cx="5293895" cy="1200329"/>
          </a:xfrm>
          <a:prstGeom prst="rect">
            <a:avLst/>
          </a:prstGeom>
          <a:noFill/>
        </p:spPr>
        <p:txBody>
          <a:bodyPr wrap="square" rtlCol="0">
            <a:spAutoFit/>
          </a:bodyPr>
          <a:lstStyle/>
          <a:p>
            <a:r>
              <a:rPr kumimoji="1" lang="vi-VN" altLang="ja-VN" b="1" dirty="0"/>
              <a:t>SỰ SUY GIẢM NAD+ theo tuổi tác có thể làm giảm hoạt động của Sirtuins từ đó ảnh hưởng đến quá trình lão hoá và tăng nguy cơ mắc các bệnh liên quan đến tuổi tác.</a:t>
            </a:r>
          </a:p>
        </p:txBody>
      </p:sp>
    </p:spTree>
    <p:extLst>
      <p:ext uri="{BB962C8B-B14F-4D97-AF65-F5344CB8AC3E}">
        <p14:creationId xmlns:p14="http://schemas.microsoft.com/office/powerpoint/2010/main" val="308857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20D2-B44C-631D-43ED-6922B1058DA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A8E7AC4-F198-FFC6-C14A-C246B6F87648}"/>
              </a:ext>
            </a:extLst>
          </p:cNvPr>
          <p:cNvSpPr txBox="1"/>
          <p:nvPr/>
        </p:nvSpPr>
        <p:spPr>
          <a:xfrm>
            <a:off x="1138630" y="457706"/>
            <a:ext cx="9834170" cy="477054"/>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Vai </a:t>
            </a:r>
            <a:r>
              <a:rPr lang="en-US" sz="2500" b="1" dirty="0" err="1">
                <a:latin typeface="Times New Roman" panose="02020603050405020304" pitchFamily="18" charset="0"/>
                <a:cs typeface="Times New Roman" panose="02020603050405020304" pitchFamily="18" charset="0"/>
              </a:rPr>
              <a:t>trò</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NMN </a:t>
            </a:r>
            <a:r>
              <a:rPr lang="en-US" sz="2500" b="1" dirty="0" err="1">
                <a:latin typeface="Times New Roman" panose="02020603050405020304" pitchFamily="18" charset="0"/>
                <a:cs typeface="Times New Roman" panose="02020603050405020304" pitchFamily="18" charset="0"/>
              </a:rPr>
              <a:t>đối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làn</a:t>
            </a:r>
            <a:r>
              <a:rPr lang="en-US" sz="2500" b="1" dirty="0">
                <a:latin typeface="Times New Roman" panose="02020603050405020304" pitchFamily="18" charset="0"/>
                <a:cs typeface="Times New Roman" panose="02020603050405020304" pitchFamily="18" charset="0"/>
              </a:rPr>
              <a:t> da</a:t>
            </a:r>
          </a:p>
        </p:txBody>
      </p:sp>
      <p:pic>
        <p:nvPicPr>
          <p:cNvPr id="6" name="Picture 5" descr="A green and black logo&#10;&#10;AI-generated content may be incorrect.">
            <a:extLst>
              <a:ext uri="{FF2B5EF4-FFF2-40B4-BE49-F238E27FC236}">
                <a16:creationId xmlns:a16="http://schemas.microsoft.com/office/drawing/2014/main" id="{A7A19E28-9503-B929-9C99-B0BE1508F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6" name="Content Placeholder 2">
            <a:extLst>
              <a:ext uri="{FF2B5EF4-FFF2-40B4-BE49-F238E27FC236}">
                <a16:creationId xmlns:a16="http://schemas.microsoft.com/office/drawing/2014/main" id="{73407230-5357-776E-13D0-77468997747C}"/>
              </a:ext>
            </a:extLst>
          </p:cNvPr>
          <p:cNvSpPr txBox="1">
            <a:spLocks/>
          </p:cNvSpPr>
          <p:nvPr/>
        </p:nvSpPr>
        <p:spPr>
          <a:xfrm>
            <a:off x="1138630" y="1687286"/>
            <a:ext cx="51097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2000" dirty="0">
                <a:latin typeface="Times New Roman" panose="02020603050405020304" pitchFamily="18" charset="0"/>
                <a:cs typeface="Times New Roman" panose="02020603050405020304" pitchFamily="18" charset="0"/>
              </a:rPr>
              <a:t>NMN là </a:t>
            </a:r>
            <a:r>
              <a:rPr lang="vi-VN" sz="2000" b="1" dirty="0">
                <a:latin typeface="Times New Roman" panose="02020603050405020304" pitchFamily="18" charset="0"/>
                <a:cs typeface="Times New Roman" panose="02020603050405020304" pitchFamily="18" charset="0"/>
              </a:rPr>
              <a:t>tiền chất trực tiếp </a:t>
            </a:r>
            <a:r>
              <a:rPr lang="vi-VN" sz="2000" dirty="0">
                <a:latin typeface="Times New Roman" panose="02020603050405020304" pitchFamily="18" charset="0"/>
                <a:cs typeface="Times New Roman" panose="02020603050405020304" pitchFamily="18" charset="0"/>
              </a:rPr>
              <a:t>của NAD+ và được </a:t>
            </a:r>
            <a:r>
              <a:rPr lang="en-US" sz="2000" dirty="0" err="1">
                <a:latin typeface="Times New Roman" panose="02020603050405020304" pitchFamily="18" charset="0"/>
                <a:cs typeface="Times New Roman" panose="02020603050405020304" pitchFamily="18" charset="0"/>
              </a:rPr>
              <a:t>xem</a:t>
            </a:r>
            <a:r>
              <a:rPr lang="vi-VN" sz="2000" dirty="0">
                <a:latin typeface="Times New Roman" panose="02020603050405020304" pitchFamily="18" charset="0"/>
                <a:cs typeface="Times New Roman" panose="02020603050405020304" pitchFamily="18" charset="0"/>
              </a:rPr>
              <a:t> là thành phần chính để </a:t>
            </a:r>
            <a:r>
              <a:rPr lang="vi-VN" sz="2000" b="1" dirty="0">
                <a:latin typeface="Times New Roman" panose="02020603050405020304" pitchFamily="18" charset="0"/>
                <a:cs typeface="Times New Roman" panose="02020603050405020304" pitchFamily="18" charset="0"/>
              </a:rPr>
              <a:t>tăng nồng độ NAD+ </a:t>
            </a:r>
            <a:r>
              <a:rPr lang="vi-VN" sz="2000" dirty="0">
                <a:latin typeface="Times New Roman" panose="02020603050405020304" pitchFamily="18" charset="0"/>
                <a:cs typeface="Times New Roman" panose="02020603050405020304" pitchFamily="18" charset="0"/>
              </a:rPr>
              <a:t>trong tế bào.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NAD+ </a:t>
            </a:r>
            <a:r>
              <a:rPr lang="en-US" sz="2000" dirty="0" err="1">
                <a:latin typeface="Times New Roman" panose="02020603050405020304" pitchFamily="18" charset="0"/>
                <a:cs typeface="Times New Roman" panose="02020603050405020304" pitchFamily="18" charset="0"/>
              </a:rPr>
              <a:t>kích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SIRT 1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a:t>
            </a:r>
            <a:r>
              <a:rPr lang="en-US" sz="2000" dirty="0">
                <a:latin typeface="Times New Roman" panose="02020603050405020304" pitchFamily="18" charset="0"/>
                <a:cs typeface="Times New Roman" panose="02020603050405020304" pitchFamily="18" charset="0"/>
              </a:rPr>
              <a:t> tang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da. </a:t>
            </a:r>
          </a:p>
          <a:p>
            <a:pPr marL="0" indent="0" algn="just">
              <a:lnSpc>
                <a:spcPct val="100000"/>
              </a:lnSpc>
              <a:buNone/>
            </a:pPr>
            <a:r>
              <a:rPr lang="en-US" sz="2000" dirty="0">
                <a:latin typeface="Times New Roman" panose="02020603050405020304" pitchFamily="18" charset="0"/>
                <a:cs typeface="Times New Roman" panose="02020603050405020304" pitchFamily="18" charset="0"/>
                <a:sym typeface="Wingdings" panose="05000000000000000000" pitchFamily="2" charset="2"/>
              </a:rPr>
              <a:t> Duy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trì</a:t>
            </a:r>
            <a:r>
              <a:rPr lang="en-US" sz="2000" dirty="0">
                <a:latin typeface="Times New Roman" panose="02020603050405020304" pitchFamily="18" charset="0"/>
                <a:cs typeface="Times New Roman" panose="02020603050405020304" pitchFamily="18" charset="0"/>
                <a:sym typeface="Wingdings" panose="05000000000000000000" pitchFamily="2" charset="2"/>
              </a:rPr>
              <a:t> chu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kỳ</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tái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bào</a:t>
            </a:r>
            <a:r>
              <a:rPr lang="en-US" sz="2000" dirty="0">
                <a:latin typeface="Times New Roman" panose="02020603050405020304" pitchFamily="18" charset="0"/>
                <a:cs typeface="Times New Roman" panose="02020603050405020304" pitchFamily="18" charset="0"/>
                <a:sym typeface="Wingdings" panose="05000000000000000000" pitchFamily="2" charset="2"/>
              </a:rPr>
              <a:t> da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giúp</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làn</a:t>
            </a:r>
            <a:r>
              <a:rPr lang="en-US" sz="2000" dirty="0">
                <a:latin typeface="Times New Roman" panose="02020603050405020304" pitchFamily="18" charset="0"/>
                <a:cs typeface="Times New Roman" panose="02020603050405020304" pitchFamily="18" charset="0"/>
                <a:sym typeface="Wingdings" panose="05000000000000000000" pitchFamily="2" charset="2"/>
              </a:rPr>
              <a:t> da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tươi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săn</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endParaRPr lang="vi-VN" sz="20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918DAF2-07BD-C828-0EFA-B5D8D5A683D4}"/>
              </a:ext>
            </a:extLst>
          </p:cNvPr>
          <p:cNvPicPr>
            <a:picLocks noChangeAspect="1"/>
          </p:cNvPicPr>
          <p:nvPr/>
        </p:nvPicPr>
        <p:blipFill>
          <a:blip r:embed="rId3">
            <a:extLst>
              <a:ext uri="{28A0092B-C50C-407E-A947-70E740481C1C}">
                <a14:useLocalDpi xmlns:a14="http://schemas.microsoft.com/office/drawing/2010/main" val="0"/>
              </a:ext>
            </a:extLst>
          </a:blip>
          <a:srcRect l="17108"/>
          <a:stretch>
            <a:fillRect/>
          </a:stretch>
        </p:blipFill>
        <p:spPr>
          <a:xfrm>
            <a:off x="6792060" y="0"/>
            <a:ext cx="5399940" cy="6858000"/>
          </a:xfrm>
          <a:prstGeom prst="rect">
            <a:avLst/>
          </a:prstGeom>
        </p:spPr>
      </p:pic>
    </p:spTree>
    <p:extLst>
      <p:ext uri="{BB962C8B-B14F-4D97-AF65-F5344CB8AC3E}">
        <p14:creationId xmlns:p14="http://schemas.microsoft.com/office/powerpoint/2010/main" val="13737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5B57-DDDD-BFED-83AD-3282AFE96384}"/>
            </a:ext>
          </a:extLst>
        </p:cNvPr>
        <p:cNvGrpSpPr/>
        <p:nvPr/>
      </p:nvGrpSpPr>
      <p:grpSpPr>
        <a:xfrm>
          <a:off x="0" y="0"/>
          <a:ext cx="0" cy="0"/>
          <a:chOff x="0" y="0"/>
          <a:chExt cx="0" cy="0"/>
        </a:xfrm>
      </p:grpSpPr>
      <p:pic>
        <p:nvPicPr>
          <p:cNvPr id="6" name="Picture 5" descr="A person with long hair touching her face&#10;&#10;AI-generated content may be incorrect.">
            <a:extLst>
              <a:ext uri="{FF2B5EF4-FFF2-40B4-BE49-F238E27FC236}">
                <a16:creationId xmlns:a16="http://schemas.microsoft.com/office/drawing/2014/main" id="{ED68710B-E279-8DD1-470D-F500BAD028AA}"/>
              </a:ext>
            </a:extLst>
          </p:cNvPr>
          <p:cNvPicPr>
            <a:picLocks noChangeAspect="1"/>
          </p:cNvPicPr>
          <p:nvPr/>
        </p:nvPicPr>
        <p:blipFill>
          <a:blip r:embed="rId2">
            <a:alphaModFix/>
          </a:blip>
          <a:srcRect l="17255" r="-2558" b="12676"/>
          <a:stretch>
            <a:fillRect/>
          </a:stretch>
        </p:blipFill>
        <p:spPr>
          <a:xfrm>
            <a:off x="3556" y="950976"/>
            <a:ext cx="3246873" cy="5907024"/>
          </a:xfrm>
          <a:prstGeom prst="rect">
            <a:avLst/>
          </a:prstGeom>
        </p:spPr>
      </p:pic>
      <p:pic>
        <p:nvPicPr>
          <p:cNvPr id="7" name="Picture 6" descr="A person with a white face&#10;&#10;AI-generated content may be incorrect.">
            <a:extLst>
              <a:ext uri="{FF2B5EF4-FFF2-40B4-BE49-F238E27FC236}">
                <a16:creationId xmlns:a16="http://schemas.microsoft.com/office/drawing/2014/main" id="{DEE00E38-6A16-7683-D19F-1946982249B7}"/>
              </a:ext>
            </a:extLst>
          </p:cNvPr>
          <p:cNvPicPr>
            <a:picLocks noChangeAspect="1"/>
          </p:cNvPicPr>
          <p:nvPr/>
        </p:nvPicPr>
        <p:blipFill>
          <a:blip r:embed="rId3"/>
          <a:srcRect l="405" r="23883"/>
          <a:stretch>
            <a:fillRect/>
          </a:stretch>
        </p:blipFill>
        <p:spPr>
          <a:xfrm>
            <a:off x="6999675" y="0"/>
            <a:ext cx="5192325" cy="6858000"/>
          </a:xfrm>
          <a:prstGeom prst="rect">
            <a:avLst/>
          </a:prstGeom>
        </p:spPr>
      </p:pic>
      <p:pic>
        <p:nvPicPr>
          <p:cNvPr id="10" name="Picture 9" descr="A green and black logo&#10;&#10;AI-generated content may be incorrect.">
            <a:extLst>
              <a:ext uri="{FF2B5EF4-FFF2-40B4-BE49-F238E27FC236}">
                <a16:creationId xmlns:a16="http://schemas.microsoft.com/office/drawing/2014/main" id="{2389D88C-8F5E-CC3A-E733-C5236D5D9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441" y="230866"/>
            <a:ext cx="701117" cy="789343"/>
          </a:xfrm>
          <a:prstGeom prst="rect">
            <a:avLst/>
          </a:prstGeom>
        </p:spPr>
      </p:pic>
      <p:sp>
        <p:nvSpPr>
          <p:cNvPr id="2" name="Title 1">
            <a:extLst>
              <a:ext uri="{FF2B5EF4-FFF2-40B4-BE49-F238E27FC236}">
                <a16:creationId xmlns:a16="http://schemas.microsoft.com/office/drawing/2014/main" id="{2054F7C3-E7A4-B579-26F2-E7295D94A284}"/>
              </a:ext>
            </a:extLst>
          </p:cNvPr>
          <p:cNvSpPr>
            <a:spLocks noGrp="1"/>
          </p:cNvSpPr>
          <p:nvPr>
            <p:ph type="title"/>
          </p:nvPr>
        </p:nvSpPr>
        <p:spPr>
          <a:xfrm>
            <a:off x="2156220" y="2002631"/>
            <a:ext cx="7879559" cy="2852737"/>
          </a:xfrm>
        </p:spPr>
        <p:txBody>
          <a:bodyPr anchor="ctr">
            <a:normAutofit/>
          </a:bodyPr>
          <a:lstStyle/>
          <a:p>
            <a:pPr algn="ct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NMN</a:t>
            </a:r>
            <a:br>
              <a:rPr lang="en-US" sz="4400" b="1" dirty="0">
                <a:latin typeface="Times New Roman" panose="02020603050405020304" pitchFamily="18" charset="0"/>
                <a:cs typeface="Times New Roman" panose="02020603050405020304" pitchFamily="18" charset="0"/>
              </a:rPr>
            </a:b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Nichiei Bussan</a:t>
            </a:r>
          </a:p>
        </p:txBody>
      </p:sp>
    </p:spTree>
    <p:extLst>
      <p:ext uri="{BB962C8B-B14F-4D97-AF65-F5344CB8AC3E}">
        <p14:creationId xmlns:p14="http://schemas.microsoft.com/office/powerpoint/2010/main" val="220725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7677-189A-01C9-2EEC-C91508541214}"/>
            </a:ext>
          </a:extLst>
        </p:cNvPr>
        <p:cNvGrpSpPr/>
        <p:nvPr/>
      </p:nvGrpSpPr>
      <p:grpSpPr>
        <a:xfrm>
          <a:off x="0" y="0"/>
          <a:ext cx="0" cy="0"/>
          <a:chOff x="0" y="0"/>
          <a:chExt cx="0" cy="0"/>
        </a:xfrm>
      </p:grpSpPr>
      <p:pic>
        <p:nvPicPr>
          <p:cNvPr id="6" name="Picture 5" descr="A green and black logo&#10;&#10;AI-generated content may be incorrect.">
            <a:extLst>
              <a:ext uri="{FF2B5EF4-FFF2-40B4-BE49-F238E27FC236}">
                <a16:creationId xmlns:a16="http://schemas.microsoft.com/office/drawing/2014/main" id="{1EC16084-5A9A-4E2B-483C-A783FCA48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4" name="TextBox 13">
            <a:extLst>
              <a:ext uri="{FF2B5EF4-FFF2-40B4-BE49-F238E27FC236}">
                <a16:creationId xmlns:a16="http://schemas.microsoft.com/office/drawing/2014/main" id="{84DFE25F-0B02-F8C0-F278-20B29AC1E66F}"/>
              </a:ext>
            </a:extLst>
          </p:cNvPr>
          <p:cNvSpPr txBox="1"/>
          <p:nvPr/>
        </p:nvSpPr>
        <p:spPr>
          <a:xfrm>
            <a:off x="1557225" y="5635552"/>
            <a:ext cx="2148853" cy="36933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uống</a:t>
            </a:r>
            <a:endParaRPr lang="en-US" sz="105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375D331-F49B-1D8C-400E-01FCEF982074}"/>
              </a:ext>
            </a:extLst>
          </p:cNvPr>
          <p:cNvSpPr txBox="1"/>
          <p:nvPr/>
        </p:nvSpPr>
        <p:spPr>
          <a:xfrm>
            <a:off x="8485922" y="5635552"/>
            <a:ext cx="2148853" cy="369332"/>
          </a:xfrm>
          <a:prstGeom prst="rect">
            <a:avLst/>
          </a:prstGeom>
          <a:noFill/>
        </p:spPr>
        <p:txBody>
          <a:bodyPr wrap="square">
            <a:spAutoFit/>
          </a:bodyPr>
          <a:lstStyle/>
          <a:p>
            <a:pPr algn="ctr"/>
            <a:r>
              <a:rPr lang="en-US" b="1" i="0" u="none" strike="noStrike" dirty="0" err="1">
                <a:solidFill>
                  <a:srgbClr val="000000"/>
                </a:solidFill>
                <a:effectLst/>
                <a:latin typeface="Times New Roman" panose="02020603050405020304" pitchFamily="18" charset="0"/>
                <a:cs typeface="Times New Roman" panose="02020603050405020304" pitchFamily="18" charset="0"/>
              </a:rPr>
              <a:t>Dạng</a:t>
            </a:r>
            <a:r>
              <a:rPr lang="en-US" b="1" i="0" u="none" strike="noStrike" dirty="0">
                <a:solidFill>
                  <a:srgbClr val="000000"/>
                </a:solidFill>
                <a:effectLst/>
                <a:latin typeface="Times New Roman" panose="02020603050405020304" pitchFamily="18" charset="0"/>
                <a:cs typeface="Times New Roman" panose="02020603050405020304" pitchFamily="18" charset="0"/>
              </a:rPr>
              <a:t> </a:t>
            </a:r>
            <a:r>
              <a:rPr lang="en-US" b="1" i="0" u="none" strike="noStrike" dirty="0" err="1">
                <a:solidFill>
                  <a:srgbClr val="000000"/>
                </a:solidFill>
                <a:effectLst/>
                <a:latin typeface="Times New Roman" panose="02020603050405020304" pitchFamily="18" charset="0"/>
                <a:cs typeface="Times New Roman" panose="02020603050405020304" pitchFamily="18" charset="0"/>
              </a:rPr>
              <a:t>truyền</a:t>
            </a:r>
            <a:endParaRPr lang="en-US"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63487DB-F5FF-866B-F4A6-886F33D4CABE}"/>
              </a:ext>
            </a:extLst>
          </p:cNvPr>
          <p:cNvSpPr txBox="1"/>
          <p:nvPr/>
        </p:nvSpPr>
        <p:spPr>
          <a:xfrm>
            <a:off x="5021572" y="5635552"/>
            <a:ext cx="2148853" cy="369332"/>
          </a:xfrm>
          <a:prstGeom prst="rect">
            <a:avLst/>
          </a:prstGeom>
          <a:noFill/>
        </p:spPr>
        <p:txBody>
          <a:bodyPr wrap="square">
            <a:spAutoFit/>
          </a:bodyPr>
          <a:lstStyle/>
          <a:p>
            <a:pPr algn="ct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bôi</a:t>
            </a:r>
            <a:endParaRPr lang="en-US" sz="1050" b="1" dirty="0">
              <a:latin typeface="Times New Roman" panose="02020603050405020304" pitchFamily="18" charset="0"/>
              <a:cs typeface="Times New Roman" panose="02020603050405020304" pitchFamily="18" charset="0"/>
            </a:endParaRPr>
          </a:p>
        </p:txBody>
      </p:sp>
      <p:pic>
        <p:nvPicPr>
          <p:cNvPr id="17" name="Picture 16" descr="A group of black containers&#10;&#10;AI-generated content may be incorrect.">
            <a:extLst>
              <a:ext uri="{FF2B5EF4-FFF2-40B4-BE49-F238E27FC236}">
                <a16:creationId xmlns:a16="http://schemas.microsoft.com/office/drawing/2014/main" id="{59FF2245-64BC-7C1C-E252-77E75875CE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000"/>
                    </a14:imgEffect>
                  </a14:imgLayer>
                </a14:imgProps>
              </a:ext>
            </a:extLst>
          </a:blip>
          <a:srcRect l="30195" t="18666" r="41962" b="18666"/>
          <a:stretch>
            <a:fillRect/>
          </a:stretch>
        </p:blipFill>
        <p:spPr>
          <a:xfrm>
            <a:off x="4739769" y="1394656"/>
            <a:ext cx="2712461" cy="4068688"/>
          </a:xfrm>
          <a:prstGeom prst="rect">
            <a:avLst/>
          </a:prstGeom>
        </p:spPr>
      </p:pic>
      <p:pic>
        <p:nvPicPr>
          <p:cNvPr id="18" name="Picture 17" descr="A white bottle with a white label&#10;&#10;AI-generated content may be incorrect.">
            <a:extLst>
              <a:ext uri="{FF2B5EF4-FFF2-40B4-BE49-F238E27FC236}">
                <a16:creationId xmlns:a16="http://schemas.microsoft.com/office/drawing/2014/main" id="{C3961044-2237-2C42-7694-F92683CA84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15000" contrast="15000"/>
                    </a14:imgEffect>
                  </a14:imgLayer>
                </a14:imgProps>
              </a:ext>
            </a:extLst>
          </a:blip>
          <a:srcRect l="30203" t="20045" r="28020" b="17289"/>
          <a:stretch>
            <a:fillRect/>
          </a:stretch>
        </p:blipFill>
        <p:spPr>
          <a:xfrm>
            <a:off x="1275422" y="1394655"/>
            <a:ext cx="2712461" cy="4068689"/>
          </a:xfrm>
          <a:prstGeom prst="rect">
            <a:avLst/>
          </a:prstGeom>
        </p:spPr>
      </p:pic>
      <p:pic>
        <p:nvPicPr>
          <p:cNvPr id="19" name="Picture 18" descr="A brown bottle with a white label&#10;&#10;AI-generated content may be incorrect.">
            <a:extLst>
              <a:ext uri="{FF2B5EF4-FFF2-40B4-BE49-F238E27FC236}">
                <a16:creationId xmlns:a16="http://schemas.microsoft.com/office/drawing/2014/main" id="{9A1466FB-2B02-56DC-D31F-2AF507429B32}"/>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15000"/>
                    </a14:imgEffect>
                    <a14:imgEffect>
                      <a14:brightnessContrast bright="5000" contrast="11000"/>
                    </a14:imgEffect>
                  </a14:imgLayer>
                </a14:imgProps>
              </a:ext>
            </a:extLst>
          </a:blip>
          <a:srcRect l="16941" r="16393"/>
          <a:stretch>
            <a:fillRect/>
          </a:stretch>
        </p:blipFill>
        <p:spPr>
          <a:xfrm>
            <a:off x="8201403" y="1394654"/>
            <a:ext cx="2712462" cy="4068690"/>
          </a:xfrm>
          <a:prstGeom prst="rect">
            <a:avLst/>
          </a:prstGeom>
        </p:spPr>
      </p:pic>
    </p:spTree>
    <p:extLst>
      <p:ext uri="{BB962C8B-B14F-4D97-AF65-F5344CB8AC3E}">
        <p14:creationId xmlns:p14="http://schemas.microsoft.com/office/powerpoint/2010/main" val="571442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14D5C-8507-3971-F0A2-8FC36229948D}"/>
              </a:ext>
            </a:extLst>
          </p:cNvPr>
          <p:cNvSpPr txBox="1"/>
          <p:nvPr/>
        </p:nvSpPr>
        <p:spPr>
          <a:xfrm>
            <a:off x="1177335" y="2282885"/>
            <a:ext cx="3381054" cy="769441"/>
          </a:xfrm>
          <a:prstGeom prst="rect">
            <a:avLst/>
          </a:prstGeom>
          <a:noFill/>
        </p:spPr>
        <p:txBody>
          <a:bodyPr wrap="none" rtlCol="0">
            <a:spAutoFit/>
          </a:bodyPr>
          <a:lstStyle/>
          <a:p>
            <a:pPr marL="571500" indent="-571500">
              <a:buFont typeface="Wingdings" panose="05000000000000000000" pitchFamily="2" charset="2"/>
              <a:buChar char="Ø"/>
            </a:pP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uống</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878A05-39A7-C4D6-2BB2-7A25125A0657}"/>
              </a:ext>
            </a:extLst>
          </p:cNvPr>
          <p:cNvSpPr txBox="1"/>
          <p:nvPr/>
        </p:nvSpPr>
        <p:spPr>
          <a:xfrm>
            <a:off x="1177335" y="3165623"/>
            <a:ext cx="1768433"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bôi</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6B9054-F56E-E9FB-653E-FAED7B8F30E1}"/>
              </a:ext>
            </a:extLst>
          </p:cNvPr>
          <p:cNvSpPr txBox="1"/>
          <p:nvPr/>
        </p:nvSpPr>
        <p:spPr>
          <a:xfrm>
            <a:off x="1177335" y="3863695"/>
            <a:ext cx="2383986"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endParaRPr lang="en-US" sz="3200" b="1" dirty="0">
              <a:latin typeface="Times New Roman" panose="02020603050405020304" pitchFamily="18" charset="0"/>
              <a:cs typeface="Times New Roman" panose="02020603050405020304" pitchFamily="18" charset="0"/>
            </a:endParaRPr>
          </a:p>
        </p:txBody>
      </p:sp>
      <p:pic>
        <p:nvPicPr>
          <p:cNvPr id="5" name="Picture 14" descr="Hình ảnh Ghim câu chuyện">
            <a:extLst>
              <a:ext uri="{FF2B5EF4-FFF2-40B4-BE49-F238E27FC236}">
                <a16:creationId xmlns:a16="http://schemas.microsoft.com/office/drawing/2014/main" id="{98F8AC80-A4EB-01AE-6C8D-5531079D3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E679712C-C24A-B5D2-FCBD-42812E5A0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171561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0" y="365125"/>
            <a:ext cx="10515598" cy="640555"/>
          </a:xfrm>
        </p:spPr>
        <p:txBody>
          <a:bodyPr>
            <a:normAutofit/>
          </a:bodyPr>
          <a:lstStyle/>
          <a:p>
            <a:pPr algn="ctr"/>
            <a:r>
              <a:rPr lang="en-US" sz="3500" b="1" dirty="0" err="1">
                <a:latin typeface="Times New Roman" panose="02020603050405020304" pitchFamily="18" charset="0"/>
                <a:cs typeface="Times New Roman" panose="02020603050405020304" pitchFamily="18" charset="0"/>
              </a:rPr>
              <a:t>Liều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lượng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sử</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dụng</a:t>
            </a:r>
            <a:r>
              <a:rPr lang="en-US" sz="3500" b="1" dirty="0">
                <a:latin typeface="Times New Roman" panose="02020603050405020304" pitchFamily="18" charset="0"/>
                <a:cs typeface="Times New Roman" panose="02020603050405020304" pitchFamily="18" charset="0"/>
              </a:rPr>
              <a:t> NMN </a:t>
            </a:r>
            <a:r>
              <a:rPr lang="en-US" sz="3500" b="1" dirty="0" err="1">
                <a:latin typeface="Times New Roman" panose="02020603050405020304" pitchFamily="18" charset="0"/>
                <a:cs typeface="Times New Roman" panose="02020603050405020304" pitchFamily="18" charset="0"/>
              </a:rPr>
              <a:t>để</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thấy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hiệu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quả</a:t>
            </a:r>
            <a:endParaRPr lang="en-US" sz="3500" b="1" dirty="0">
              <a:latin typeface="Times New Roman" panose="02020603050405020304" pitchFamily="18" charset="0"/>
              <a:cs typeface="Times New Roman" panose="02020603050405020304" pitchFamily="18" charset="0"/>
            </a:endParaRPr>
          </a:p>
        </p:txBody>
      </p:sp>
      <p:pic>
        <p:nvPicPr>
          <p:cNvPr id="2050" name="Picture 2" descr="テーブル&#10;&#10;自動的に生成された説明">
            <a:extLst>
              <a:ext uri="{FF2B5EF4-FFF2-40B4-BE49-F238E27FC236}">
                <a16:creationId xmlns:a16="http://schemas.microsoft.com/office/drawing/2014/main" id="{A457FD3A-DC7D-416D-B6D8-7468425D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32" y="1121293"/>
            <a:ext cx="10515866" cy="5371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AA4F56-A059-4DDA-BBB8-78385ED4BA09}"/>
              </a:ext>
            </a:extLst>
          </p:cNvPr>
          <p:cNvSpPr txBox="1"/>
          <p:nvPr/>
        </p:nvSpPr>
        <p:spPr>
          <a:xfrm>
            <a:off x="1671145" y="5804504"/>
            <a:ext cx="3857296" cy="461665"/>
          </a:xfrm>
          <a:prstGeom prst="rect">
            <a:avLst/>
          </a:prstGeom>
          <a:solidFill>
            <a:schemeClr val="bg1"/>
          </a:solidFill>
        </p:spPr>
        <p:txBody>
          <a:bodyPr wrap="square" rtlCol="0">
            <a:spAutoFit/>
          </a:bodyPr>
          <a:lstStyle/>
          <a:p>
            <a:r>
              <a:rPr lang="en-US" sz="1200" i="1" dirty="0">
                <a:solidFill>
                  <a:srgbClr val="1C775A"/>
                </a:solidFill>
                <a:latin typeface="Times New Roman" panose="02020603050405020304" pitchFamily="18" charset="0"/>
                <a:cs typeface="Times New Roman" panose="02020603050405020304" pitchFamily="18" charset="0"/>
              </a:rPr>
              <a:t>**</a:t>
            </a:r>
            <a:r>
              <a:rPr lang="vi-VN" sz="1200" i="1" dirty="0">
                <a:solidFill>
                  <a:srgbClr val="1C775A"/>
                </a:solidFill>
                <a:latin typeface="Times New Roman" panose="02020603050405020304" pitchFamily="18" charset="0"/>
                <a:cs typeface="Times New Roman" panose="02020603050405020304" pitchFamily="18" charset="0"/>
              </a:rPr>
              <a:t>Đối với trọng lượng cơ thể tiêu chuẩn là 62kg</a:t>
            </a:r>
            <a:r>
              <a:rPr lang="en-US" sz="1200" i="1" dirty="0">
                <a:solidFill>
                  <a:srgbClr val="1C775A"/>
                </a:solidFill>
                <a:latin typeface="Times New Roman" panose="02020603050405020304" pitchFamily="18" charset="0"/>
                <a:cs typeface="Times New Roman" panose="02020603050405020304" pitchFamily="18" charset="0"/>
              </a:rPr>
              <a:t>,</a:t>
            </a:r>
            <a:r>
              <a:rPr lang="vi-VN" sz="1200" i="1" dirty="0">
                <a:solidFill>
                  <a:srgbClr val="1C775A"/>
                </a:solidFill>
                <a:latin typeface="Times New Roman" panose="02020603050405020304" pitchFamily="18" charset="0"/>
                <a:cs typeface="Times New Roman" panose="02020603050405020304" pitchFamily="18" charset="0"/>
              </a:rPr>
              <a:t> dựa trên tính toán liều dùng đường uống</a:t>
            </a:r>
            <a:endParaRPr lang="en-US" sz="1200" i="1" dirty="0">
              <a:solidFill>
                <a:srgbClr val="1C775A"/>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A56D7F7-EF63-4175-A0AE-ACD4F2CEC99C}"/>
              </a:ext>
            </a:extLst>
          </p:cNvPr>
          <p:cNvSpPr txBox="1"/>
          <p:nvPr/>
        </p:nvSpPr>
        <p:spPr>
          <a:xfrm>
            <a:off x="2674883" y="2409123"/>
            <a:ext cx="2697217" cy="523220"/>
          </a:xfrm>
          <a:prstGeom prst="rect">
            <a:avLst/>
          </a:prstGeom>
          <a:solidFill>
            <a:schemeClr val="bg1"/>
          </a:solidFill>
        </p:spPr>
        <p:txBody>
          <a:bodyPr wrap="square" rtlCol="0">
            <a:spAutoFit/>
          </a:bodyPr>
          <a:lstStyle/>
          <a:p>
            <a:r>
              <a:rPr lang="en-US" sz="1400" b="1" dirty="0" err="1">
                <a:solidFill>
                  <a:srgbClr val="1C775A"/>
                </a:solidFill>
                <a:latin typeface="Arial" panose="020B0604020202020204" pitchFamily="34" charset="0"/>
                <a:cs typeface="Arial" panose="020B0604020202020204" pitchFamily="34" charset="0"/>
              </a:rPr>
              <a:t>Tuổi</a:t>
            </a:r>
            <a:r>
              <a:rPr lang="en-US" sz="1400" b="1" dirty="0">
                <a:solidFill>
                  <a:srgbClr val="1C775A"/>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≤50 </a:t>
            </a:r>
            <a:r>
              <a:rPr lang="en-US" sz="1400" dirty="0" err="1">
                <a:latin typeface="Arial" panose="020B0604020202020204" pitchFamily="34" charset="0"/>
                <a:cs typeface="Arial" panose="020B0604020202020204" pitchFamily="34" charset="0"/>
              </a:rPr>
              <a:t>tuổi</a:t>
            </a:r>
            <a:endParaRPr lang="en-US" sz="1400" dirty="0">
              <a:latin typeface="Arial" panose="020B0604020202020204" pitchFamily="34" charset="0"/>
              <a:cs typeface="Arial" panose="020B0604020202020204" pitchFamily="34" charset="0"/>
            </a:endParaRPr>
          </a:p>
          <a:p>
            <a:r>
              <a:rPr lang="en-US" sz="1400" b="1" dirty="0" err="1">
                <a:solidFill>
                  <a:srgbClr val="1C775A"/>
                </a:solidFill>
                <a:latin typeface="Arial" panose="020B0604020202020204" pitchFamily="34" charset="0"/>
                <a:cs typeface="Arial" panose="020B0604020202020204" pitchFamily="34" charset="0"/>
              </a:rPr>
              <a:t>Liều</a:t>
            </a:r>
            <a:r>
              <a:rPr lang="en-US" sz="1400" b="1" dirty="0">
                <a:solidFill>
                  <a:srgbClr val="1C775A"/>
                </a:solidFill>
                <a:latin typeface="Arial" panose="020B0604020202020204" pitchFamily="34" charset="0"/>
                <a:cs typeface="Arial" panose="020B0604020202020204" pitchFamily="34" charset="0"/>
              </a:rPr>
              <a:t> </a:t>
            </a:r>
            <a:r>
              <a:rPr lang="en-US" sz="1400" b="1" dirty="0" err="1">
                <a:solidFill>
                  <a:srgbClr val="1C775A"/>
                </a:solidFill>
                <a:latin typeface="Arial" panose="020B0604020202020204" pitchFamily="34" charset="0"/>
                <a:cs typeface="Arial" panose="020B0604020202020204" pitchFamily="34" charset="0"/>
              </a:rPr>
              <a:t>lượng</a:t>
            </a:r>
            <a:r>
              <a:rPr lang="en-US" sz="1400" b="1" dirty="0">
                <a:solidFill>
                  <a:srgbClr val="1C775A"/>
                </a:solidFill>
                <a:latin typeface="Arial" panose="020B0604020202020204" pitchFamily="34" charset="0"/>
                <a:cs typeface="Arial" panose="020B0604020202020204" pitchFamily="34" charset="0"/>
              </a:rPr>
              <a:t> NMN: </a:t>
            </a:r>
            <a:r>
              <a:rPr lang="en-US" sz="1400" dirty="0">
                <a:latin typeface="Arial" panose="020B0604020202020204" pitchFamily="34" charset="0"/>
                <a:cs typeface="Arial" panose="020B0604020202020204" pitchFamily="34" charset="0"/>
              </a:rPr>
              <a:t>500mg/</a:t>
            </a:r>
            <a:r>
              <a:rPr lang="en-US" sz="1400" dirty="0" err="1">
                <a:latin typeface="Arial" panose="020B0604020202020204" pitchFamily="34" charset="0"/>
                <a:cs typeface="Arial" panose="020B0604020202020204" pitchFamily="34" charset="0"/>
              </a:rPr>
              <a:t>ngày</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35857B2-303C-4E19-B397-805D9D397902}"/>
              </a:ext>
            </a:extLst>
          </p:cNvPr>
          <p:cNvSpPr txBox="1"/>
          <p:nvPr/>
        </p:nvSpPr>
        <p:spPr>
          <a:xfrm>
            <a:off x="2674884" y="4370475"/>
            <a:ext cx="2697216" cy="523220"/>
          </a:xfrm>
          <a:prstGeom prst="rect">
            <a:avLst/>
          </a:prstGeom>
          <a:solidFill>
            <a:schemeClr val="bg1"/>
          </a:solidFill>
        </p:spPr>
        <p:txBody>
          <a:bodyPr wrap="square" rtlCol="0">
            <a:spAutoFit/>
          </a:bodyPr>
          <a:lstStyle/>
          <a:p>
            <a:r>
              <a:rPr lang="en-US" sz="1400" b="1" dirty="0" err="1">
                <a:solidFill>
                  <a:srgbClr val="1C775A"/>
                </a:solidFill>
                <a:latin typeface="Arial" panose="020B0604020202020204" pitchFamily="34" charset="0"/>
                <a:cs typeface="Arial" panose="020B0604020202020204" pitchFamily="34" charset="0"/>
              </a:rPr>
              <a:t>Tuổi</a:t>
            </a:r>
            <a:r>
              <a:rPr lang="en-US" sz="1400" b="1" dirty="0">
                <a:solidFill>
                  <a:srgbClr val="1C775A"/>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&gt;50 </a:t>
            </a:r>
            <a:r>
              <a:rPr lang="en-US" sz="1400" dirty="0" err="1">
                <a:latin typeface="Arial" panose="020B0604020202020204" pitchFamily="34" charset="0"/>
                <a:cs typeface="Arial" panose="020B0604020202020204" pitchFamily="34" charset="0"/>
              </a:rPr>
              <a:t>tuổi</a:t>
            </a:r>
            <a:endParaRPr lang="en-US" sz="1400" dirty="0">
              <a:latin typeface="Arial" panose="020B0604020202020204" pitchFamily="34" charset="0"/>
              <a:cs typeface="Arial" panose="020B0604020202020204" pitchFamily="34" charset="0"/>
            </a:endParaRPr>
          </a:p>
          <a:p>
            <a:r>
              <a:rPr lang="en-US" sz="1400" b="1" dirty="0" err="1">
                <a:solidFill>
                  <a:srgbClr val="1C775A"/>
                </a:solidFill>
                <a:latin typeface="Arial" panose="020B0604020202020204" pitchFamily="34" charset="0"/>
                <a:cs typeface="Arial" panose="020B0604020202020204" pitchFamily="34" charset="0"/>
              </a:rPr>
              <a:t>Liều</a:t>
            </a:r>
            <a:r>
              <a:rPr lang="en-US" sz="1400" b="1" dirty="0">
                <a:solidFill>
                  <a:srgbClr val="1C775A"/>
                </a:solidFill>
                <a:latin typeface="Arial" panose="020B0604020202020204" pitchFamily="34" charset="0"/>
                <a:cs typeface="Arial" panose="020B0604020202020204" pitchFamily="34" charset="0"/>
              </a:rPr>
              <a:t> </a:t>
            </a:r>
            <a:r>
              <a:rPr lang="en-US" sz="1400" b="1" dirty="0" err="1">
                <a:solidFill>
                  <a:srgbClr val="1C775A"/>
                </a:solidFill>
                <a:latin typeface="Arial" panose="020B0604020202020204" pitchFamily="34" charset="0"/>
                <a:cs typeface="Arial" panose="020B0604020202020204" pitchFamily="34" charset="0"/>
              </a:rPr>
              <a:t>lượng</a:t>
            </a:r>
            <a:r>
              <a:rPr lang="en-US" sz="1400" b="1" dirty="0">
                <a:solidFill>
                  <a:srgbClr val="1C775A"/>
                </a:solidFill>
                <a:latin typeface="Arial" panose="020B0604020202020204" pitchFamily="34" charset="0"/>
                <a:cs typeface="Arial" panose="020B0604020202020204" pitchFamily="34" charset="0"/>
              </a:rPr>
              <a:t> NMN: </a:t>
            </a:r>
            <a:r>
              <a:rPr lang="en-US" sz="1400" dirty="0">
                <a:latin typeface="Arial" panose="020B0604020202020204" pitchFamily="34" charset="0"/>
                <a:cs typeface="Arial" panose="020B0604020202020204" pitchFamily="34" charset="0"/>
              </a:rPr>
              <a:t>750mg/</a:t>
            </a:r>
            <a:r>
              <a:rPr lang="en-US" sz="1400" dirty="0" err="1">
                <a:latin typeface="Arial" panose="020B0604020202020204" pitchFamily="34" charset="0"/>
                <a:cs typeface="Arial" panose="020B0604020202020204" pitchFamily="34" charset="0"/>
              </a:rPr>
              <a:t>ngày</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A4563B6-AA37-4FC0-9EE7-41B2F47FB8CD}"/>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pic>
        <p:nvPicPr>
          <p:cNvPr id="5" name="Picture 4" descr="A green and black logo&#10;&#10;AI-generated content may be incorrect.">
            <a:extLst>
              <a:ext uri="{FF2B5EF4-FFF2-40B4-BE49-F238E27FC236}">
                <a16:creationId xmlns:a16="http://schemas.microsoft.com/office/drawing/2014/main" id="{DBBBA23D-A6D7-27AD-3D53-1055578D6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63870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pic>
        <p:nvPicPr>
          <p:cNvPr id="3074" name="Picture 2" descr="How Japan Is Creating New Opportunities for Life Sciences Companies -  SPONSOR CONTENT FROM THE GOVERNMENT OF JAPAN">
            <a:extLst>
              <a:ext uri="{FF2B5EF4-FFF2-40B4-BE49-F238E27FC236}">
                <a16:creationId xmlns:a16="http://schemas.microsoft.com/office/drawing/2014/main" id="{AB466F80-7D46-4F5B-8FC7-0EC6E7613C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75" r="5762"/>
          <a:stretch/>
        </p:blipFill>
        <p:spPr bwMode="auto">
          <a:xfrm>
            <a:off x="6600497" y="-2"/>
            <a:ext cx="5591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1" y="365125"/>
            <a:ext cx="5415643" cy="1095813"/>
          </a:xfrm>
        </p:spPr>
        <p:txBody>
          <a:bodyPr>
            <a:noAutofit/>
          </a:bodyPr>
          <a:lstStyle/>
          <a:p>
            <a:r>
              <a:rPr lang="en-US" sz="3500" b="1" dirty="0" err="1">
                <a:latin typeface="Times New Roman" panose="02020603050405020304" pitchFamily="18" charset="0"/>
                <a:cs typeface="Times New Roman" panose="02020603050405020304" pitchFamily="18" charset="0"/>
              </a:rPr>
              <a:t>Liều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lượng</a:t>
            </a:r>
            <a:r>
              <a:rPr lang="en-US" sz="3500" b="1" dirty="0">
                <a:latin typeface="Times New Roman" panose="02020603050405020304" pitchFamily="18" charset="0"/>
                <a:cs typeface="Times New Roman" panose="02020603050405020304" pitchFamily="18" charset="0"/>
              </a:rPr>
              <a:t> an </a:t>
            </a:r>
            <a:r>
              <a:rPr lang="en-US" sz="3500" b="1" dirty="0" err="1">
                <a:latin typeface="Times New Roman" panose="02020603050405020304" pitchFamily="18" charset="0"/>
                <a:cs typeface="Times New Roman" panose="02020603050405020304" pitchFamily="18" charset="0"/>
              </a:rPr>
              <a:t>toàn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của</a:t>
            </a:r>
            <a:r>
              <a:rPr lang="en-US" sz="3500" b="1" dirty="0">
                <a:latin typeface="Times New Roman" panose="02020603050405020304" pitchFamily="18" charset="0"/>
                <a:cs typeface="Times New Roman" panose="02020603050405020304" pitchFamily="18" charset="0"/>
              </a:rPr>
              <a:t> NMN </a:t>
            </a:r>
            <a:r>
              <a:rPr lang="en-US" sz="3500" b="1" dirty="0" err="1">
                <a:latin typeface="Times New Roman" panose="02020603050405020304" pitchFamily="18" charset="0"/>
                <a:cs typeface="Times New Roman" panose="02020603050405020304" pitchFamily="18" charset="0"/>
              </a:rPr>
              <a:t>uống</a:t>
            </a:r>
            <a:endParaRPr lang="en-US" sz="35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D808BDD0-F075-4D2B-9261-C34BB88DB5CD}"/>
              </a:ext>
            </a:extLst>
          </p:cNvPr>
          <p:cNvSpPr>
            <a:spLocks noGrp="1"/>
          </p:cNvSpPr>
          <p:nvPr>
            <p:ph idx="1"/>
          </p:nvPr>
        </p:nvSpPr>
        <p:spPr>
          <a:xfrm>
            <a:off x="838200" y="1638778"/>
            <a:ext cx="5415644" cy="4854097"/>
          </a:xfrm>
        </p:spPr>
        <p:txBody>
          <a:bodyPr>
            <a:normAutofit/>
          </a:bodyPr>
          <a:lstStyle/>
          <a:p>
            <a:pPr marL="0" indent="0">
              <a:buNone/>
            </a:pP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cứu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a:t>
            </a:r>
          </a:p>
          <a:p>
            <a:r>
              <a:rPr lang="vi-VN" sz="1600" b="1" dirty="0">
                <a:latin typeface="Times New Roman" panose="02020603050405020304" pitchFamily="18" charset="0"/>
                <a:cs typeface="Times New Roman" panose="02020603050405020304" pitchFamily="18" charset="0"/>
              </a:rPr>
              <a:t>500mg</a:t>
            </a:r>
            <a:r>
              <a:rPr lang="en-US" sz="1600" b="1" dirty="0">
                <a:latin typeface="Times New Roman" panose="02020603050405020304" pitchFamily="18" charset="0"/>
                <a:cs typeface="Times New Roman" panose="02020603050405020304" pitchFamily="18" charset="0"/>
              </a:rPr>
              <a:t> NMN/</a:t>
            </a:r>
            <a:r>
              <a:rPr lang="en-US" sz="1600" b="1" dirty="0" err="1">
                <a:latin typeface="Times New Roman" panose="02020603050405020304" pitchFamily="18" charset="0"/>
                <a:cs typeface="Times New Roman" panose="02020603050405020304" pitchFamily="18" charset="0"/>
              </a:rPr>
              <a:t>ngày</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 K</a:t>
            </a:r>
            <a:r>
              <a:rPr lang="vi-VN" sz="1600" dirty="0">
                <a:latin typeface="Times New Roman" panose="02020603050405020304" pitchFamily="18" charset="0"/>
                <a:cs typeface="Times New Roman" panose="02020603050405020304" pitchFamily="18" charset="0"/>
              </a:rPr>
              <a:t>hông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sự thay đổi nào trong các phép đo sinh lý như nhịp tim hoặc huyết áp</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a:t>
            </a:r>
            <a:r>
              <a:rPr lang="vi-VN" sz="1600" dirty="0">
                <a:latin typeface="Times New Roman" panose="02020603050405020304" pitchFamily="18" charset="0"/>
                <a:cs typeface="Times New Roman" panose="02020603050405020304" pitchFamily="18" charset="0"/>
              </a:rPr>
              <a:t>n toàn và dung nạp tốt.</a:t>
            </a: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r>
              <a:rPr lang="vi-VN" sz="1600" b="1" dirty="0">
                <a:latin typeface="Times New Roman" panose="02020603050405020304" pitchFamily="18" charset="0"/>
                <a:cs typeface="Times New Roman" panose="02020603050405020304" pitchFamily="18" charset="0"/>
              </a:rPr>
              <a:t>250mg </a:t>
            </a:r>
            <a:r>
              <a:rPr lang="en-US" sz="1600" b="1" dirty="0">
                <a:latin typeface="Times New Roman" panose="02020603050405020304" pitchFamily="18" charset="0"/>
                <a:cs typeface="Times New Roman" panose="02020603050405020304" pitchFamily="18" charset="0"/>
              </a:rPr>
              <a:t>NMN/</a:t>
            </a:r>
            <a:r>
              <a:rPr lang="en-US" sz="1600" b="1" dirty="0" err="1">
                <a:latin typeface="Times New Roman" panose="02020603050405020304" pitchFamily="18" charset="0"/>
                <a:cs typeface="Times New Roman" panose="02020603050405020304" pitchFamily="18" charset="0"/>
              </a:rPr>
              <a:t>ngày</a:t>
            </a:r>
            <a:r>
              <a:rPr lang="en-US" sz="1600" b="1" dirty="0">
                <a:latin typeface="Times New Roman" panose="02020603050405020304" pitchFamily="18" charset="0"/>
                <a:cs typeface="Times New Roman" panose="02020603050405020304" pitchFamily="18" charset="0"/>
              </a:rPr>
              <a:t> (</a:t>
            </a:r>
            <a:r>
              <a:rPr lang="vi-VN" sz="1600" b="1" dirty="0">
                <a:latin typeface="Times New Roman" panose="02020603050405020304" pitchFamily="18" charset="0"/>
                <a:cs typeface="Times New Roman" panose="02020603050405020304" pitchFamily="18" charset="0"/>
              </a:rPr>
              <a:t>trong 12 tuần</a:t>
            </a:r>
            <a:r>
              <a:rPr lang="en-US" sz="1600" b="1"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Hỗ</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trợ</a:t>
            </a:r>
            <a:r>
              <a:rPr lang="vi-VN"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cường</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chức năng cơ bắp ở nam giới trên 65 tuổi</a:t>
            </a:r>
            <a:r>
              <a:rPr lang="en-US" sz="1600"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cải thiện tốc độ đi bộ, khả năng đứng dậy khỏi ghế và sức cầm nắm</a:t>
            </a:r>
            <a:r>
              <a:rPr lang="en-US" sz="1600" dirty="0">
                <a:latin typeface="Times New Roman" panose="02020603050405020304" pitchFamily="18" charset="0"/>
                <a:cs typeface="Times New Roman" panose="02020603050405020304" pitchFamily="18" charset="0"/>
              </a:rPr>
              <a:t>,…</a:t>
            </a:r>
          </a:p>
          <a:p>
            <a:pPr marL="0" indent="0">
              <a:buNone/>
            </a:pPr>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200 – 300mg/</a:t>
            </a:r>
            <a:r>
              <a:rPr lang="en-US" sz="1600" b="1" dirty="0" err="1">
                <a:latin typeface="Times New Roman" panose="02020603050405020304" pitchFamily="18" charset="0"/>
                <a:cs typeface="Times New Roman" panose="02020603050405020304" pitchFamily="18" charset="0"/>
              </a:rPr>
              <a:t>ngày</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trong</a:t>
            </a:r>
            <a:r>
              <a:rPr lang="en-US" sz="1600" b="1" dirty="0">
                <a:latin typeface="Times New Roman" panose="02020603050405020304" pitchFamily="18" charset="0"/>
                <a:cs typeface="Times New Roman" panose="02020603050405020304" pitchFamily="18" charset="0"/>
              </a:rPr>
              <a:t> 24 </a:t>
            </a:r>
            <a:r>
              <a:rPr lang="en-US" sz="1600" b="1" dirty="0" err="1">
                <a:latin typeface="Times New Roman" panose="02020603050405020304" pitchFamily="18" charset="0"/>
                <a:cs typeface="Times New Roman" panose="02020603050405020304" pitchFamily="18" charset="0"/>
              </a:rPr>
              <a:t>tuần</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Hỗ</a:t>
            </a:r>
            <a:r>
              <a:rPr lang="en-US" sz="1600" dirty="0">
                <a:latin typeface="Times New Roman" panose="02020603050405020304" pitchFamily="18" charset="0"/>
                <a:cs typeface="Times New Roman" panose="02020603050405020304" pitchFamily="18" charset="0"/>
                <a:sym typeface="Wingdings" panose="05000000000000000000" pitchFamily="2" charset="2"/>
              </a:rPr>
              <a:t> </a:t>
            </a:r>
            <a:r>
              <a:rPr lang="en-US" sz="1600" dirty="0" err="1">
                <a:latin typeface="Times New Roman" panose="02020603050405020304" pitchFamily="18" charset="0"/>
                <a:cs typeface="Times New Roman" panose="02020603050405020304" pitchFamily="18" charset="0"/>
                <a:sym typeface="Wingdings" panose="05000000000000000000" pitchFamily="2" charset="2"/>
              </a:rPr>
              <a:t>trợ</a:t>
            </a:r>
            <a:r>
              <a:rPr lang="en-US" sz="1600" dirty="0">
                <a:latin typeface="Times New Roman" panose="02020603050405020304" pitchFamily="18" charset="0"/>
                <a:cs typeface="Times New Roman" panose="02020603050405020304" pitchFamily="18" charset="0"/>
                <a:sym typeface="Wingdings" panose="05000000000000000000" pitchFamily="2" charset="2"/>
              </a:rPr>
              <a:t> c</a:t>
            </a:r>
            <a:r>
              <a:rPr lang="vi-VN" sz="1600" dirty="0">
                <a:latin typeface="Times New Roman" panose="02020603050405020304" pitchFamily="18" charset="0"/>
                <a:cs typeface="Times New Roman" panose="02020603050405020304" pitchFamily="18" charset="0"/>
              </a:rPr>
              <a:t>ải thiện chức năng 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vi-VN" sz="1600" dirty="0">
                <a:latin typeface="Times New Roman" panose="02020603050405020304" pitchFamily="18" charset="0"/>
                <a:cs typeface="Times New Roman" panose="02020603050405020304" pitchFamily="18" charset="0"/>
              </a:rPr>
              <a:t> chuyển hóa glucose</a:t>
            </a:r>
            <a:r>
              <a:rPr lang="en-US" sz="1600" dirty="0">
                <a:latin typeface="Times New Roman" panose="02020603050405020304" pitchFamily="18" charset="0"/>
                <a:cs typeface="Times New Roman" panose="02020603050405020304" pitchFamily="18" charset="0"/>
              </a:rPr>
              <a:t>. C</a:t>
            </a:r>
            <a:r>
              <a:rPr lang="vi-VN" sz="1600" dirty="0">
                <a:latin typeface="Times New Roman" panose="02020603050405020304" pitchFamily="18" charset="0"/>
                <a:cs typeface="Times New Roman" panose="02020603050405020304" pitchFamily="18" charset="0"/>
              </a:rPr>
              <a:t>ác thông số sức khỏe khác cũng đang được thử nghiệm ở những người trung niên và cao tuổi mắc các bệnh liên quan đến tuổi tác như huyết áp cao, tiểu đường, béo phì và suy dinh dưỡng.</a:t>
            </a:r>
          </a:p>
          <a:p>
            <a:endParaRPr lang="vi-VN" sz="1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56E46D3-FD74-4E54-A597-29B69BF516AC}"/>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rPr>
              <a:t>Nguồn</a:t>
            </a:r>
            <a:r>
              <a:rPr lang="en-US" sz="1200" b="0" i="1" u="none" strike="noStrike" dirty="0">
                <a:solidFill>
                  <a:srgbClr val="000000"/>
                </a:solidFill>
                <a:effectLst/>
              </a:rPr>
              <a:t>:</a:t>
            </a:r>
            <a:r>
              <a:rPr lang="vi-VN" sz="1200" b="0" i="1" u="none" strike="noStrike" dirty="0">
                <a:solidFill>
                  <a:srgbClr val="000000"/>
                </a:solidFill>
                <a:effectLst/>
              </a:rPr>
              <a:t> nmn.com dựa trên các báo cáo khoa học</a:t>
            </a:r>
            <a:endParaRPr lang="en-US" sz="1200" i="1" dirty="0"/>
          </a:p>
        </p:txBody>
      </p:sp>
      <p:pic>
        <p:nvPicPr>
          <p:cNvPr id="3" name="Picture 2" descr="A green and black logo&#10;&#10;AI-generated content may be incorrect.">
            <a:extLst>
              <a:ext uri="{FF2B5EF4-FFF2-40B4-BE49-F238E27FC236}">
                <a16:creationId xmlns:a16="http://schemas.microsoft.com/office/drawing/2014/main" id="{5385D310-E61E-EB97-DE0C-E611B36EE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125759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7098A-F3B6-FE3D-FD61-EBD4FB7EF4C9}"/>
              </a:ext>
            </a:extLst>
          </p:cNvPr>
          <p:cNvSpPr txBox="1"/>
          <p:nvPr/>
        </p:nvSpPr>
        <p:spPr>
          <a:xfrm>
            <a:off x="1778424" y="5688018"/>
            <a:ext cx="1244251"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Tắm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trắng</a:t>
            </a:r>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F9AFC2-2E9B-D37D-7400-F83DFD2CFA51}"/>
              </a:ext>
            </a:extLst>
          </p:cNvPr>
          <p:cNvSpPr txBox="1"/>
          <p:nvPr/>
        </p:nvSpPr>
        <p:spPr>
          <a:xfrm>
            <a:off x="5456124" y="5688018"/>
            <a:ext cx="931665"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Peel da</a:t>
            </a:r>
          </a:p>
        </p:txBody>
      </p:sp>
      <p:sp>
        <p:nvSpPr>
          <p:cNvPr id="4" name="TextBox 3">
            <a:extLst>
              <a:ext uri="{FF2B5EF4-FFF2-40B4-BE49-F238E27FC236}">
                <a16:creationId xmlns:a16="http://schemas.microsoft.com/office/drawing/2014/main" id="{3F3F22D0-CC00-FA9C-0E6A-B57A0217CAAD}"/>
              </a:ext>
            </a:extLst>
          </p:cNvPr>
          <p:cNvSpPr txBox="1"/>
          <p:nvPr/>
        </p:nvSpPr>
        <p:spPr>
          <a:xfrm>
            <a:off x="8106759" y="5688018"/>
            <a:ext cx="2731838"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Công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laser </a:t>
            </a:r>
            <a:r>
              <a:rPr lang="en-US" sz="2000" dirty="0" err="1">
                <a:latin typeface="Times New Roman" panose="02020603050405020304" pitchFamily="18" charset="0"/>
                <a:cs typeface="Times New Roman" panose="02020603050405020304" pitchFamily="18" charset="0"/>
              </a:rPr>
              <a:t>xâm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lấn</a:t>
            </a:r>
            <a:endParaRPr lang="en-US" sz="2000" dirty="0">
              <a:latin typeface="Times New Roman" panose="02020603050405020304" pitchFamily="18" charset="0"/>
              <a:cs typeface="Times New Roman" panose="02020603050405020304" pitchFamily="18" charset="0"/>
            </a:endParaRPr>
          </a:p>
        </p:txBody>
      </p:sp>
      <p:pic>
        <p:nvPicPr>
          <p:cNvPr id="8" name="Picture 7" descr="A person removing a gel on her face&#10;&#10;AI-generated content may be incorrect.">
            <a:extLst>
              <a:ext uri="{FF2B5EF4-FFF2-40B4-BE49-F238E27FC236}">
                <a16:creationId xmlns:a16="http://schemas.microsoft.com/office/drawing/2014/main" id="{1C85278F-ECF1-256C-5C5B-AB3FB0E5FA21}"/>
              </a:ext>
            </a:extLst>
          </p:cNvPr>
          <p:cNvPicPr>
            <a:picLocks noChangeAspect="1"/>
          </p:cNvPicPr>
          <p:nvPr/>
        </p:nvPicPr>
        <p:blipFill rotWithShape="1">
          <a:blip r:embed="rId2">
            <a:extLst>
              <a:ext uri="{28A0092B-C50C-407E-A947-70E740481C1C}">
                <a14:useLocalDpi xmlns:a14="http://schemas.microsoft.com/office/drawing/2010/main" val="0"/>
              </a:ext>
            </a:extLst>
          </a:blip>
          <a:srcRect l="36123" t="1008" r="20557" b="1522"/>
          <a:stretch>
            <a:fillRect/>
          </a:stretch>
        </p:blipFill>
        <p:spPr>
          <a:xfrm>
            <a:off x="4706160" y="1406022"/>
            <a:ext cx="2779680" cy="4169520"/>
          </a:xfrm>
          <a:prstGeom prst="rect">
            <a:avLst/>
          </a:prstGeom>
        </p:spPr>
      </p:pic>
      <p:pic>
        <p:nvPicPr>
          <p:cNvPr id="1030" name="Picture 6">
            <a:extLst>
              <a:ext uri="{FF2B5EF4-FFF2-40B4-BE49-F238E27FC236}">
                <a16:creationId xmlns:a16="http://schemas.microsoft.com/office/drawing/2014/main" id="{0202F5FD-D5AB-53E1-01C6-367205D19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 r="2964"/>
          <a:stretch>
            <a:fillRect/>
          </a:stretch>
        </p:blipFill>
        <p:spPr bwMode="auto">
          <a:xfrm>
            <a:off x="8249209" y="1406022"/>
            <a:ext cx="2777392" cy="4169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2+ Cách Tắm Trắng Body Đơn Giản, Dễ Áp Dụng">
            <a:extLst>
              <a:ext uri="{FF2B5EF4-FFF2-40B4-BE49-F238E27FC236}">
                <a16:creationId xmlns:a16="http://schemas.microsoft.com/office/drawing/2014/main" id="{552A4E36-C32C-BE31-FA00-AF5A818B36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34" r="16188"/>
          <a:stretch>
            <a:fillRect/>
          </a:stretch>
        </p:blipFill>
        <p:spPr bwMode="auto">
          <a:xfrm>
            <a:off x="1163112" y="1406022"/>
            <a:ext cx="2779680" cy="416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064C82-525C-4982-C2A9-DD4DDE5AFD11}"/>
              </a:ext>
            </a:extLst>
          </p:cNvPr>
          <p:cNvSpPr txBox="1"/>
          <p:nvPr/>
        </p:nvSpPr>
        <p:spPr>
          <a:xfrm>
            <a:off x="1138631" y="466850"/>
            <a:ext cx="520527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Xu </a:t>
            </a:r>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10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endParaRPr lang="en-US" sz="2800" b="1" dirty="0">
              <a:latin typeface="Times New Roman" panose="02020603050405020304" pitchFamily="18" charset="0"/>
              <a:cs typeface="Times New Roman" panose="02020603050405020304" pitchFamily="18" charset="0"/>
            </a:endParaRPr>
          </a:p>
        </p:txBody>
      </p:sp>
      <p:pic>
        <p:nvPicPr>
          <p:cNvPr id="10" name="Picture 9" descr="A green and black logo&#10;&#10;AI-generated content may be incorrect.">
            <a:extLst>
              <a:ext uri="{FF2B5EF4-FFF2-40B4-BE49-F238E27FC236}">
                <a16:creationId xmlns:a16="http://schemas.microsoft.com/office/drawing/2014/main" id="{FC1B4C94-342A-1ECD-4CAD-CDA43CA32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26" y="186113"/>
            <a:ext cx="498717" cy="561474"/>
          </a:xfrm>
          <a:prstGeom prst="rect">
            <a:avLst/>
          </a:prstGeom>
        </p:spPr>
      </p:pic>
    </p:spTree>
    <p:extLst>
      <p:ext uri="{BB962C8B-B14F-4D97-AF65-F5344CB8AC3E}">
        <p14:creationId xmlns:p14="http://schemas.microsoft.com/office/powerpoint/2010/main" val="3121142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C3540D-0B1F-4EEF-B406-4DF320B6F3BB}"/>
              </a:ext>
            </a:extLst>
          </p:cNvPr>
          <p:cNvSpPr/>
          <p:nvPr/>
        </p:nvSpPr>
        <p:spPr>
          <a:xfrm>
            <a:off x="896934" y="1051034"/>
            <a:ext cx="1804229" cy="448546"/>
          </a:xfrm>
          <a:prstGeom prst="rect">
            <a:avLst/>
          </a:prstGeom>
          <a:solidFill>
            <a:srgbClr val="239572"/>
          </a:solidFill>
          <a:ln w="19050">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DẠNG VIÊN</a:t>
            </a:r>
          </a:p>
        </p:txBody>
      </p:sp>
      <p:pic>
        <p:nvPicPr>
          <p:cNvPr id="7" name="Picture 6" descr="A white bottle in a black box&#10;&#10;AI-generated content may be incorrect.">
            <a:extLst>
              <a:ext uri="{FF2B5EF4-FFF2-40B4-BE49-F238E27FC236}">
                <a16:creationId xmlns:a16="http://schemas.microsoft.com/office/drawing/2014/main" id="{9429101F-1EA4-44E3-B892-6C30043B7ECF}"/>
              </a:ext>
            </a:extLst>
          </p:cNvPr>
          <p:cNvPicPr>
            <a:picLocks noChangeAspect="1"/>
          </p:cNvPicPr>
          <p:nvPr/>
        </p:nvPicPr>
        <p:blipFill>
          <a:blip r:embed="rId2"/>
          <a:srcRect l="1060" r="-744"/>
          <a:stretch>
            <a:fillRect/>
          </a:stretch>
        </p:blipFill>
        <p:spPr>
          <a:xfrm>
            <a:off x="890835" y="1552130"/>
            <a:ext cx="1792033" cy="1803409"/>
          </a:xfrm>
          <a:prstGeom prst="rect">
            <a:avLst/>
          </a:prstGeom>
          <a:ln>
            <a:noFill/>
          </a:ln>
        </p:spPr>
      </p:pic>
      <p:pic>
        <p:nvPicPr>
          <p:cNvPr id="8" name="Picture 7" descr="A box with a pink packet&#10;&#10;AI-generated content may be incorrect.">
            <a:extLst>
              <a:ext uri="{FF2B5EF4-FFF2-40B4-BE49-F238E27FC236}">
                <a16:creationId xmlns:a16="http://schemas.microsoft.com/office/drawing/2014/main" id="{515E33AE-2089-4E14-8F3C-41CC9201BEA4}"/>
              </a:ext>
            </a:extLst>
          </p:cNvPr>
          <p:cNvPicPr>
            <a:picLocks noChangeAspect="1"/>
          </p:cNvPicPr>
          <p:nvPr/>
        </p:nvPicPr>
        <p:blipFill>
          <a:blip r:embed="rId3"/>
          <a:srcRect l="31419" t="13661" r="22985" b="17710"/>
          <a:stretch>
            <a:fillRect/>
          </a:stretch>
        </p:blipFill>
        <p:spPr>
          <a:xfrm>
            <a:off x="896934" y="4291177"/>
            <a:ext cx="1792033" cy="1807801"/>
          </a:xfrm>
          <a:prstGeom prst="rect">
            <a:avLst/>
          </a:prstGeom>
        </p:spPr>
      </p:pic>
      <p:sp>
        <p:nvSpPr>
          <p:cNvPr id="9" name="TextBox 8">
            <a:extLst>
              <a:ext uri="{FF2B5EF4-FFF2-40B4-BE49-F238E27FC236}">
                <a16:creationId xmlns:a16="http://schemas.microsoft.com/office/drawing/2014/main" id="{BFEA46C1-D1CB-4282-8CD3-01B70C9B4DB4}"/>
              </a:ext>
            </a:extLst>
          </p:cNvPr>
          <p:cNvSpPr txBox="1"/>
          <p:nvPr/>
        </p:nvSpPr>
        <p:spPr>
          <a:xfrm>
            <a:off x="2826966" y="1499580"/>
            <a:ext cx="4530279" cy="1815882"/>
          </a:xfrm>
          <a:prstGeom prst="rect">
            <a:avLst/>
          </a:prstGeom>
          <a:noFill/>
        </p:spPr>
        <p:txBody>
          <a:bodyPr wrap="square" rtlCol="0">
            <a:spAutoFit/>
          </a:bodyPr>
          <a:lstStyle/>
          <a:p>
            <a:r>
              <a:rPr lang="en-US" sz="1400" b="1" dirty="0">
                <a:solidFill>
                  <a:srgbClr val="1C775A"/>
                </a:solidFill>
                <a:latin typeface="Times New Roman" panose="02020603050405020304" pitchFamily="18" charset="0"/>
                <a:cs typeface="Times New Roman" panose="02020603050405020304" pitchFamily="18" charset="0"/>
              </a:rPr>
              <a:t>NMN+ 27000</a:t>
            </a:r>
          </a:p>
          <a:p>
            <a:r>
              <a:rPr lang="en-US" sz="1400" dirty="0">
                <a:latin typeface="Times New Roman" panose="02020603050405020304" pitchFamily="18" charset="0"/>
                <a:cs typeface="Times New Roman" panose="02020603050405020304" pitchFamily="18" charset="0"/>
              </a:rPr>
              <a:t>Beta-NMN </a:t>
            </a:r>
            <a:r>
              <a:rPr lang="en-US" sz="1400" dirty="0" err="1">
                <a:latin typeface="Times New Roman" panose="02020603050405020304" pitchFamily="18" charset="0"/>
                <a:cs typeface="Times New Roman" panose="02020603050405020304" pitchFamily="18" charset="0"/>
              </a:rPr>
              <a:t>nguyên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99.6% (</a:t>
            </a:r>
            <a:r>
              <a:rPr lang="en-US" sz="1400" dirty="0" err="1">
                <a:latin typeface="Times New Roman" panose="02020603050405020304" pitchFamily="18" charset="0"/>
                <a:cs typeface="Times New Roman" panose="02020603050405020304" pitchFamily="18" charset="0"/>
              </a:rPr>
              <a:t>sau</a:t>
            </a:r>
            <a:r>
              <a:rPr lang="en-US" sz="1400" dirty="0">
                <a:latin typeface="Times New Roman" panose="02020603050405020304" pitchFamily="18" charset="0"/>
                <a:cs typeface="Times New Roman" panose="02020603050405020304" pitchFamily="18" charset="0"/>
              </a:rPr>
              <a:t> 3 </a:t>
            </a:r>
            <a:r>
              <a:rPr lang="en-US" sz="1400" dirty="0" err="1">
                <a:latin typeface="Times New Roman" panose="02020603050405020304" pitchFamily="18" charset="0"/>
                <a:cs typeface="Times New Roman" panose="02020603050405020304" pitchFamily="18" charset="0"/>
              </a:rPr>
              <a:t>lần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kiểm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nghiệm</a:t>
            </a:r>
            <a:r>
              <a:rPr lang="en-US" sz="1400" dirty="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a:p>
            <a:r>
              <a:rPr lang="en-US" sz="1400" b="1" u="sng" dirty="0" err="1">
                <a:latin typeface="Times New Roman" panose="02020603050405020304" pitchFamily="18" charset="0"/>
                <a:cs typeface="Times New Roman" panose="02020603050405020304" pitchFamily="18" charset="0"/>
              </a:rPr>
              <a:t>Cách</a:t>
            </a:r>
            <a:r>
              <a:rPr lang="en-US" sz="1400" b="1" u="sng" dirty="0">
                <a:latin typeface="Times New Roman" panose="02020603050405020304" pitchFamily="18" charset="0"/>
                <a:cs typeface="Times New Roman" panose="02020603050405020304" pitchFamily="18" charset="0"/>
              </a:rPr>
              <a:t> </a:t>
            </a:r>
            <a:r>
              <a:rPr lang="en-US" sz="1400" b="1" u="sng" dirty="0" err="1">
                <a:latin typeface="Times New Roman" panose="02020603050405020304" pitchFamily="18" charset="0"/>
                <a:cs typeface="Times New Roman" panose="02020603050405020304" pitchFamily="18" charset="0"/>
              </a:rPr>
              <a:t>dùng</a:t>
            </a:r>
            <a:r>
              <a:rPr lang="en-US" sz="1400" b="1" u="sng" dirty="0">
                <a:latin typeface="Times New Roman" panose="02020603050405020304" pitchFamily="18" charset="0"/>
                <a:cs typeface="Times New Roman" panose="02020603050405020304" pitchFamily="18" charset="0"/>
              </a:rPr>
              <a:t>:</a:t>
            </a:r>
          </a:p>
          <a:p>
            <a:pPr marL="285750" indent="-285750">
              <a:buFontTx/>
              <a:buChar char="-"/>
            </a:pPr>
            <a:r>
              <a:rPr lang="vi-VN"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 2 </a:t>
            </a:r>
            <a:r>
              <a:rPr lang="vi-VN" sz="1400" dirty="0">
                <a:latin typeface="Times New Roman" panose="02020603050405020304" pitchFamily="18" charset="0"/>
                <a:cs typeface="Times New Roman" panose="02020603050405020304" pitchFamily="18" charset="0"/>
              </a:rPr>
              <a:t>viên</a:t>
            </a:r>
            <a:r>
              <a:rPr lang="en-US" sz="1400" dirty="0">
                <a:latin typeface="Times New Roman" panose="02020603050405020304" pitchFamily="18" charset="0"/>
                <a:cs typeface="Times New Roman" panose="02020603050405020304" pitchFamily="18" charset="0"/>
              </a:rPr>
              <a:t>/</a:t>
            </a:r>
            <a:r>
              <a:rPr lang="vi-VN" sz="1400" dirty="0">
                <a:latin typeface="Times New Roman" panose="02020603050405020304" pitchFamily="18" charset="0"/>
                <a:cs typeface="Times New Roman" panose="02020603050405020304" pitchFamily="18" charset="0"/>
              </a:rPr>
              <a:t>ngày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khi</a:t>
            </a: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Tốt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uống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buổi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sáng</a:t>
            </a:r>
            <a:r>
              <a:rPr lang="en-US" sz="1400" dirty="0">
                <a:latin typeface="Times New Roman" panose="02020603050405020304" pitchFamily="18" charset="0"/>
                <a:cs typeface="Times New Roman" panose="02020603050405020304" pitchFamily="18" charset="0"/>
              </a:rPr>
              <a:t>.</a:t>
            </a:r>
          </a:p>
          <a:p>
            <a:pPr marL="285750" indent="-285750">
              <a:buFontTx/>
              <a:buChar char="-"/>
            </a:pPr>
            <a:r>
              <a:rPr lang="vi-VN" sz="1400" dirty="0">
                <a:latin typeface="Times New Roman" panose="02020603050405020304" pitchFamily="18" charset="0"/>
                <a:cs typeface="Times New Roman" panose="02020603050405020304" pitchFamily="18" charset="0"/>
              </a:rPr>
              <a:t>Có thể uống cùng nước ấm hoặc nước lọc.</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4C47091-6C49-46AD-92F2-DA434F4D7498}"/>
              </a:ext>
            </a:extLst>
          </p:cNvPr>
          <p:cNvSpPr txBox="1"/>
          <p:nvPr/>
        </p:nvSpPr>
        <p:spPr>
          <a:xfrm>
            <a:off x="2826965" y="4291177"/>
            <a:ext cx="4530279" cy="1600438"/>
          </a:xfrm>
          <a:prstGeom prst="rect">
            <a:avLst/>
          </a:prstGeom>
          <a:noFill/>
        </p:spPr>
        <p:txBody>
          <a:bodyPr wrap="square" rtlCol="0">
            <a:spAutoFit/>
          </a:bodyPr>
          <a:lstStyle/>
          <a:p>
            <a:r>
              <a:rPr lang="en-US" sz="1400" b="1" dirty="0">
                <a:solidFill>
                  <a:srgbClr val="1C775A"/>
                </a:solidFill>
                <a:latin typeface="Times New Roman" panose="02020603050405020304" pitchFamily="18" charset="0"/>
                <a:cs typeface="Times New Roman" panose="02020603050405020304" pitchFamily="18" charset="0"/>
              </a:rPr>
              <a:t>NMN+ 88000</a:t>
            </a:r>
          </a:p>
          <a:p>
            <a:r>
              <a:rPr lang="en-US" sz="1400" dirty="0">
                <a:latin typeface="Times New Roman" panose="02020603050405020304" pitchFamily="18" charset="0"/>
                <a:cs typeface="Times New Roman" panose="02020603050405020304" pitchFamily="18" charset="0"/>
              </a:rPr>
              <a:t>NMN </a:t>
            </a:r>
            <a:r>
              <a:rPr lang="en-US" sz="1400" dirty="0" err="1">
                <a:latin typeface="Times New Roman" panose="02020603050405020304" pitchFamily="18" charset="0"/>
                <a:cs typeface="Times New Roman" panose="02020603050405020304" pitchFamily="18" charset="0"/>
              </a:rPr>
              <a:t>kết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hợp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collagen </a:t>
            </a:r>
            <a:r>
              <a:rPr lang="en-US" sz="1400" dirty="0" err="1">
                <a:latin typeface="Times New Roman" panose="02020603050405020304" pitchFamily="18" charset="0"/>
                <a:cs typeface="Times New Roman" panose="02020603050405020304" pitchFamily="18" charset="0"/>
              </a:rPr>
              <a:t>gốc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ngựa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tổ</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yến</a:t>
            </a:r>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400" b="1" u="sng" dirty="0" err="1">
                <a:latin typeface="Times New Roman" panose="02020603050405020304" pitchFamily="18" charset="0"/>
                <a:cs typeface="Times New Roman" panose="02020603050405020304" pitchFamily="18" charset="0"/>
              </a:rPr>
              <a:t>Cách</a:t>
            </a:r>
            <a:r>
              <a:rPr lang="en-US" sz="1400" b="1" u="sng" dirty="0">
                <a:latin typeface="Times New Roman" panose="02020603050405020304" pitchFamily="18" charset="0"/>
                <a:cs typeface="Times New Roman" panose="02020603050405020304" pitchFamily="18" charset="0"/>
              </a:rPr>
              <a:t> </a:t>
            </a:r>
            <a:r>
              <a:rPr lang="en-US" sz="1400" b="1" u="sng" dirty="0" err="1">
                <a:latin typeface="Times New Roman" panose="02020603050405020304" pitchFamily="18" charset="0"/>
                <a:cs typeface="Times New Roman" panose="02020603050405020304" pitchFamily="18" charset="0"/>
              </a:rPr>
              <a:t>dùng</a:t>
            </a:r>
            <a:r>
              <a:rPr lang="en-US" sz="1400" b="1" u="sng" dirty="0">
                <a:latin typeface="Times New Roman" panose="02020603050405020304" pitchFamily="18" charset="0"/>
                <a:cs typeface="Times New Roman" panose="02020603050405020304" pitchFamily="18" charset="0"/>
              </a:rPr>
              <a:t>:</a:t>
            </a:r>
          </a:p>
          <a:p>
            <a:pPr marL="285750" indent="-285750">
              <a:buFontTx/>
              <a:buChar char="-"/>
            </a:pPr>
            <a:r>
              <a:rPr lang="vi-VN"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gói</a:t>
            </a:r>
            <a:r>
              <a:rPr lang="en-US" sz="1400" dirty="0">
                <a:latin typeface="Times New Roman" panose="02020603050405020304" pitchFamily="18" charset="0"/>
                <a:cs typeface="Times New Roman" panose="02020603050405020304" pitchFamily="18" charset="0"/>
              </a:rPr>
              <a:t>/</a:t>
            </a:r>
            <a:r>
              <a:rPr lang="vi-VN" sz="1400" dirty="0">
                <a:latin typeface="Times New Roman" panose="02020603050405020304" pitchFamily="18" charset="0"/>
                <a:cs typeface="Times New Roman" panose="02020603050405020304" pitchFamily="18" charset="0"/>
              </a:rPr>
              <a:t>ngày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buổi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sáng</a:t>
            </a:r>
            <a:r>
              <a:rPr lang="en-US" sz="1400" dirty="0">
                <a:latin typeface="Times New Roman" panose="02020603050405020304" pitchFamily="18" charset="0"/>
                <a:cs typeface="Times New Roman" panose="02020603050405020304" pitchFamily="18" charset="0"/>
              </a:rPr>
              <a:t>.</a:t>
            </a:r>
          </a:p>
          <a:p>
            <a:pPr marL="285750" indent="-285750">
              <a:buFontTx/>
              <a:buChar char="-"/>
            </a:pPr>
            <a:r>
              <a:rPr lang="vi-VN" sz="1400" dirty="0">
                <a:latin typeface="Times New Roman" panose="02020603050405020304" pitchFamily="18" charset="0"/>
                <a:cs typeface="Times New Roman" panose="02020603050405020304" pitchFamily="18" charset="0"/>
              </a:rPr>
              <a:t>Có thể uống cùng nước ấm</a:t>
            </a: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nước lọc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hoặc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cây</a:t>
            </a:r>
            <a:r>
              <a:rPr lang="vi-VN"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8E15C35-8DB3-4A93-A929-E635FF0DA8D3}"/>
              </a:ext>
            </a:extLst>
          </p:cNvPr>
          <p:cNvSpPr txBox="1"/>
          <p:nvPr/>
        </p:nvSpPr>
        <p:spPr>
          <a:xfrm>
            <a:off x="7687138" y="4034970"/>
            <a:ext cx="3607928" cy="1169551"/>
          </a:xfrm>
          <a:prstGeom prst="rect">
            <a:avLst/>
          </a:prstGeom>
          <a:noFill/>
          <a:ln w="12700">
            <a:solidFill>
              <a:srgbClr val="1C775A"/>
            </a:solidFill>
            <a:prstDash val="sysDash"/>
          </a:ln>
        </p:spPr>
        <p:txBody>
          <a:bodyPr wrap="square">
            <a:spAutoFit/>
          </a:bodyPr>
          <a:lstStyle/>
          <a:p>
            <a:r>
              <a:rPr lang="vi-VN" sz="1400" dirty="0">
                <a:latin typeface="Times New Roman" panose="02020603050405020304" pitchFamily="18" charset="0"/>
                <a:cs typeface="Times New Roman" panose="02020603050405020304" pitchFamily="18" charset="0"/>
              </a:rPr>
              <a:t>Khi NMN là “người tiếp năng lượng” và collagen là “nguyên vật liệu xây dựng”, thì kết hợp hai thành phần này là cách tối ưu để </a:t>
            </a:r>
            <a:r>
              <a:rPr lang="vi-VN" sz="1400" b="1" dirty="0">
                <a:latin typeface="Times New Roman" panose="02020603050405020304" pitchFamily="18" charset="0"/>
                <a:cs typeface="Times New Roman" panose="02020603050405020304" pitchFamily="18" charset="0"/>
              </a:rPr>
              <a:t>tái thiết làn da từ bên trong</a:t>
            </a:r>
            <a:r>
              <a:rPr lang="vi-VN" sz="1400" dirty="0">
                <a:latin typeface="Times New Roman" panose="02020603050405020304" pitchFamily="18" charset="0"/>
                <a:cs typeface="Times New Roman" panose="02020603050405020304" pitchFamily="18" charset="0"/>
              </a:rPr>
              <a:t>, giúp bạn </a:t>
            </a:r>
            <a:r>
              <a:rPr lang="vi-VN" sz="1400" b="1" dirty="0">
                <a:latin typeface="Times New Roman" panose="02020603050405020304" pitchFamily="18" charset="0"/>
                <a:cs typeface="Times New Roman" panose="02020603050405020304" pitchFamily="18" charset="0"/>
              </a:rPr>
              <a:t>đẹp khỏe – trẻ sâu – lâu dài.</a:t>
            </a:r>
            <a:endParaRPr lang="vi-VN" sz="1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A5AA769-1194-4790-A5AE-B2B59DB7CB02}"/>
              </a:ext>
            </a:extLst>
          </p:cNvPr>
          <p:cNvSpPr/>
          <p:nvPr/>
        </p:nvSpPr>
        <p:spPr>
          <a:xfrm>
            <a:off x="890835" y="3790081"/>
            <a:ext cx="1804229" cy="448546"/>
          </a:xfrm>
          <a:prstGeom prst="rect">
            <a:avLst/>
          </a:prstGeom>
          <a:solidFill>
            <a:srgbClr val="239572"/>
          </a:solidFill>
          <a:ln w="19050">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DẠNG BỘT</a:t>
            </a:r>
          </a:p>
        </p:txBody>
      </p:sp>
      <p:sp>
        <p:nvSpPr>
          <p:cNvPr id="15" name="Title 1">
            <a:extLst>
              <a:ext uri="{FF2B5EF4-FFF2-40B4-BE49-F238E27FC236}">
                <a16:creationId xmlns:a16="http://schemas.microsoft.com/office/drawing/2014/main" id="{F4765240-CE72-4D1F-A5E1-1D2EFE424855}"/>
              </a:ext>
            </a:extLst>
          </p:cNvPr>
          <p:cNvSpPr>
            <a:spLocks noGrp="1"/>
          </p:cNvSpPr>
          <p:nvPr>
            <p:ph type="title"/>
          </p:nvPr>
        </p:nvSpPr>
        <p:spPr>
          <a:xfrm>
            <a:off x="-2698379" y="141287"/>
            <a:ext cx="10515598" cy="640555"/>
          </a:xfrm>
        </p:spPr>
        <p:txBody>
          <a:bodyPr>
            <a:normAutofit/>
          </a:bodyPr>
          <a:lstStyle/>
          <a:p>
            <a:pPr algn="ctr"/>
            <a:r>
              <a:rPr lang="en-US" sz="3500" b="1" dirty="0" err="1">
                <a:latin typeface="Times New Roman" panose="02020603050405020304" pitchFamily="18" charset="0"/>
                <a:cs typeface="Times New Roman" panose="02020603050405020304" pitchFamily="18" charset="0"/>
              </a:rPr>
              <a:t>Dạng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uống</a:t>
            </a:r>
            <a:endParaRPr lang="en-US" sz="3500" b="1" dirty="0">
              <a:latin typeface="Times New Roman" panose="02020603050405020304" pitchFamily="18" charset="0"/>
              <a:cs typeface="Times New Roman" panose="02020603050405020304" pitchFamily="18" charset="0"/>
            </a:endParaRPr>
          </a:p>
        </p:txBody>
      </p:sp>
      <p:pic>
        <p:nvPicPr>
          <p:cNvPr id="3" name="Picture 2" descr="A green and black logo&#10;&#10;AI-generated content may be incorrect.">
            <a:extLst>
              <a:ext uri="{FF2B5EF4-FFF2-40B4-BE49-F238E27FC236}">
                <a16:creationId xmlns:a16="http://schemas.microsoft.com/office/drawing/2014/main" id="{5DCD0983-2801-D5DB-EA4B-66AAF7ADB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2" name="図 1">
            <a:extLst>
              <a:ext uri="{FF2B5EF4-FFF2-40B4-BE49-F238E27FC236}">
                <a16:creationId xmlns:a16="http://schemas.microsoft.com/office/drawing/2014/main" id="{AD0BA9F3-8466-F9A8-D575-4E56003B38F7}"/>
              </a:ext>
            </a:extLst>
          </p:cNvPr>
          <p:cNvPicPr>
            <a:picLocks noChangeAspect="1"/>
          </p:cNvPicPr>
          <p:nvPr/>
        </p:nvPicPr>
        <p:blipFill>
          <a:blip r:embed="rId5"/>
          <a:stretch>
            <a:fillRect/>
          </a:stretch>
        </p:blipFill>
        <p:spPr>
          <a:xfrm>
            <a:off x="9365034" y="274374"/>
            <a:ext cx="2433821" cy="2555512"/>
          </a:xfrm>
          <a:prstGeom prst="rect">
            <a:avLst/>
          </a:prstGeom>
        </p:spPr>
      </p:pic>
      <p:pic>
        <p:nvPicPr>
          <p:cNvPr id="4" name="図 3">
            <a:extLst>
              <a:ext uri="{FF2B5EF4-FFF2-40B4-BE49-F238E27FC236}">
                <a16:creationId xmlns:a16="http://schemas.microsoft.com/office/drawing/2014/main" id="{D563DBFC-C8E7-D41F-E4DE-195D69CDD182}"/>
              </a:ext>
            </a:extLst>
          </p:cNvPr>
          <p:cNvPicPr>
            <a:picLocks noChangeAspect="1"/>
          </p:cNvPicPr>
          <p:nvPr/>
        </p:nvPicPr>
        <p:blipFill>
          <a:blip r:embed="rId6"/>
          <a:stretch>
            <a:fillRect/>
          </a:stretch>
        </p:blipFill>
        <p:spPr>
          <a:xfrm>
            <a:off x="6931942" y="231157"/>
            <a:ext cx="2596940" cy="3311382"/>
          </a:xfrm>
          <a:prstGeom prst="rect">
            <a:avLst/>
          </a:prstGeom>
        </p:spPr>
      </p:pic>
    </p:spTree>
    <p:extLst>
      <p:ext uri="{BB962C8B-B14F-4D97-AF65-F5344CB8AC3E}">
        <p14:creationId xmlns:p14="http://schemas.microsoft.com/office/powerpoint/2010/main" val="66122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a:extLst>
            <a:ext uri="{FF2B5EF4-FFF2-40B4-BE49-F238E27FC236}">
              <a16:creationId xmlns:a16="http://schemas.microsoft.com/office/drawing/2014/main" id="{B1EDB199-4C08-0252-16F9-092866EAC1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5CE798-AEAE-2116-6458-A6C2CFD8B1B8}"/>
              </a:ext>
            </a:extLst>
          </p:cNvPr>
          <p:cNvSpPr txBox="1"/>
          <p:nvPr/>
        </p:nvSpPr>
        <p:spPr>
          <a:xfrm>
            <a:off x="1177335" y="2282885"/>
            <a:ext cx="208743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endParaRPr lang="en-US"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DBF15AC-CCAB-96A7-8F80-6F4D703F42EB}"/>
              </a:ext>
            </a:extLst>
          </p:cNvPr>
          <p:cNvSpPr txBox="1"/>
          <p:nvPr/>
        </p:nvSpPr>
        <p:spPr>
          <a:xfrm>
            <a:off x="1177335" y="2980957"/>
            <a:ext cx="2941831" cy="769441"/>
          </a:xfrm>
          <a:prstGeom prst="rect">
            <a:avLst/>
          </a:prstGeom>
          <a:noFill/>
        </p:spPr>
        <p:txBody>
          <a:bodyPr wrap="none" rtlCol="0">
            <a:spAutoFit/>
          </a:bodyPr>
          <a:lstStyle/>
          <a:p>
            <a:pPr marL="571500" indent="-571500">
              <a:buFont typeface="Wingdings" panose="05000000000000000000" pitchFamily="2" charset="2"/>
              <a:buChar char="Ø"/>
            </a:pP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bôi</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B41ACC2-E308-34A2-5835-631FB9EC6BD7}"/>
              </a:ext>
            </a:extLst>
          </p:cNvPr>
          <p:cNvSpPr txBox="1"/>
          <p:nvPr/>
        </p:nvSpPr>
        <p:spPr>
          <a:xfrm>
            <a:off x="1177335" y="3863695"/>
            <a:ext cx="2383986"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endParaRPr lang="en-US" sz="3200" b="1" dirty="0">
              <a:latin typeface="Times New Roman" panose="02020603050405020304" pitchFamily="18" charset="0"/>
              <a:cs typeface="Times New Roman" panose="02020603050405020304" pitchFamily="18" charset="0"/>
            </a:endParaRPr>
          </a:p>
        </p:txBody>
      </p:sp>
      <p:pic>
        <p:nvPicPr>
          <p:cNvPr id="5" name="Picture 14" descr="Hình ảnh Ghim câu chuyện">
            <a:extLst>
              <a:ext uri="{FF2B5EF4-FFF2-40B4-BE49-F238E27FC236}">
                <a16:creationId xmlns:a16="http://schemas.microsoft.com/office/drawing/2014/main" id="{3ACD1749-793F-1C97-FC4A-D09914C91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36FFA3BC-A3C7-FA72-17F7-3456854F3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401310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containers&#10;&#10;AI-generated content may be incorrect.">
            <a:extLst>
              <a:ext uri="{FF2B5EF4-FFF2-40B4-BE49-F238E27FC236}">
                <a16:creationId xmlns:a16="http://schemas.microsoft.com/office/drawing/2014/main" id="{39E3E541-BEAB-4358-8710-583D903D5980}"/>
              </a:ext>
            </a:extLst>
          </p:cNvPr>
          <p:cNvPicPr>
            <a:picLocks noChangeAspect="1"/>
          </p:cNvPicPr>
          <p:nvPr/>
        </p:nvPicPr>
        <p:blipFill>
          <a:blip r:embed="rId2"/>
          <a:srcRect l="22624" r="23700"/>
          <a:stretch>
            <a:fillRect/>
          </a:stretch>
        </p:blipFill>
        <p:spPr>
          <a:xfrm>
            <a:off x="0" y="0"/>
            <a:ext cx="5523345" cy="6858000"/>
          </a:xfrm>
          <a:prstGeom prst="rect">
            <a:avLst/>
          </a:prstGeom>
        </p:spPr>
      </p:pic>
      <p:graphicFrame>
        <p:nvGraphicFramePr>
          <p:cNvPr id="5" name="Diagram 4">
            <a:extLst>
              <a:ext uri="{FF2B5EF4-FFF2-40B4-BE49-F238E27FC236}">
                <a16:creationId xmlns:a16="http://schemas.microsoft.com/office/drawing/2014/main" id="{39CFBD1F-9D6E-405B-B76A-8F914D555DAA}"/>
              </a:ext>
            </a:extLst>
          </p:cNvPr>
          <p:cNvGraphicFramePr/>
          <p:nvPr>
            <p:extLst>
              <p:ext uri="{D42A27DB-BD31-4B8C-83A1-F6EECF244321}">
                <p14:modId xmlns:p14="http://schemas.microsoft.com/office/powerpoint/2010/main" val="1708715647"/>
              </p:ext>
            </p:extLst>
          </p:nvPr>
        </p:nvGraphicFramePr>
        <p:xfrm>
          <a:off x="5844208" y="1001486"/>
          <a:ext cx="5983356" cy="1662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EB9CC8C-58A9-4A1E-B58E-2B27A32289B6}"/>
              </a:ext>
            </a:extLst>
          </p:cNvPr>
          <p:cNvSpPr/>
          <p:nvPr/>
        </p:nvSpPr>
        <p:spPr>
          <a:xfrm>
            <a:off x="5844208" y="5188579"/>
            <a:ext cx="5983354" cy="1012372"/>
          </a:xfrm>
          <a:prstGeom prst="rect">
            <a:avLst/>
          </a:prstGeom>
          <a:noFill/>
          <a:ln>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1C775A"/>
                </a:solidFill>
                <a:latin typeface="Times New Roman" panose="02020603050405020304" pitchFamily="18" charset="0"/>
                <a:cs typeface="Times New Roman" panose="02020603050405020304" pitchFamily="18" charset="0"/>
              </a:rPr>
              <a:t>Kết</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hợp</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cùng</a:t>
            </a:r>
            <a:r>
              <a:rPr lang="en-US" sz="1600" dirty="0">
                <a:solidFill>
                  <a:srgbClr val="1C775A"/>
                </a:solidFill>
                <a:latin typeface="Times New Roman" panose="02020603050405020304" pitchFamily="18" charset="0"/>
                <a:cs typeface="Times New Roman" panose="02020603050405020304" pitchFamily="18" charset="0"/>
              </a:rPr>
              <a:t> </a:t>
            </a:r>
            <a:r>
              <a:rPr lang="en-US" sz="1600" b="1" dirty="0" err="1">
                <a:solidFill>
                  <a:srgbClr val="1C775A"/>
                </a:solidFill>
                <a:latin typeface="Times New Roman" panose="02020603050405020304" pitchFamily="18" charset="0"/>
                <a:cs typeface="Times New Roman" panose="02020603050405020304" pitchFamily="18" charset="0"/>
              </a:rPr>
              <a:t>công</a:t>
            </a:r>
            <a:r>
              <a:rPr lang="en-US" sz="1600" b="1" dirty="0">
                <a:solidFill>
                  <a:srgbClr val="1C775A"/>
                </a:solidFill>
                <a:latin typeface="Times New Roman" panose="02020603050405020304" pitchFamily="18" charset="0"/>
                <a:cs typeface="Times New Roman" panose="02020603050405020304" pitchFamily="18" charset="0"/>
              </a:rPr>
              <a:t> </a:t>
            </a:r>
            <a:r>
              <a:rPr lang="en-US" sz="1600" b="1" dirty="0" err="1">
                <a:solidFill>
                  <a:srgbClr val="1C775A"/>
                </a:solidFill>
                <a:latin typeface="Times New Roman" panose="02020603050405020304" pitchFamily="18" charset="0"/>
                <a:cs typeface="Times New Roman" panose="02020603050405020304" pitchFamily="18" charset="0"/>
              </a:rPr>
              <a:t>nghệ</a:t>
            </a:r>
            <a:r>
              <a:rPr lang="en-US" sz="1600" b="1" dirty="0">
                <a:solidFill>
                  <a:srgbClr val="1C775A"/>
                </a:solidFill>
                <a:latin typeface="Times New Roman" panose="02020603050405020304" pitchFamily="18" charset="0"/>
                <a:cs typeface="Times New Roman" panose="02020603050405020304" pitchFamily="18" charset="0"/>
              </a:rPr>
              <a:t> nano</a:t>
            </a:r>
            <a:r>
              <a:rPr lang="en-US" sz="1600" dirty="0">
                <a:solidFill>
                  <a:srgbClr val="1C775A"/>
                </a:solidFill>
                <a:latin typeface="Times New Roman" panose="02020603050405020304" pitchFamily="18" charset="0"/>
                <a:cs typeface="Times New Roman" panose="02020603050405020304" pitchFamily="18" charset="0"/>
              </a:rPr>
              <a:t>, NMN </a:t>
            </a:r>
            <a:r>
              <a:rPr lang="en-US" sz="1600" dirty="0" err="1">
                <a:solidFill>
                  <a:srgbClr val="1C775A"/>
                </a:solidFill>
                <a:latin typeface="Times New Roman" panose="02020603050405020304" pitchFamily="18" charset="0"/>
                <a:cs typeface="Times New Roman" panose="02020603050405020304" pitchFamily="18" charset="0"/>
              </a:rPr>
              <a:t>dạng</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bôi</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thoa</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giúp</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nuôi</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dưỡng</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và</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bảo</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vệ</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làn</a:t>
            </a:r>
            <a:r>
              <a:rPr lang="en-US" sz="1600" dirty="0">
                <a:solidFill>
                  <a:srgbClr val="1C775A"/>
                </a:solidFill>
                <a:latin typeface="Times New Roman" panose="02020603050405020304" pitchFamily="18" charset="0"/>
                <a:cs typeface="Times New Roman" panose="02020603050405020304" pitchFamily="18" charset="0"/>
              </a:rPr>
              <a:t> da </a:t>
            </a:r>
            <a:r>
              <a:rPr lang="en-US" sz="1600" b="1" dirty="0" err="1">
                <a:solidFill>
                  <a:srgbClr val="1C775A"/>
                </a:solidFill>
                <a:latin typeface="Times New Roman" panose="02020603050405020304" pitchFamily="18" charset="0"/>
                <a:cs typeface="Times New Roman" panose="02020603050405020304" pitchFamily="18" charset="0"/>
              </a:rPr>
              <a:t>từ</a:t>
            </a:r>
            <a:r>
              <a:rPr lang="en-US" sz="1600" b="1" dirty="0">
                <a:solidFill>
                  <a:srgbClr val="1C775A"/>
                </a:solidFill>
                <a:latin typeface="Times New Roman" panose="02020603050405020304" pitchFamily="18" charset="0"/>
                <a:cs typeface="Times New Roman" panose="02020603050405020304" pitchFamily="18" charset="0"/>
              </a:rPr>
              <a:t> </a:t>
            </a:r>
            <a:r>
              <a:rPr lang="en-US" sz="1600" b="1" dirty="0" err="1">
                <a:solidFill>
                  <a:srgbClr val="1C775A"/>
                </a:solidFill>
                <a:latin typeface="Times New Roman" panose="02020603050405020304" pitchFamily="18" charset="0"/>
                <a:cs typeface="Times New Roman" panose="02020603050405020304" pitchFamily="18" charset="0"/>
              </a:rPr>
              <a:t>ngoài</a:t>
            </a:r>
            <a:r>
              <a:rPr lang="en-US" sz="1600" b="1" dirty="0">
                <a:solidFill>
                  <a:srgbClr val="1C775A"/>
                </a:solidFill>
                <a:latin typeface="Times New Roman" panose="02020603050405020304" pitchFamily="18" charset="0"/>
                <a:cs typeface="Times New Roman" panose="02020603050405020304" pitchFamily="18" charset="0"/>
              </a:rPr>
              <a:t> </a:t>
            </a:r>
            <a:r>
              <a:rPr lang="en-US" sz="1600" b="1" dirty="0" err="1">
                <a:solidFill>
                  <a:srgbClr val="1C775A"/>
                </a:solidFill>
                <a:latin typeface="Times New Roman" panose="02020603050405020304" pitchFamily="18" charset="0"/>
                <a:cs typeface="Times New Roman" panose="02020603050405020304" pitchFamily="18" charset="0"/>
              </a:rPr>
              <a:t>vào</a:t>
            </a:r>
            <a:r>
              <a:rPr lang="en-US" sz="1600" b="1" dirty="0">
                <a:solidFill>
                  <a:srgbClr val="1C775A"/>
                </a:solidFill>
                <a:latin typeface="Times New Roman" panose="02020603050405020304" pitchFamily="18" charset="0"/>
                <a:cs typeface="Times New Roman" panose="02020603050405020304" pitchFamily="18" charset="0"/>
              </a:rPr>
              <a:t> </a:t>
            </a:r>
            <a:r>
              <a:rPr lang="en-US" sz="1600" b="1" dirty="0" err="1">
                <a:solidFill>
                  <a:srgbClr val="1C775A"/>
                </a:solidFill>
                <a:latin typeface="Times New Roman" panose="02020603050405020304" pitchFamily="18" charset="0"/>
                <a:cs typeface="Times New Roman" panose="02020603050405020304" pitchFamily="18" charset="0"/>
              </a:rPr>
              <a:t>trong</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từ</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đó</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càng</a:t>
            </a:r>
            <a:r>
              <a:rPr lang="en-US" sz="1600" dirty="0">
                <a:solidFill>
                  <a:srgbClr val="1C775A"/>
                </a:solidFill>
                <a:latin typeface="Times New Roman" panose="02020603050405020304" pitchFamily="18" charset="0"/>
                <a:cs typeface="Times New Roman" panose="02020603050405020304" pitchFamily="18" charset="0"/>
              </a:rPr>
              <a:t> làm </a:t>
            </a:r>
            <a:r>
              <a:rPr lang="en-US" sz="1600" dirty="0" err="1">
                <a:solidFill>
                  <a:srgbClr val="1C775A"/>
                </a:solidFill>
                <a:latin typeface="Times New Roman" panose="02020603050405020304" pitchFamily="18" charset="0"/>
                <a:cs typeface="Times New Roman" panose="02020603050405020304" pitchFamily="18" charset="0"/>
              </a:rPr>
              <a:t>tăng</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hiệu</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quả</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chăm</a:t>
            </a:r>
            <a:r>
              <a:rPr lang="en-US" sz="1600" dirty="0">
                <a:solidFill>
                  <a:srgbClr val="1C775A"/>
                </a:solidFill>
                <a:latin typeface="Times New Roman" panose="02020603050405020304" pitchFamily="18" charset="0"/>
                <a:cs typeface="Times New Roman" panose="02020603050405020304" pitchFamily="18" charset="0"/>
              </a:rPr>
              <a:t> </a:t>
            </a:r>
            <a:r>
              <a:rPr lang="en-US" sz="1600" dirty="0" err="1">
                <a:solidFill>
                  <a:srgbClr val="1C775A"/>
                </a:solidFill>
                <a:latin typeface="Times New Roman" panose="02020603050405020304" pitchFamily="18" charset="0"/>
                <a:cs typeface="Times New Roman" panose="02020603050405020304" pitchFamily="18" charset="0"/>
              </a:rPr>
              <a:t>sóc</a:t>
            </a:r>
            <a:r>
              <a:rPr lang="en-US" sz="1600" dirty="0">
                <a:solidFill>
                  <a:srgbClr val="1C775A"/>
                </a:solidFill>
                <a:latin typeface="Times New Roman" panose="02020603050405020304" pitchFamily="18" charset="0"/>
                <a:cs typeface="Times New Roman" panose="02020603050405020304" pitchFamily="18" charset="0"/>
              </a:rPr>
              <a:t> da.</a:t>
            </a:r>
          </a:p>
        </p:txBody>
      </p:sp>
      <p:sp>
        <p:nvSpPr>
          <p:cNvPr id="10" name="TextBox 9">
            <a:extLst>
              <a:ext uri="{FF2B5EF4-FFF2-40B4-BE49-F238E27FC236}">
                <a16:creationId xmlns:a16="http://schemas.microsoft.com/office/drawing/2014/main" id="{AABE25B5-2C51-4E79-A244-7F7E4178877D}"/>
              </a:ext>
            </a:extLst>
          </p:cNvPr>
          <p:cNvSpPr txBox="1"/>
          <p:nvPr/>
        </p:nvSpPr>
        <p:spPr>
          <a:xfrm>
            <a:off x="5844208" y="2913035"/>
            <a:ext cx="6097656" cy="2026196"/>
          </a:xfrm>
          <a:prstGeom prst="rect">
            <a:avLst/>
          </a:prstGeom>
          <a:noFill/>
        </p:spPr>
        <p:txBody>
          <a:bodyPr wrap="square">
            <a:spAutoFit/>
          </a:bodyPr>
          <a:lstStyle/>
          <a:p>
            <a:pPr marL="285750" indent="-285750" rtl="0" fontAlgn="base">
              <a:spcBef>
                <a:spcPts val="0"/>
              </a:spcBef>
              <a:spcAft>
                <a:spcPts val="0"/>
              </a:spcAft>
              <a:buFont typeface="Arial" panose="020B0604020202020204" pitchFamily="34" charset="0"/>
              <a:buChar char="•"/>
            </a:pP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Cấp ẩm cho da nhanh chóng</a:t>
            </a:r>
            <a:endParaRPr lang="vi-VN" sz="1400" i="0" u="none" strike="noStrike" dirty="0">
              <a:effectLst/>
              <a:latin typeface="Times New Roman" panose="02020603050405020304" pitchFamily="18" charset="0"/>
              <a:cs typeface="Times New Roman" panose="02020603050405020304" pitchFamily="18"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Dưỡng ẩm</a:t>
            </a:r>
            <a:r>
              <a:rPr lang="en-US" sz="1400" dirty="0">
                <a:latin typeface="Times New Roman" panose="02020603050405020304" pitchFamily="18" charset="0"/>
                <a:ea typeface="Meiryo" panose="020B0604030504040204" pitchFamily="34" charset="-128"/>
                <a:cs typeface="Times New Roman" panose="02020603050405020304" pitchFamily="18" charset="0"/>
              </a:rPr>
              <a:t>,</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khoá ẩm </a:t>
            </a:r>
            <a:endParaRPr lang="vi-VN" sz="1400" i="0" u="none" strike="noStrike" dirty="0">
              <a:effectLst/>
              <a:latin typeface="Times New Roman" panose="02020603050405020304" pitchFamily="18" charset="0"/>
              <a:cs typeface="Times New Roman" panose="02020603050405020304" pitchFamily="18"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Tăng </a:t>
            </a:r>
            <a:r>
              <a:rPr lang="en-US" sz="1400" i="0" u="none" strike="noStrike" dirty="0" err="1">
                <a:effectLst/>
                <a:latin typeface="Times New Roman" panose="02020603050405020304" pitchFamily="18" charset="0"/>
                <a:ea typeface="Meiryo" panose="020B0604030504040204" pitchFamily="34" charset="-128"/>
                <a:cs typeface="Times New Roman" panose="02020603050405020304" pitchFamily="18" charset="0"/>
              </a:rPr>
              <a:t>cường</a:t>
            </a: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hàng rào bảo vệ da </a:t>
            </a:r>
            <a:endParaRPr lang="vi-VN" sz="1400" i="0" u="none" strike="noStrike" dirty="0">
              <a:effectLst/>
              <a:latin typeface="Times New Roman" panose="02020603050405020304" pitchFamily="18" charset="0"/>
              <a:cs typeface="Times New Roman" panose="02020603050405020304" pitchFamily="18" charset="0"/>
            </a:endParaRPr>
          </a:p>
          <a:p>
            <a:pPr marL="285750" indent="-285750" rtl="0" fontAlgn="base">
              <a:spcBef>
                <a:spcPts val="1000"/>
              </a:spcBef>
              <a:spcAft>
                <a:spcPts val="0"/>
              </a:spcAft>
              <a:buFont typeface="Arial" panose="020B0604020202020204" pitchFamily="34" charset="0"/>
              <a:buChar char="•"/>
            </a:pPr>
            <a:r>
              <a:rPr lang="en-US" sz="1400" i="0" u="none" strike="noStrike" dirty="0" err="1">
                <a:effectLst/>
                <a:latin typeface="Times New Roman" panose="02020603050405020304" pitchFamily="18" charset="0"/>
                <a:ea typeface="Meiryo" panose="020B0604030504040204" pitchFamily="34" charset="-128"/>
                <a:cs typeface="Times New Roman" panose="02020603050405020304" pitchFamily="18" charset="0"/>
              </a:rPr>
              <a:t>Cải</a:t>
            </a: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a:t>
            </a:r>
            <a:r>
              <a:rPr lang="en-US" sz="1400" i="0" u="none" strike="noStrike" dirty="0" err="1">
                <a:effectLst/>
                <a:latin typeface="Times New Roman" panose="02020603050405020304" pitchFamily="18" charset="0"/>
                <a:ea typeface="Meiryo" panose="020B0604030504040204" pitchFamily="34" charset="-128"/>
                <a:cs typeface="Times New Roman" panose="02020603050405020304" pitchFamily="18" charset="0"/>
              </a:rPr>
              <a:t>thiện</a:t>
            </a: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kết cấu da, giúp </a:t>
            </a: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da </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săn chắc</a:t>
            </a: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a:t>
            </a:r>
            <a:r>
              <a:rPr lang="en-US" sz="1400" i="0" u="none" strike="noStrike" dirty="0" err="1">
                <a:effectLst/>
                <a:latin typeface="Times New Roman" panose="02020603050405020304" pitchFamily="18" charset="0"/>
                <a:ea typeface="Meiryo" panose="020B0604030504040204" pitchFamily="34" charset="-128"/>
                <a:cs typeface="Times New Roman" panose="02020603050405020304" pitchFamily="18" charset="0"/>
              </a:rPr>
              <a:t>hơn</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 </a:t>
            </a:r>
            <a:endParaRPr lang="vi-VN" sz="1400" i="0" u="none" strike="noStrike" dirty="0">
              <a:effectLst/>
              <a:latin typeface="Times New Roman" panose="02020603050405020304" pitchFamily="18" charset="0"/>
              <a:cs typeface="Times New Roman" panose="02020603050405020304" pitchFamily="18" charset="0"/>
            </a:endParaRPr>
          </a:p>
          <a:p>
            <a:pPr marL="285750" indent="-285750" rtl="0" fontAlgn="base">
              <a:spcBef>
                <a:spcPts val="1000"/>
              </a:spcBef>
              <a:spcAft>
                <a:spcPts val="0"/>
              </a:spcAft>
              <a:buFont typeface="Arial" panose="020B0604020202020204" pitchFamily="34" charset="0"/>
              <a:buChar char="•"/>
            </a:pPr>
            <a:r>
              <a:rPr lang="en-US"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Làm </a:t>
            </a: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đều màu da </a:t>
            </a:r>
            <a:endParaRPr lang="vi-VN" sz="1400" i="0" u="none" strike="noStrike" dirty="0">
              <a:effectLst/>
              <a:latin typeface="Times New Roman" panose="02020603050405020304" pitchFamily="18" charset="0"/>
              <a:cs typeface="Times New Roman" panose="02020603050405020304" pitchFamily="18"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Times New Roman" panose="02020603050405020304" pitchFamily="18" charset="0"/>
                <a:ea typeface="Meiryo" panose="020B0604030504040204" pitchFamily="34" charset="-128"/>
                <a:cs typeface="Times New Roman" panose="02020603050405020304" pitchFamily="18" charset="0"/>
              </a:rPr>
              <a:t>Se khít lỗ chân lông</a:t>
            </a:r>
            <a:endParaRPr lang="vi-VN" sz="1400" i="0" u="none" strike="noStrike" dirty="0">
              <a:effectLst/>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0AB7B145-251A-4E7D-A818-9FC06F806D16}"/>
              </a:ext>
            </a:extLst>
          </p:cNvPr>
          <p:cNvSpPr>
            <a:spLocks noGrp="1"/>
          </p:cNvSpPr>
          <p:nvPr>
            <p:ph type="title"/>
          </p:nvPr>
        </p:nvSpPr>
        <p:spPr>
          <a:xfrm>
            <a:off x="5844208" y="365125"/>
            <a:ext cx="5983355" cy="640555"/>
          </a:xfrm>
        </p:spPr>
        <p:txBody>
          <a:bodyPr>
            <a:normAutofit/>
          </a:bodyPr>
          <a:lstStyle/>
          <a:p>
            <a:pPr algn="ctr"/>
            <a:r>
              <a:rPr lang="en-US" sz="3500" b="1" dirty="0" err="1">
                <a:latin typeface="Times New Roman" panose="02020603050405020304" pitchFamily="18" charset="0"/>
                <a:cs typeface="Times New Roman" panose="02020603050405020304" pitchFamily="18" charset="0"/>
              </a:rPr>
              <a:t>Dạng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bôi</a:t>
            </a:r>
            <a:endParaRPr lang="en-US" sz="3500" b="1" dirty="0">
              <a:latin typeface="Times New Roman" panose="02020603050405020304" pitchFamily="18" charset="0"/>
              <a:cs typeface="Times New Roman" panose="02020603050405020304" pitchFamily="18" charset="0"/>
            </a:endParaRPr>
          </a:p>
        </p:txBody>
      </p:sp>
      <p:pic>
        <p:nvPicPr>
          <p:cNvPr id="3" name="Picture 2" descr="A green and black logo&#10;&#10;AI-generated content may be incorrect.">
            <a:extLst>
              <a:ext uri="{FF2B5EF4-FFF2-40B4-BE49-F238E27FC236}">
                <a16:creationId xmlns:a16="http://schemas.microsoft.com/office/drawing/2014/main" id="{AA464C2D-7602-D1BE-83F5-1FB52F0E60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511248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a:extLst>
            <a:ext uri="{FF2B5EF4-FFF2-40B4-BE49-F238E27FC236}">
              <a16:creationId xmlns:a16="http://schemas.microsoft.com/office/drawing/2014/main" id="{E1DEC40F-74EA-EB66-915D-AD2B7E3929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E47A88-9362-AE74-3BFB-F0A3033AE107}"/>
              </a:ext>
            </a:extLst>
          </p:cNvPr>
          <p:cNvSpPr txBox="1"/>
          <p:nvPr/>
        </p:nvSpPr>
        <p:spPr>
          <a:xfrm>
            <a:off x="1177335" y="2282885"/>
            <a:ext cx="208743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endParaRPr lang="en-US"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3500A70-8373-559B-B0A2-E4966DAE1646}"/>
              </a:ext>
            </a:extLst>
          </p:cNvPr>
          <p:cNvSpPr txBox="1"/>
          <p:nvPr/>
        </p:nvSpPr>
        <p:spPr>
          <a:xfrm>
            <a:off x="1177335" y="2980957"/>
            <a:ext cx="1768433"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bôi</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B5C79C7-95F9-2334-F54B-FD04DACB05B3}"/>
              </a:ext>
            </a:extLst>
          </p:cNvPr>
          <p:cNvSpPr txBox="1"/>
          <p:nvPr/>
        </p:nvSpPr>
        <p:spPr>
          <a:xfrm>
            <a:off x="1177335" y="3679029"/>
            <a:ext cx="3812262" cy="769441"/>
          </a:xfrm>
          <a:prstGeom prst="rect">
            <a:avLst/>
          </a:prstGeom>
          <a:noFill/>
        </p:spPr>
        <p:txBody>
          <a:bodyPr wrap="none" rtlCol="0">
            <a:spAutoFit/>
          </a:bodyPr>
          <a:lstStyle/>
          <a:p>
            <a:pPr marL="457200" indent="-457200">
              <a:buFont typeface="Wingdings" panose="05000000000000000000" pitchFamily="2" charset="2"/>
              <a:buChar char="Ø"/>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endParaRPr lang="en-US" sz="4400" b="1" dirty="0">
              <a:latin typeface="Times New Roman" panose="02020603050405020304" pitchFamily="18" charset="0"/>
              <a:cs typeface="Times New Roman" panose="02020603050405020304" pitchFamily="18" charset="0"/>
            </a:endParaRPr>
          </a:p>
        </p:txBody>
      </p:sp>
      <p:pic>
        <p:nvPicPr>
          <p:cNvPr id="5" name="Picture 14" descr="Hình ảnh Ghim câu chuyện">
            <a:extLst>
              <a:ext uri="{FF2B5EF4-FFF2-40B4-BE49-F238E27FC236}">
                <a16:creationId xmlns:a16="http://schemas.microsoft.com/office/drawing/2014/main" id="{596BD7BD-1B88-34E5-B0E5-FBE62DD3E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4E0EA59B-1C3F-108A-EBB6-236D8DA84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95374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pic>
        <p:nvPicPr>
          <p:cNvPr id="4100" name="Picture 4" descr="What is Infusion Therapy? - Infectious Disease Association">
            <a:extLst>
              <a:ext uri="{FF2B5EF4-FFF2-40B4-BE49-F238E27FC236}">
                <a16:creationId xmlns:a16="http://schemas.microsoft.com/office/drawing/2014/main" id="{68CC2683-8193-48EE-9BCB-A7748F175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33" r="23543"/>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D7D8904-8E0B-4DD4-AFDB-D329F778AE22}"/>
              </a:ext>
            </a:extLst>
          </p:cNvPr>
          <p:cNvSpPr txBox="1">
            <a:spLocks/>
          </p:cNvSpPr>
          <p:nvPr/>
        </p:nvSpPr>
        <p:spPr>
          <a:xfrm>
            <a:off x="6474372" y="365125"/>
            <a:ext cx="5213134" cy="109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err="1">
                <a:latin typeface="Times New Roman" panose="02020603050405020304" pitchFamily="18" charset="0"/>
                <a:cs typeface="Times New Roman" panose="02020603050405020304" pitchFamily="18" charset="0"/>
              </a:rPr>
              <a:t>Tính</a:t>
            </a:r>
            <a:r>
              <a:rPr lang="en-US" sz="3500" b="1" dirty="0">
                <a:latin typeface="Times New Roman" panose="02020603050405020304" pitchFamily="18" charset="0"/>
                <a:cs typeface="Times New Roman" panose="02020603050405020304" pitchFamily="18" charset="0"/>
              </a:rPr>
              <a:t> an </a:t>
            </a:r>
            <a:r>
              <a:rPr lang="en-US" sz="3500" b="1" dirty="0" err="1">
                <a:latin typeface="Times New Roman" panose="02020603050405020304" pitchFamily="18" charset="0"/>
                <a:cs typeface="Times New Roman" panose="02020603050405020304" pitchFamily="18" charset="0"/>
              </a:rPr>
              <a:t>toàn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của</a:t>
            </a:r>
            <a:r>
              <a:rPr lang="en-US" sz="3500" b="1" dirty="0">
                <a:latin typeface="Times New Roman" panose="02020603050405020304" pitchFamily="18" charset="0"/>
                <a:cs typeface="Times New Roman" panose="02020603050405020304" pitchFamily="18" charset="0"/>
              </a:rPr>
              <a:t> NMN </a:t>
            </a:r>
            <a:r>
              <a:rPr lang="en-US" sz="3500" b="1" dirty="0" err="1">
                <a:latin typeface="Times New Roman" panose="02020603050405020304" pitchFamily="18" charset="0"/>
                <a:cs typeface="Times New Roman" panose="02020603050405020304" pitchFamily="18" charset="0"/>
              </a:rPr>
              <a:t>truyền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tĩnh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mạch</a:t>
            </a:r>
            <a:endParaRPr lang="en-US" sz="35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8C4F03B2-2355-4C77-B11E-F23182C9AD01}"/>
              </a:ext>
            </a:extLst>
          </p:cNvPr>
          <p:cNvSpPr txBox="1">
            <a:spLocks/>
          </p:cNvSpPr>
          <p:nvPr/>
        </p:nvSpPr>
        <p:spPr>
          <a:xfrm>
            <a:off x="6474372" y="1638778"/>
            <a:ext cx="5213132" cy="4021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vi-VN" sz="1600" dirty="0">
                <a:latin typeface="Times New Roman" panose="02020603050405020304" pitchFamily="18" charset="0"/>
                <a:cs typeface="Times New Roman" panose="02020603050405020304" pitchFamily="18" charset="0"/>
              </a:rPr>
              <a:t>Các nhà nghiên cứu từ Đại học Y tế Hyogo và StateArt Incorporated đã tiến hành một thử nghiệm lâm sàng trên người (PMC9534732)</a:t>
            </a:r>
            <a:r>
              <a:rPr lang="en-US" sz="1600" dirty="0">
                <a:latin typeface="Times New Roman" panose="02020603050405020304" pitchFamily="18" charset="0"/>
                <a:cs typeface="Times New Roman" panose="02020603050405020304" pitchFamily="18" charset="0"/>
              </a:rPr>
              <a:t>:</a:t>
            </a:r>
          </a:p>
          <a:p>
            <a:pPr marL="0" indent="0">
              <a:lnSpc>
                <a:spcPct val="100000"/>
              </a:lnSpc>
              <a:buNone/>
            </a:pPr>
            <a:endParaRPr lang="en-US" sz="1600" dirty="0">
              <a:latin typeface="Times New Roman" panose="02020603050405020304" pitchFamily="18" charset="0"/>
              <a:cs typeface="Times New Roman" panose="02020603050405020304" pitchFamily="18" charset="0"/>
            </a:endParaRPr>
          </a:p>
          <a:p>
            <a:pPr marL="0" indent="0">
              <a:lnSpc>
                <a:spcPct val="100000"/>
              </a:lnSpc>
              <a:buNone/>
            </a:pPr>
            <a:r>
              <a:rPr lang="vi-VN" sz="1600" dirty="0">
                <a:latin typeface="Times New Roman" panose="02020603050405020304" pitchFamily="18" charset="0"/>
                <a:cs typeface="Times New Roman" panose="02020603050405020304" pitchFamily="18" charset="0"/>
              </a:rPr>
              <a:t>Người ta </a:t>
            </a:r>
            <a:r>
              <a:rPr lang="en-US" sz="1600" dirty="0" err="1">
                <a:latin typeface="Times New Roman" panose="02020603050405020304" pitchFamily="18" charset="0"/>
                <a:cs typeface="Times New Roman" panose="02020603050405020304" pitchFamily="18" charset="0"/>
              </a:rPr>
              <a:t>nhận</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sau khi thêm </a:t>
            </a:r>
            <a:r>
              <a:rPr lang="vi-VN" sz="1600" b="1" dirty="0">
                <a:latin typeface="Times New Roman" panose="02020603050405020304" pitchFamily="18" charset="0"/>
                <a:cs typeface="Times New Roman" panose="02020603050405020304" pitchFamily="18" charset="0"/>
              </a:rPr>
              <a:t>300mg NMN </a:t>
            </a:r>
            <a:r>
              <a:rPr lang="vi-VN" sz="1600" dirty="0">
                <a:latin typeface="Times New Roman" panose="02020603050405020304" pitchFamily="18" charset="0"/>
                <a:cs typeface="Times New Roman" panose="02020603050405020304" pitchFamily="18" charset="0"/>
              </a:rPr>
              <a:t>vào </a:t>
            </a:r>
            <a:r>
              <a:rPr lang="vi-VN" sz="1600" b="1" dirty="0">
                <a:latin typeface="Times New Roman" panose="02020603050405020304" pitchFamily="18" charset="0"/>
                <a:cs typeface="Times New Roman" panose="02020603050405020304" pitchFamily="18" charset="0"/>
              </a:rPr>
              <a:t>100ml nước muối sinh lý </a:t>
            </a:r>
            <a:r>
              <a:rPr lang="vi-VN" sz="1600" dirty="0">
                <a:latin typeface="Times New Roman" panose="02020603050405020304" pitchFamily="18" charset="0"/>
                <a:cs typeface="Times New Roman" panose="02020603050405020304" pitchFamily="18" charset="0"/>
              </a:rPr>
              <a:t>để truyền tĩnh mạch, nồng độ NAD+ trong máu của các đối tượng </a:t>
            </a:r>
            <a:r>
              <a:rPr lang="vi-VN" sz="1600" b="1" dirty="0">
                <a:latin typeface="Times New Roman" panose="02020603050405020304" pitchFamily="18" charset="0"/>
                <a:cs typeface="Times New Roman" panose="02020603050405020304" pitchFamily="18" charset="0"/>
              </a:rPr>
              <a:t>tăng đáng kể 20%</a:t>
            </a:r>
            <a:r>
              <a:rPr lang="vi-VN" sz="1600" dirty="0">
                <a:latin typeface="Times New Roman" panose="02020603050405020304" pitchFamily="18" charset="0"/>
                <a:cs typeface="Times New Roman" panose="02020603050405020304" pitchFamily="18" charset="0"/>
              </a:rPr>
              <a:t>,</a:t>
            </a:r>
            <a:r>
              <a:rPr lang="vi-VN" sz="1600" b="1"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các chỉ số xét nghiệm máu và mức độ trao đổi chất của các cơ quan quan trọng đều nằm trong phạm vi bình thường và không có phản ứng phụ nào xảy ra. Đồng thời bổ sung NMN giúp giảm đáng kể nồng độ triglycerid trong má</a:t>
            </a:r>
            <a:r>
              <a:rPr lang="en-US" sz="1600" dirty="0">
                <a:latin typeface="Times New Roman" panose="02020603050405020304" pitchFamily="18" charset="0"/>
                <a:cs typeface="Times New Roman" panose="02020603050405020304" pitchFamily="18" charset="0"/>
              </a:rPr>
              <a:t>u</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n</a:t>
            </a:r>
            <a:r>
              <a:rPr lang="vi-VN" sz="1600" dirty="0">
                <a:latin typeface="Times New Roman" panose="02020603050405020304" pitchFamily="18" charset="0"/>
                <a:cs typeface="Times New Roman" panose="02020603050405020304" pitchFamily="18" charset="0"/>
              </a:rPr>
              <a:t>ghiên cứu được công bố trên tạp chí Cureus</a:t>
            </a:r>
            <a:r>
              <a:rPr lang="en-US" sz="1600"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a:t>
            </a:r>
          </a:p>
        </p:txBody>
      </p:sp>
      <p:pic>
        <p:nvPicPr>
          <p:cNvPr id="4098" name="Picture 2" descr="グラフィカル ユーザー インターフェイス, テキスト&#10;&#10;自動的に生成された説明">
            <a:extLst>
              <a:ext uri="{FF2B5EF4-FFF2-40B4-BE49-F238E27FC236}">
                <a16:creationId xmlns:a16="http://schemas.microsoft.com/office/drawing/2014/main" id="{575EC528-A468-4CDC-9748-4505A95B3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52" y="5131862"/>
            <a:ext cx="3005956" cy="17261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4A0730-AB8C-455F-9E2C-EAECE776B804}"/>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pic>
        <p:nvPicPr>
          <p:cNvPr id="2" name="Picture 1" descr="A green and black logo&#10;&#10;AI-generated content may be incorrect.">
            <a:extLst>
              <a:ext uri="{FF2B5EF4-FFF2-40B4-BE49-F238E27FC236}">
                <a16:creationId xmlns:a16="http://schemas.microsoft.com/office/drawing/2014/main" id="{32983D27-B1C9-9697-FFBF-BA3F76929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765083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DDCCD-76A4-418E-9126-43729C9A17AD}"/>
              </a:ext>
            </a:extLst>
          </p:cNvPr>
          <p:cNvSpPr>
            <a:spLocks noGrp="1"/>
          </p:cNvSpPr>
          <p:nvPr>
            <p:ph type="title"/>
          </p:nvPr>
        </p:nvSpPr>
        <p:spPr>
          <a:xfrm>
            <a:off x="838200" y="365125"/>
            <a:ext cx="10515598" cy="640555"/>
          </a:xfrm>
        </p:spPr>
        <p:txBody>
          <a:bodyPr>
            <a:normAutofit/>
          </a:bodyPr>
          <a:lstStyle/>
          <a:p>
            <a:pPr algn="ctr"/>
            <a:r>
              <a:rPr lang="en-US" sz="3500" b="1" dirty="0">
                <a:latin typeface="Times New Roman" panose="02020603050405020304" pitchFamily="18" charset="0"/>
                <a:cs typeface="Times New Roman" panose="02020603050405020304" pitchFamily="18" charset="0"/>
              </a:rPr>
              <a:t>2 </a:t>
            </a:r>
            <a:r>
              <a:rPr lang="en-US" sz="3500" b="1" dirty="0" err="1">
                <a:latin typeface="Times New Roman" panose="02020603050405020304" pitchFamily="18" charset="0"/>
                <a:cs typeface="Times New Roman" panose="02020603050405020304" pitchFamily="18" charset="0"/>
              </a:rPr>
              <a:t>loại</a:t>
            </a:r>
            <a:r>
              <a:rPr lang="en-US" sz="3500" b="1" dirty="0">
                <a:latin typeface="Times New Roman" panose="02020603050405020304" pitchFamily="18" charset="0"/>
                <a:cs typeface="Times New Roman" panose="02020603050405020304" pitchFamily="18" charset="0"/>
              </a:rPr>
              <a:t> NMN </a:t>
            </a:r>
            <a:r>
              <a:rPr lang="en-US" sz="3500" b="1" dirty="0" err="1">
                <a:latin typeface="Times New Roman" panose="02020603050405020304" pitchFamily="18" charset="0"/>
                <a:cs typeface="Times New Roman" panose="02020603050405020304" pitchFamily="18" charset="0"/>
              </a:rPr>
              <a:t>truyền</a:t>
            </a:r>
            <a:endParaRPr lang="en-US" sz="3500" b="1" dirty="0">
              <a:latin typeface="Times New Roman" panose="02020603050405020304" pitchFamily="18" charset="0"/>
              <a:cs typeface="Times New Roman" panose="02020603050405020304" pitchFamily="18" charset="0"/>
            </a:endParaRPr>
          </a:p>
        </p:txBody>
      </p:sp>
      <p:pic>
        <p:nvPicPr>
          <p:cNvPr id="6" name="図 3">
            <a:extLst>
              <a:ext uri="{FF2B5EF4-FFF2-40B4-BE49-F238E27FC236}">
                <a16:creationId xmlns:a16="http://schemas.microsoft.com/office/drawing/2014/main" id="{64F48FC1-B575-468C-8FFB-71F09775D3CC}"/>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
                    </a14:imgEffect>
                    <a14:imgEffect>
                      <a14:brightnessContrast bright="3000" contrast="3000"/>
                    </a14:imgEffect>
                  </a14:imgLayer>
                </a14:imgProps>
              </a:ext>
            </a:extLst>
          </a:blip>
          <a:srcRect l="6984" t="3449"/>
          <a:stretch/>
        </p:blipFill>
        <p:spPr>
          <a:xfrm>
            <a:off x="8901333" y="1577163"/>
            <a:ext cx="2250178" cy="3500144"/>
          </a:xfrm>
          <a:prstGeom prst="rect">
            <a:avLst/>
          </a:prstGeom>
        </p:spPr>
      </p:pic>
      <p:pic>
        <p:nvPicPr>
          <p:cNvPr id="8" name="Picture 7">
            <a:extLst>
              <a:ext uri="{FF2B5EF4-FFF2-40B4-BE49-F238E27FC236}">
                <a16:creationId xmlns:a16="http://schemas.microsoft.com/office/drawing/2014/main" id="{1FA96CAA-8D33-4D0C-B514-316F346F24EF}"/>
              </a:ext>
            </a:extLst>
          </p:cNvPr>
          <p:cNvPicPr>
            <a:picLocks noChangeAspect="1"/>
          </p:cNvPicPr>
          <p:nvPr/>
        </p:nvPicPr>
        <p:blipFill rotWithShape="1">
          <a:blip r:embed="rId4">
            <a:extLst>
              <a:ext uri="{28A0092B-C50C-407E-A947-70E740481C1C}">
                <a14:useLocalDpi xmlns:a14="http://schemas.microsoft.com/office/drawing/2010/main" val="0"/>
              </a:ext>
            </a:extLst>
          </a:blip>
          <a:srcRect l="20137" t="4554" r="21951" b="5363"/>
          <a:stretch/>
        </p:blipFill>
        <p:spPr>
          <a:xfrm>
            <a:off x="838200" y="1675405"/>
            <a:ext cx="2250176" cy="3500144"/>
          </a:xfrm>
          <a:prstGeom prst="rect">
            <a:avLst/>
          </a:prstGeom>
        </p:spPr>
      </p:pic>
      <p:sp>
        <p:nvSpPr>
          <p:cNvPr id="9" name="TextBox 8">
            <a:extLst>
              <a:ext uri="{FF2B5EF4-FFF2-40B4-BE49-F238E27FC236}">
                <a16:creationId xmlns:a16="http://schemas.microsoft.com/office/drawing/2014/main" id="{323944F1-64FA-40FE-AE0D-84405A9B0BAA}"/>
              </a:ext>
            </a:extLst>
          </p:cNvPr>
          <p:cNvSpPr txBox="1"/>
          <p:nvPr/>
        </p:nvSpPr>
        <p:spPr>
          <a:xfrm>
            <a:off x="1339559" y="5277362"/>
            <a:ext cx="1247457" cy="400110"/>
          </a:xfrm>
          <a:prstGeom prst="rect">
            <a:avLst/>
          </a:prstGeom>
          <a:noFill/>
        </p:spPr>
        <p:txBody>
          <a:bodyPr wrap="none" rtlCol="0">
            <a:spAutoFit/>
          </a:bodyPr>
          <a:lstStyle/>
          <a:p>
            <a:pPr algn="ctr"/>
            <a:r>
              <a:rPr lang="en-US" sz="2000" b="1" dirty="0">
                <a:latin typeface="Times New Roman" panose="02020603050405020304" pitchFamily="18" charset="0"/>
                <a:cs typeface="Times New Roman" panose="02020603050405020304" pitchFamily="18" charset="0"/>
              </a:rPr>
              <a:t>NMN 300</a:t>
            </a:r>
          </a:p>
        </p:txBody>
      </p:sp>
      <p:sp>
        <p:nvSpPr>
          <p:cNvPr id="10" name="TextBox 9">
            <a:extLst>
              <a:ext uri="{FF2B5EF4-FFF2-40B4-BE49-F238E27FC236}">
                <a16:creationId xmlns:a16="http://schemas.microsoft.com/office/drawing/2014/main" id="{9EC80C4C-74EF-40E8-9E98-B67DBBAE21AC}"/>
              </a:ext>
            </a:extLst>
          </p:cNvPr>
          <p:cNvSpPr txBox="1"/>
          <p:nvPr/>
        </p:nvSpPr>
        <p:spPr>
          <a:xfrm>
            <a:off x="9163784" y="5190629"/>
            <a:ext cx="2383986"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NMN + EXOSOME</a:t>
            </a:r>
          </a:p>
        </p:txBody>
      </p:sp>
      <p:pic>
        <p:nvPicPr>
          <p:cNvPr id="2" name="Picture 1" descr="A green and black logo&#10;&#10;AI-generated content may be incorrect.">
            <a:extLst>
              <a:ext uri="{FF2B5EF4-FFF2-40B4-BE49-F238E27FC236}">
                <a16:creationId xmlns:a16="http://schemas.microsoft.com/office/drawing/2014/main" id="{55D97CA2-8507-44A6-2534-FF13C7BB2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3" name="図 2">
            <a:extLst>
              <a:ext uri="{FF2B5EF4-FFF2-40B4-BE49-F238E27FC236}">
                <a16:creationId xmlns:a16="http://schemas.microsoft.com/office/drawing/2014/main" id="{7263CA0B-6C40-D12B-118D-D6E617B7DFEA}"/>
              </a:ext>
            </a:extLst>
          </p:cNvPr>
          <p:cNvPicPr>
            <a:picLocks noChangeAspect="1"/>
          </p:cNvPicPr>
          <p:nvPr/>
        </p:nvPicPr>
        <p:blipFill>
          <a:blip r:embed="rId6">
            <a:alphaModFix amt="80000"/>
          </a:blip>
          <a:stretch>
            <a:fillRect/>
          </a:stretch>
        </p:blipFill>
        <p:spPr>
          <a:xfrm>
            <a:off x="4363611" y="1814820"/>
            <a:ext cx="3262487" cy="3262487"/>
          </a:xfrm>
          <a:prstGeom prst="rect">
            <a:avLst/>
          </a:prstGeom>
        </p:spPr>
      </p:pic>
      <p:sp>
        <p:nvSpPr>
          <p:cNvPr id="5" name="TextBox 8">
            <a:extLst>
              <a:ext uri="{FF2B5EF4-FFF2-40B4-BE49-F238E27FC236}">
                <a16:creationId xmlns:a16="http://schemas.microsoft.com/office/drawing/2014/main" id="{85A97D23-BEAB-6AFF-C7A9-76D99D379F98}"/>
              </a:ext>
            </a:extLst>
          </p:cNvPr>
          <p:cNvSpPr txBox="1"/>
          <p:nvPr/>
        </p:nvSpPr>
        <p:spPr>
          <a:xfrm>
            <a:off x="5472273" y="5277362"/>
            <a:ext cx="1247457" cy="400110"/>
          </a:xfrm>
          <a:prstGeom prst="rect">
            <a:avLst/>
          </a:prstGeom>
          <a:noFill/>
        </p:spPr>
        <p:txBody>
          <a:bodyPr wrap="none" rtlCol="0">
            <a:spAutoFit/>
          </a:bodyPr>
          <a:lstStyle/>
          <a:p>
            <a:pPr algn="ctr"/>
            <a:r>
              <a:rPr lang="en-US" sz="2000" b="1" dirty="0">
                <a:latin typeface="Times New Roman" panose="02020603050405020304" pitchFamily="18" charset="0"/>
                <a:cs typeface="Times New Roman" panose="02020603050405020304" pitchFamily="18" charset="0"/>
              </a:rPr>
              <a:t>NMN 500</a:t>
            </a:r>
          </a:p>
        </p:txBody>
      </p:sp>
    </p:spTree>
    <p:extLst>
      <p:ext uri="{BB962C8B-B14F-4D97-AF65-F5344CB8AC3E}">
        <p14:creationId xmlns:p14="http://schemas.microsoft.com/office/powerpoint/2010/main" val="1667334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0" y="365125"/>
            <a:ext cx="10515598" cy="640555"/>
          </a:xfrm>
        </p:spPr>
        <p:txBody>
          <a:bodyPr>
            <a:normAutofit/>
          </a:bodyPr>
          <a:lstStyle/>
          <a:p>
            <a:r>
              <a:rPr lang="en-US" sz="3500" b="1" dirty="0" err="1">
                <a:latin typeface="Times New Roman" panose="02020603050405020304" pitchFamily="18" charset="0"/>
                <a:cs typeface="Times New Roman" panose="02020603050405020304" pitchFamily="18" charset="0"/>
              </a:rPr>
              <a:t>Chứng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nhận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nhà</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máy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sản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xuất</a:t>
            </a:r>
            <a:endParaRPr lang="en-US" sz="3500" b="1" dirty="0">
              <a:latin typeface="Times New Roman" panose="02020603050405020304" pitchFamily="18" charset="0"/>
              <a:cs typeface="Times New Roman" panose="02020603050405020304" pitchFamily="18" charset="0"/>
            </a:endParaRPr>
          </a:p>
        </p:txBody>
      </p:sp>
      <p:pic>
        <p:nvPicPr>
          <p:cNvPr id="6146" name="Picture 2" descr="テキスト, 手紙&#10;&#10;自動的に生成された説明">
            <a:extLst>
              <a:ext uri="{FF2B5EF4-FFF2-40B4-BE49-F238E27FC236}">
                <a16:creationId xmlns:a16="http://schemas.microsoft.com/office/drawing/2014/main" id="{214A6E02-A888-4ABC-AF3C-9EAB2D56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813" y="1313790"/>
            <a:ext cx="2986111"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pic>
        <p:nvPicPr>
          <p:cNvPr id="6148" name="Picture 4" descr="テキスト, ホワイトボード&#10;&#10;自動的に生成された説明">
            <a:extLst>
              <a:ext uri="{FF2B5EF4-FFF2-40B4-BE49-F238E27FC236}">
                <a16:creationId xmlns:a16="http://schemas.microsoft.com/office/drawing/2014/main" id="{BE994DE9-77A2-4570-97E3-8D824EA5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944" y="1313788"/>
            <a:ext cx="2986109"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pic>
        <p:nvPicPr>
          <p:cNvPr id="6150" name="Picture 6" descr="テキスト&#10;&#10;自動的に生成された説明">
            <a:extLst>
              <a:ext uri="{FF2B5EF4-FFF2-40B4-BE49-F238E27FC236}">
                <a16:creationId xmlns:a16="http://schemas.microsoft.com/office/drawing/2014/main" id="{30CE4B7C-9C93-45A5-B350-55113DF69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078" y="1313788"/>
            <a:ext cx="2986109"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A3C639-58AC-4232-A83F-7D398BEDDE83}"/>
              </a:ext>
            </a:extLst>
          </p:cNvPr>
          <p:cNvSpPr txBox="1"/>
          <p:nvPr/>
        </p:nvSpPr>
        <p:spPr>
          <a:xfrm>
            <a:off x="975151" y="5710133"/>
            <a:ext cx="2943433" cy="276999"/>
          </a:xfrm>
          <a:prstGeom prst="rect">
            <a:avLst/>
          </a:prstGeom>
          <a:noFill/>
        </p:spPr>
        <p:txBody>
          <a:bodyPr wrap="none" rtlCol="0">
            <a:spAutoFit/>
          </a:bodyPr>
          <a:lstStyle/>
          <a:p>
            <a:pPr algn="ctr"/>
            <a:r>
              <a:rPr lang="en-US" sz="1200" b="1" dirty="0" err="1">
                <a:latin typeface="Times New Roman" panose="02020603050405020304" pitchFamily="18" charset="0"/>
                <a:cs typeface="Times New Roman" panose="02020603050405020304" pitchFamily="18" charset="0"/>
              </a:rPr>
              <a:t>Chứng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An </a:t>
            </a:r>
            <a:r>
              <a:rPr lang="en-US" sz="1200" b="1" dirty="0" err="1">
                <a:latin typeface="Times New Roman" panose="02020603050405020304" pitchFamily="18" charset="0"/>
                <a:cs typeface="Times New Roman" panose="02020603050405020304" pitchFamily="18" charset="0"/>
              </a:rPr>
              <a:t>toàn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phẩm</a:t>
            </a:r>
            <a:r>
              <a:rPr lang="en-US" sz="1200" b="1" dirty="0">
                <a:latin typeface="Times New Roman" panose="02020603050405020304" pitchFamily="18" charset="0"/>
                <a:cs typeface="Times New Roman" panose="02020603050405020304" pitchFamily="18" charset="0"/>
              </a:rPr>
              <a:t> HACCP</a:t>
            </a:r>
          </a:p>
        </p:txBody>
      </p:sp>
      <p:sp>
        <p:nvSpPr>
          <p:cNvPr id="14" name="TextBox 13">
            <a:extLst>
              <a:ext uri="{FF2B5EF4-FFF2-40B4-BE49-F238E27FC236}">
                <a16:creationId xmlns:a16="http://schemas.microsoft.com/office/drawing/2014/main" id="{F9D6AD05-0BB8-4082-9B46-FD1366EAFBF1}"/>
              </a:ext>
            </a:extLst>
          </p:cNvPr>
          <p:cNvSpPr txBox="1"/>
          <p:nvPr/>
        </p:nvSpPr>
        <p:spPr>
          <a:xfrm>
            <a:off x="4575742" y="5710133"/>
            <a:ext cx="3040512" cy="276999"/>
          </a:xfrm>
          <a:prstGeom prst="rect">
            <a:avLst/>
          </a:prstGeom>
          <a:noFill/>
        </p:spPr>
        <p:txBody>
          <a:bodyPr wrap="none" rtlCol="0">
            <a:spAutoFit/>
          </a:bodyPr>
          <a:lstStyle/>
          <a:p>
            <a:pPr algn="ctr"/>
            <a:r>
              <a:rPr lang="en-US" sz="1200" b="1" dirty="0" err="1">
                <a:latin typeface="Times New Roman" panose="02020603050405020304" pitchFamily="18" charset="0"/>
                <a:cs typeface="Times New Roman" panose="02020603050405020304" pitchFamily="18" charset="0"/>
              </a:rPr>
              <a:t>Chứng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Thực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hành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xuất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Tốt</a:t>
            </a:r>
            <a:r>
              <a:rPr lang="en-US" sz="1200" b="1" dirty="0">
                <a:latin typeface="Times New Roman" panose="02020603050405020304" pitchFamily="18" charset="0"/>
                <a:cs typeface="Times New Roman" panose="02020603050405020304" pitchFamily="18" charset="0"/>
              </a:rPr>
              <a:t> GMP</a:t>
            </a:r>
          </a:p>
        </p:txBody>
      </p:sp>
      <p:sp>
        <p:nvSpPr>
          <p:cNvPr id="15" name="TextBox 14">
            <a:extLst>
              <a:ext uri="{FF2B5EF4-FFF2-40B4-BE49-F238E27FC236}">
                <a16:creationId xmlns:a16="http://schemas.microsoft.com/office/drawing/2014/main" id="{5AD9B519-8468-4441-93C6-566A80D5B307}"/>
              </a:ext>
            </a:extLst>
          </p:cNvPr>
          <p:cNvSpPr txBox="1"/>
          <p:nvPr/>
        </p:nvSpPr>
        <p:spPr>
          <a:xfrm>
            <a:off x="8472995" y="5710133"/>
            <a:ext cx="2544286" cy="276999"/>
          </a:xfrm>
          <a:prstGeom prst="rect">
            <a:avLst/>
          </a:prstGeom>
          <a:noFill/>
        </p:spPr>
        <p:txBody>
          <a:bodyPr wrap="none" rtlCol="0">
            <a:spAutoFit/>
          </a:bodyPr>
          <a:lstStyle/>
          <a:p>
            <a:pPr algn="ctr"/>
            <a:r>
              <a:rPr lang="en-US" sz="1200" b="1" dirty="0" err="1">
                <a:latin typeface="Times New Roman" panose="02020603050405020304" pitchFamily="18" charset="0"/>
                <a:cs typeface="Times New Roman" panose="02020603050405020304" pitchFamily="18" charset="0"/>
              </a:rPr>
              <a:t>Chứng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nhận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phẩm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Hữu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cơ</a:t>
            </a:r>
            <a:r>
              <a:rPr lang="en-US" sz="1200" b="1" dirty="0">
                <a:latin typeface="Times New Roman" panose="02020603050405020304" pitchFamily="18" charset="0"/>
                <a:cs typeface="Times New Roman" panose="02020603050405020304" pitchFamily="18" charset="0"/>
              </a:rPr>
              <a:t> JAS</a:t>
            </a:r>
          </a:p>
        </p:txBody>
      </p:sp>
      <p:pic>
        <p:nvPicPr>
          <p:cNvPr id="4" name="Picture 3" descr="A green and black logo&#10;&#10;AI-generated content may be incorrect.">
            <a:extLst>
              <a:ext uri="{FF2B5EF4-FFF2-40B4-BE49-F238E27FC236}">
                <a16:creationId xmlns:a16="http://schemas.microsoft.com/office/drawing/2014/main" id="{E02F0237-C245-20EB-961B-D1FCA53A9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4744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15C2-485E-89FB-735F-E9D6B903D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659A57-490C-F0BF-8012-7D2FD7A0976D}"/>
              </a:ext>
            </a:extLst>
          </p:cNvPr>
          <p:cNvSpPr txBox="1"/>
          <p:nvPr/>
        </p:nvSpPr>
        <p:spPr>
          <a:xfrm>
            <a:off x="1401617" y="5760208"/>
            <a:ext cx="227818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Da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endParaRPr lang="en-US" dirty="0">
              <a:latin typeface="Times New Roman" panose="02020603050405020304" pitchFamily="18" charset="0"/>
              <a:cs typeface="Times New Roman" panose="02020603050405020304" pitchFamily="18" charset="0"/>
            </a:endParaRPr>
          </a:p>
          <a:p>
            <a:pPr algn="ct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AA51D71-BFC7-EE53-67B7-12817A3C0772}"/>
              </a:ext>
            </a:extLst>
          </p:cNvPr>
          <p:cNvSpPr txBox="1"/>
          <p:nvPr/>
        </p:nvSpPr>
        <p:spPr>
          <a:xfrm>
            <a:off x="4939273" y="5760208"/>
            <a:ext cx="207941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Làn</a:t>
            </a:r>
            <a:r>
              <a:rPr lang="en-US" dirty="0">
                <a:latin typeface="Times New Roman" panose="02020603050405020304" pitchFamily="18" charset="0"/>
                <a:cs typeface="Times New Roman" panose="02020603050405020304" pitchFamily="18" charset="0"/>
              </a:rPr>
              <a:t> da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lạnh</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9C4CA37-91E1-36F9-A1E9-C3ECF546A629}"/>
              </a:ext>
            </a:extLst>
          </p:cNvPr>
          <p:cNvSpPr txBox="1"/>
          <p:nvPr/>
        </p:nvSpPr>
        <p:spPr>
          <a:xfrm>
            <a:off x="8391969" y="5760208"/>
            <a:ext cx="22749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B91BFFD-7358-FB66-3731-A63432CBA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920"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BA3A157-5972-D82E-4D85-55198C5B97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6" r="4928"/>
          <a:stretch>
            <a:fillRect/>
          </a:stretch>
        </p:blipFill>
        <p:spPr bwMode="auto">
          <a:xfrm>
            <a:off x="8249208"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2F290F3-4F71-49A8-699F-AD9BD93CA6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282"/>
          <a:stretch>
            <a:fillRect/>
          </a:stretch>
        </p:blipFill>
        <p:spPr bwMode="auto">
          <a:xfrm>
            <a:off x="1138631"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945400-A4FD-9051-3B7D-6B99F4B9C603}"/>
              </a:ext>
            </a:extLst>
          </p:cNvPr>
          <p:cNvSpPr txBox="1"/>
          <p:nvPr/>
        </p:nvSpPr>
        <p:spPr>
          <a:xfrm>
            <a:off x="1138631" y="466850"/>
            <a:ext cx="6628738"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tẩy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trắng</a:t>
            </a:r>
            <a:r>
              <a:rPr lang="en-US" sz="2800" b="1" dirty="0">
                <a:latin typeface="Times New Roman" panose="02020603050405020304" pitchFamily="18" charset="0"/>
                <a:cs typeface="Times New Roman" panose="02020603050405020304" pitchFamily="18" charset="0"/>
              </a:rPr>
              <a:t>” da</a:t>
            </a:r>
          </a:p>
        </p:txBody>
      </p:sp>
      <p:pic>
        <p:nvPicPr>
          <p:cNvPr id="9" name="Picture 8" descr="A green and black logo&#10;&#10;AI-generated content may be incorrect.">
            <a:extLst>
              <a:ext uri="{FF2B5EF4-FFF2-40B4-BE49-F238E27FC236}">
                <a16:creationId xmlns:a16="http://schemas.microsoft.com/office/drawing/2014/main" id="{56257F7F-883C-7BC3-D560-3CD2AEB8C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85" y="166986"/>
            <a:ext cx="498717" cy="561474"/>
          </a:xfrm>
          <a:prstGeom prst="rect">
            <a:avLst/>
          </a:prstGeom>
        </p:spPr>
      </p:pic>
    </p:spTree>
    <p:extLst>
      <p:ext uri="{BB962C8B-B14F-4D97-AF65-F5344CB8AC3E}">
        <p14:creationId xmlns:p14="http://schemas.microsoft.com/office/powerpoint/2010/main" val="283735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3F58-547F-318C-1961-06EE88A53B3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AC5A217-B096-D675-16DE-FECB3D1B0C46}"/>
              </a:ext>
            </a:extLst>
          </p:cNvPr>
          <p:cNvSpPr txBox="1"/>
          <p:nvPr/>
        </p:nvSpPr>
        <p:spPr>
          <a:xfrm>
            <a:off x="1138631" y="466850"/>
            <a:ext cx="5638082"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do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trắng</a:t>
            </a:r>
            <a:r>
              <a:rPr lang="en-US" sz="2800" b="1" dirty="0">
                <a:latin typeface="Times New Roman" panose="02020603050405020304" pitchFamily="18" charset="0"/>
                <a:cs typeface="Times New Roman" panose="02020603050405020304" pitchFamily="18" charset="0"/>
              </a:rPr>
              <a:t> da </a:t>
            </a:r>
            <a:r>
              <a:rPr lang="en-US" sz="2800" b="1" dirty="0" err="1">
                <a:latin typeface="Times New Roman" panose="02020603050405020304" pitchFamily="18" charset="0"/>
                <a:cs typeface="Times New Roman" panose="02020603050405020304" pitchFamily="18" charset="0"/>
              </a:rPr>
              <a:t>cấp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tốc</a:t>
            </a:r>
            <a:endParaRPr lang="en-US" sz="28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9ECDAEA7-F95C-D769-B924-50D07F18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91" y="166986"/>
            <a:ext cx="498717" cy="561474"/>
          </a:xfrm>
          <a:prstGeom prst="rect">
            <a:avLst/>
          </a:prstGeom>
        </p:spPr>
      </p:pic>
      <p:pic>
        <p:nvPicPr>
          <p:cNvPr id="4100" name="Picture 4" descr="Exploring the Skin Barrier: Gaining Insights from Aesthetic and Skinca">
            <a:extLst>
              <a:ext uri="{FF2B5EF4-FFF2-40B4-BE49-F238E27FC236}">
                <a16:creationId xmlns:a16="http://schemas.microsoft.com/office/drawing/2014/main" id="{3E86F6B5-9248-2410-DDE5-3F1083F34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r="48074"/>
          <a:stretch>
            <a:fillRect/>
          </a:stretch>
        </p:blipFill>
        <p:spPr bwMode="auto">
          <a:xfrm>
            <a:off x="8249210" y="1406021"/>
            <a:ext cx="2809215" cy="42062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2BD001-DFDD-64F3-2358-54C156CF1960}"/>
              </a:ext>
            </a:extLst>
          </p:cNvPr>
          <p:cNvSpPr txBox="1"/>
          <p:nvPr/>
        </p:nvSpPr>
        <p:spPr>
          <a:xfrm>
            <a:off x="5354391" y="2601752"/>
            <a:ext cx="1428596" cy="369332"/>
          </a:xfrm>
          <a:prstGeom prst="rect">
            <a:avLst/>
          </a:prstGeom>
          <a:noFill/>
          <a:ln>
            <a:noFill/>
          </a:ln>
        </p:spPr>
        <p:txBody>
          <a:bodyPr wrap="none" rtlCol="0">
            <a:spAutoFit/>
          </a:bodyPr>
          <a:lstStyle/>
          <a:p>
            <a:r>
              <a:rPr lang="en-US" dirty="0">
                <a:latin typeface="Times New Roman" panose="02020603050405020304" pitchFamily="18" charset="0"/>
                <a:cs typeface="Times New Roman" panose="02020603050405020304" pitchFamily="18" charset="0"/>
              </a:rPr>
              <a:t>Da </a:t>
            </a:r>
            <a:r>
              <a:rPr lang="en-US" dirty="0" err="1">
                <a:latin typeface="Times New Roman" panose="02020603050405020304" pitchFamily="18" charset="0"/>
                <a:cs typeface="Times New Roman" panose="02020603050405020304" pitchFamily="18" charset="0"/>
              </a:rPr>
              <a:t>mỏng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endParaRPr lang="en-US" dirty="0">
              <a:latin typeface="Times New Roman" panose="02020603050405020304" pitchFamily="18" charset="0"/>
              <a:cs typeface="Times New Roman" panose="02020603050405020304" pitchFamily="18" charset="0"/>
            </a:endParaRPr>
          </a:p>
        </p:txBody>
      </p:sp>
      <p:pic>
        <p:nvPicPr>
          <p:cNvPr id="4102" name="Picture 6">
            <a:extLst>
              <a:ext uri="{FF2B5EF4-FFF2-40B4-BE49-F238E27FC236}">
                <a16:creationId xmlns:a16="http://schemas.microsoft.com/office/drawing/2014/main" id="{3B60B63E-4B98-4CF8-9EA6-6B5876557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4" t="-342" r="21989" b="342"/>
          <a:stretch>
            <a:fillRect/>
          </a:stretch>
        </p:blipFill>
        <p:spPr bwMode="auto">
          <a:xfrm>
            <a:off x="1133575" y="1406020"/>
            <a:ext cx="2809215" cy="420624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Elbow 15">
            <a:extLst>
              <a:ext uri="{FF2B5EF4-FFF2-40B4-BE49-F238E27FC236}">
                <a16:creationId xmlns:a16="http://schemas.microsoft.com/office/drawing/2014/main" id="{6A01D9DB-710B-42F6-2DB1-3D735649DC0D}"/>
              </a:ext>
            </a:extLst>
          </p:cNvPr>
          <p:cNvCxnSpPr>
            <a:cxnSpLocks/>
            <a:endCxn id="18" idx="1"/>
          </p:cNvCxnSpPr>
          <p:nvPr/>
        </p:nvCxnSpPr>
        <p:spPr>
          <a:xfrm>
            <a:off x="3331029" y="3132452"/>
            <a:ext cx="1936800" cy="233435"/>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51F592F-BB21-395E-2AE1-2495A60E1435}"/>
              </a:ext>
            </a:extLst>
          </p:cNvPr>
          <p:cNvSpPr txBox="1"/>
          <p:nvPr/>
        </p:nvSpPr>
        <p:spPr>
          <a:xfrm>
            <a:off x="5267829" y="3181221"/>
            <a:ext cx="1598515" cy="369332"/>
          </a:xfrm>
          <a:prstGeom prst="rect">
            <a:avLst/>
          </a:prstGeom>
          <a:noFill/>
          <a:ln>
            <a:noFill/>
          </a:ln>
        </p:spPr>
        <p:txBody>
          <a:bodyPr wrap="none" rtlCol="0">
            <a:spAutoFit/>
          </a:bodyPr>
          <a:lstStyle/>
          <a:p>
            <a:r>
              <a:rPr lang="en-US" dirty="0">
                <a:latin typeface="Times New Roman" panose="02020603050405020304" pitchFamily="18" charset="0"/>
                <a:cs typeface="Times New Roman" panose="02020603050405020304" pitchFamily="18" charset="0"/>
              </a:rPr>
              <a:t>Da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endParaRPr lang="en-US" dirty="0">
              <a:latin typeface="Times New Roman" panose="02020603050405020304" pitchFamily="18" charset="0"/>
              <a:cs typeface="Times New Roman" panose="02020603050405020304" pitchFamily="18" charset="0"/>
            </a:endParaRPr>
          </a:p>
        </p:txBody>
      </p:sp>
      <p:cxnSp>
        <p:nvCxnSpPr>
          <p:cNvPr id="26" name="Connector: Elbow 25">
            <a:extLst>
              <a:ext uri="{FF2B5EF4-FFF2-40B4-BE49-F238E27FC236}">
                <a16:creationId xmlns:a16="http://schemas.microsoft.com/office/drawing/2014/main" id="{4D08746A-9C81-8ADE-ABB5-5E543F52BB73}"/>
              </a:ext>
            </a:extLst>
          </p:cNvPr>
          <p:cNvCxnSpPr>
            <a:cxnSpLocks/>
          </p:cNvCxnSpPr>
          <p:nvPr/>
        </p:nvCxnSpPr>
        <p:spPr>
          <a:xfrm rot="10800000" flipV="1">
            <a:off x="6917384" y="3132452"/>
            <a:ext cx="1883717" cy="230026"/>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2F266B6-FDFE-C4BA-4489-3FD6888BF71C}"/>
              </a:ext>
            </a:extLst>
          </p:cNvPr>
          <p:cNvSpPr txBox="1"/>
          <p:nvPr/>
        </p:nvSpPr>
        <p:spPr>
          <a:xfrm>
            <a:off x="5111942" y="3760690"/>
            <a:ext cx="1963999" cy="646331"/>
          </a:xfrm>
          <a:prstGeom prst="rect">
            <a:avLst/>
          </a:prstGeom>
          <a:noFill/>
          <a:ln>
            <a:noFill/>
          </a:ln>
        </p:spPr>
        <p:txBody>
          <a:bodyPr wrap="none" rtlCol="0">
            <a:spAutoFit/>
          </a:bodyPr>
          <a:lstStyle/>
          <a:p>
            <a:pPr algn="ctr"/>
            <a:r>
              <a:rPr lang="en-US" dirty="0">
                <a:latin typeface="Times New Roman" panose="02020603050405020304" pitchFamily="18" charset="0"/>
                <a:cs typeface="Times New Roman" panose="02020603050405020304" pitchFamily="18" charset="0"/>
              </a:rPr>
              <a:t>Da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endParaRPr lang="en-US" dirty="0">
              <a:latin typeface="Times New Roman" panose="02020603050405020304" pitchFamily="18" charset="0"/>
              <a:cs typeface="Times New Roman" panose="02020603050405020304" pitchFamily="18" charset="0"/>
            </a:endParaRPr>
          </a:p>
          <a:p>
            <a:pPr algn="ct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endParaRPr lang="en-US" dirty="0">
              <a:latin typeface="Times New Roman" panose="02020603050405020304" pitchFamily="18" charset="0"/>
              <a:cs typeface="Times New Roman" panose="02020603050405020304" pitchFamily="18" charset="0"/>
            </a:endParaRPr>
          </a:p>
        </p:txBody>
      </p:sp>
      <p:cxnSp>
        <p:nvCxnSpPr>
          <p:cNvPr id="28" name="Connector: Elbow 27">
            <a:extLst>
              <a:ext uri="{FF2B5EF4-FFF2-40B4-BE49-F238E27FC236}">
                <a16:creationId xmlns:a16="http://schemas.microsoft.com/office/drawing/2014/main" id="{464912F6-F8FF-8043-2475-2E18234DE115}"/>
              </a:ext>
            </a:extLst>
          </p:cNvPr>
          <p:cNvCxnSpPr>
            <a:cxnSpLocks/>
            <a:endCxn id="27" idx="1"/>
          </p:cNvCxnSpPr>
          <p:nvPr/>
        </p:nvCxnSpPr>
        <p:spPr>
          <a:xfrm>
            <a:off x="3102429" y="3636273"/>
            <a:ext cx="2009513" cy="447583"/>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E6F2CF8-0043-EB82-F77C-ED0B24CF74E7}"/>
              </a:ext>
            </a:extLst>
          </p:cNvPr>
          <p:cNvSpPr txBox="1"/>
          <p:nvPr/>
        </p:nvSpPr>
        <p:spPr>
          <a:xfrm>
            <a:off x="5599710" y="4617158"/>
            <a:ext cx="959493" cy="369332"/>
          </a:xfrm>
          <a:prstGeom prst="rect">
            <a:avLst/>
          </a:prstGeom>
          <a:noFill/>
          <a:ln>
            <a:noFill/>
          </a:ln>
        </p:spPr>
        <p:txBody>
          <a:bodyPr wrap="none" rtlCol="0">
            <a:spAutoFit/>
          </a:bodyPr>
          <a:lstStyle/>
          <a:p>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da</a:t>
            </a:r>
          </a:p>
        </p:txBody>
      </p:sp>
      <p:cxnSp>
        <p:nvCxnSpPr>
          <p:cNvPr id="42" name="Connector: Elbow 41">
            <a:extLst>
              <a:ext uri="{FF2B5EF4-FFF2-40B4-BE49-F238E27FC236}">
                <a16:creationId xmlns:a16="http://schemas.microsoft.com/office/drawing/2014/main" id="{561A33FB-2D85-5D85-890B-DA98B27AF9A9}"/>
              </a:ext>
            </a:extLst>
          </p:cNvPr>
          <p:cNvCxnSpPr>
            <a:cxnSpLocks/>
          </p:cNvCxnSpPr>
          <p:nvPr/>
        </p:nvCxnSpPr>
        <p:spPr>
          <a:xfrm flipH="1">
            <a:off x="7152886" y="3636273"/>
            <a:ext cx="1932569" cy="447583"/>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4631785C-0FC6-EEF3-0CCD-31B4E5E93DB7}"/>
              </a:ext>
            </a:extLst>
          </p:cNvPr>
          <p:cNvCxnSpPr>
            <a:cxnSpLocks/>
          </p:cNvCxnSpPr>
          <p:nvPr/>
        </p:nvCxnSpPr>
        <p:spPr>
          <a:xfrm>
            <a:off x="3102429" y="2460650"/>
            <a:ext cx="2251962" cy="311620"/>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C0668CA1-C983-7D56-E59D-41EC536D08A2}"/>
              </a:ext>
            </a:extLst>
          </p:cNvPr>
          <p:cNvCxnSpPr>
            <a:cxnSpLocks/>
          </p:cNvCxnSpPr>
          <p:nvPr/>
        </p:nvCxnSpPr>
        <p:spPr>
          <a:xfrm flipH="1">
            <a:off x="6837609" y="2445942"/>
            <a:ext cx="2251962" cy="311620"/>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7" name="Connector: Elbow 46">
            <a:extLst>
              <a:ext uri="{FF2B5EF4-FFF2-40B4-BE49-F238E27FC236}">
                <a16:creationId xmlns:a16="http://schemas.microsoft.com/office/drawing/2014/main" id="{4FAA375D-D602-B6C7-1215-11AB8AD8B7B2}"/>
              </a:ext>
            </a:extLst>
          </p:cNvPr>
          <p:cNvCxnSpPr>
            <a:cxnSpLocks/>
          </p:cNvCxnSpPr>
          <p:nvPr/>
        </p:nvCxnSpPr>
        <p:spPr>
          <a:xfrm>
            <a:off x="2706624" y="4407021"/>
            <a:ext cx="2893086" cy="394804"/>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1CF71EE9-1B5E-8B21-E9A8-F1CA85F231CC}"/>
              </a:ext>
            </a:extLst>
          </p:cNvPr>
          <p:cNvCxnSpPr>
            <a:cxnSpLocks/>
          </p:cNvCxnSpPr>
          <p:nvPr/>
        </p:nvCxnSpPr>
        <p:spPr>
          <a:xfrm flipH="1">
            <a:off x="6592289" y="4407021"/>
            <a:ext cx="2893086" cy="394804"/>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86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80CD5-F795-6623-DECF-A86BAB1E33E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210CE4-DAB6-9CA5-E4D6-9D3694BC58C3}"/>
              </a:ext>
            </a:extLst>
          </p:cNvPr>
          <p:cNvSpPr txBox="1"/>
          <p:nvPr/>
        </p:nvSpPr>
        <p:spPr>
          <a:xfrm>
            <a:off x="1138630" y="457706"/>
            <a:ext cx="6176569" cy="861774"/>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2017 – 2018: S</a:t>
            </a:r>
            <a:r>
              <a:rPr lang="vi-VN" sz="2500" b="1" dirty="0">
                <a:latin typeface="Times New Roman" panose="02020603050405020304" pitchFamily="18" charset="0"/>
                <a:cs typeface="Times New Roman" panose="02020603050405020304" pitchFamily="18" charset="0"/>
              </a:rPr>
              <a:t>ự dịch chuyển xu hướng làm đẹp</a:t>
            </a:r>
            <a:endParaRPr lang="en-US" sz="25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5A5473D6-8D6B-8714-847F-910A6CC24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2" name="TextBox 1">
            <a:extLst>
              <a:ext uri="{FF2B5EF4-FFF2-40B4-BE49-F238E27FC236}">
                <a16:creationId xmlns:a16="http://schemas.microsoft.com/office/drawing/2014/main" id="{1C02759C-D3AD-AEC2-315D-68763D3ED426}"/>
              </a:ext>
            </a:extLst>
          </p:cNvPr>
          <p:cNvSpPr txBox="1"/>
          <p:nvPr/>
        </p:nvSpPr>
        <p:spPr>
          <a:xfrm>
            <a:off x="1138630" y="1558117"/>
            <a:ext cx="6176567" cy="369332"/>
          </a:xfrm>
          <a:prstGeom prst="rect">
            <a:avLst/>
          </a:prstGeom>
          <a:noFill/>
        </p:spPr>
        <p:txBody>
          <a:bodyPr wrap="square" rtlCol="0">
            <a:spAutoFit/>
          </a:bodyPr>
          <a:lstStyle/>
          <a:p>
            <a:r>
              <a:rPr lang="en-US" b="1" dirty="0">
                <a:solidFill>
                  <a:srgbClr val="1C785B"/>
                </a:solidFill>
                <a:latin typeface="Times New Roman" panose="02020603050405020304" pitchFamily="18" charset="0"/>
                <a:cs typeface="Times New Roman" panose="02020603050405020304" pitchFamily="18" charset="0"/>
              </a:rPr>
              <a:t>X</a:t>
            </a:r>
            <a:r>
              <a:rPr lang="vi-VN" b="1" dirty="0">
                <a:solidFill>
                  <a:srgbClr val="1C785B"/>
                </a:solidFill>
                <a:latin typeface="Times New Roman" panose="02020603050405020304" pitchFamily="18" charset="0"/>
                <a:cs typeface="Times New Roman" panose="02020603050405020304" pitchFamily="18" charset="0"/>
              </a:rPr>
              <a:t>u hướng </a:t>
            </a:r>
            <a:r>
              <a:rPr lang="en-US" b="1" dirty="0" err="1">
                <a:solidFill>
                  <a:srgbClr val="1C785B"/>
                </a:solidFill>
                <a:latin typeface="Times New Roman" panose="02020603050405020304" pitchFamily="18" charset="0"/>
                <a:cs typeface="Times New Roman" panose="02020603050405020304" pitchFamily="18" charset="0"/>
              </a:rPr>
              <a:t>thẩm</a:t>
            </a:r>
            <a:r>
              <a:rPr lang="en-US" b="1" dirty="0">
                <a:solidFill>
                  <a:srgbClr val="1C785B"/>
                </a:solidFill>
                <a:latin typeface="Times New Roman" panose="02020603050405020304" pitchFamily="18" charset="0"/>
                <a:cs typeface="Times New Roman" panose="02020603050405020304" pitchFamily="18" charset="0"/>
              </a:rPr>
              <a:t> </a:t>
            </a:r>
            <a:r>
              <a:rPr lang="en-US" b="1" dirty="0" err="1">
                <a:solidFill>
                  <a:srgbClr val="1C785B"/>
                </a:solidFill>
                <a:latin typeface="Times New Roman" panose="02020603050405020304" pitchFamily="18" charset="0"/>
                <a:cs typeface="Times New Roman" panose="02020603050405020304" pitchFamily="18" charset="0"/>
              </a:rPr>
              <a:t>mỹ</a:t>
            </a:r>
            <a:r>
              <a:rPr lang="en-US" b="1" dirty="0">
                <a:solidFill>
                  <a:srgbClr val="1C785B"/>
                </a:solidFill>
                <a:latin typeface="Times New Roman" panose="02020603050405020304" pitchFamily="18" charset="0"/>
                <a:cs typeface="Times New Roman" panose="02020603050405020304" pitchFamily="18" charset="0"/>
              </a:rPr>
              <a:t> </a:t>
            </a:r>
            <a:r>
              <a:rPr lang="vi-VN" b="1" dirty="0">
                <a:solidFill>
                  <a:srgbClr val="1C785B"/>
                </a:solidFill>
                <a:latin typeface="Times New Roman" panose="02020603050405020304" pitchFamily="18" charset="0"/>
                <a:cs typeface="Times New Roman" panose="02020603050405020304" pitchFamily="18" charset="0"/>
              </a:rPr>
              <a:t>không dao kéo, không xâm lấm</a:t>
            </a:r>
            <a:endParaRPr lang="en-US" b="1" dirty="0">
              <a:solidFill>
                <a:srgbClr val="1C785B"/>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B30A5F6-083F-C25F-BB48-D528E450D1F0}"/>
              </a:ext>
            </a:extLst>
          </p:cNvPr>
          <p:cNvSpPr txBox="1"/>
          <p:nvPr/>
        </p:nvSpPr>
        <p:spPr>
          <a:xfrm>
            <a:off x="1138631" y="2064609"/>
            <a:ext cx="6176568" cy="646331"/>
          </a:xfrm>
          <a:prstGeom prst="rect">
            <a:avLst/>
          </a:prstGeom>
          <a:noFill/>
        </p:spPr>
        <p:txBody>
          <a:bodyPr wrap="square">
            <a:spAutoFit/>
          </a:bodyPr>
          <a:lstStyle/>
          <a:p>
            <a:pPr algn="just"/>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S</a:t>
            </a:r>
            <a:r>
              <a:rPr lang="vi-VN" sz="1800" kern="100" dirty="0">
                <a:effectLst/>
                <a:latin typeface="Times New Roman" panose="02020603050405020304" pitchFamily="18" charset="0"/>
                <a:ea typeface="Yu Gothic" panose="020B0400000000000000" pitchFamily="34" charset="-128"/>
                <a:cs typeface="Times New Roman" panose="02020603050405020304" pitchFamily="18" charset="0"/>
              </a:rPr>
              <a:t>ự ra đời của các công nghệ như</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b="1" kern="100" dirty="0">
                <a:effectLst/>
                <a:latin typeface="Times New Roman" panose="02020603050405020304" pitchFamily="18" charset="0"/>
                <a:ea typeface="Yu Gothic" panose="020B0400000000000000" pitchFamily="34" charset="-128"/>
                <a:cs typeface="Times New Roman" panose="02020603050405020304" pitchFamily="18" charset="0"/>
              </a:rPr>
              <a:t>T</a:t>
            </a:r>
            <a:r>
              <a:rPr lang="vi-VN" sz="1800" b="1" kern="100" dirty="0">
                <a:effectLst/>
                <a:latin typeface="Times New Roman" panose="02020603050405020304" pitchFamily="18" charset="0"/>
                <a:ea typeface="Yu Gothic" panose="020B0400000000000000" pitchFamily="34" charset="-128"/>
                <a:cs typeface="Times New Roman" panose="02020603050405020304" pitchFamily="18" charset="0"/>
              </a:rPr>
              <a:t>hermage </a:t>
            </a:r>
            <a:r>
              <a:rPr lang="en-US" sz="1800" b="1" kern="100" dirty="0">
                <a:effectLst/>
                <a:latin typeface="Times New Roman" panose="02020603050405020304" pitchFamily="18" charset="0"/>
                <a:ea typeface="Yu Gothic" panose="020B0400000000000000" pitchFamily="34" charset="-128"/>
                <a:cs typeface="Times New Roman" panose="02020603050405020304" pitchFamily="18" charset="0"/>
              </a:rPr>
              <a:t>F</a:t>
            </a:r>
            <a:r>
              <a:rPr lang="vi-VN" sz="1800" b="1" kern="100" dirty="0">
                <a:effectLst/>
                <a:latin typeface="Times New Roman" panose="02020603050405020304" pitchFamily="18" charset="0"/>
                <a:ea typeface="Yu Gothic" panose="020B0400000000000000" pitchFamily="34" charset="-128"/>
                <a:cs typeface="Times New Roman" panose="02020603050405020304" pitchFamily="18" charset="0"/>
              </a:rPr>
              <a:t>LX</a:t>
            </a:r>
            <a:r>
              <a:rPr lang="vi-VN" sz="1800" kern="100" dirty="0">
                <a:effectLst/>
                <a:latin typeface="Times New Roman" panose="02020603050405020304" pitchFamily="18" charset="0"/>
                <a:ea typeface="Yu Gothic" panose="020B0400000000000000" pitchFamily="34" charset="-128"/>
                <a:cs typeface="Times New Roman" panose="02020603050405020304" pitchFamily="18" charset="0"/>
              </a:rPr>
              <a:t>,</a:t>
            </a:r>
            <a:r>
              <a:rPr lang="vi-VN" sz="1800" b="1" kern="100" dirty="0">
                <a:effectLst/>
                <a:latin typeface="Times New Roman" panose="02020603050405020304" pitchFamily="18" charset="0"/>
                <a:ea typeface="Yu Gothic" panose="020B0400000000000000" pitchFamily="34" charset="-128"/>
                <a:cs typeface="Times New Roman" panose="02020603050405020304" pitchFamily="18" charset="0"/>
              </a:rPr>
              <a:t> U</a:t>
            </a:r>
            <a:r>
              <a:rPr lang="en-US" sz="1800" b="1" kern="100" dirty="0">
                <a:effectLst/>
                <a:latin typeface="Times New Roman" panose="02020603050405020304" pitchFamily="18" charset="0"/>
                <a:ea typeface="Yu Gothic" panose="020B0400000000000000" pitchFamily="34" charset="-128"/>
                <a:cs typeface="Times New Roman" panose="02020603050405020304" pitchFamily="18" charset="0"/>
              </a:rPr>
              <a:t>l</a:t>
            </a:r>
            <a:r>
              <a:rPr lang="vi-VN" sz="1800" b="1" kern="100" dirty="0">
                <a:effectLst/>
                <a:latin typeface="Times New Roman" panose="02020603050405020304" pitchFamily="18" charset="0"/>
                <a:ea typeface="Yu Gothic" panose="020B0400000000000000" pitchFamily="34" charset="-128"/>
                <a:cs typeface="Times New Roman" panose="02020603050405020304" pitchFamily="18" charset="0"/>
              </a:rPr>
              <a:t>therapy</a:t>
            </a:r>
            <a:r>
              <a:rPr lang="vi-VN" sz="1800" kern="100" dirty="0">
                <a:effectLst/>
                <a:latin typeface="Times New Roman" panose="02020603050405020304" pitchFamily="18" charset="0"/>
                <a:ea typeface="Yu Gothic" panose="020B0400000000000000" pitchFamily="34" charset="-128"/>
                <a:cs typeface="Times New Roman" panose="02020603050405020304" pitchFamily="18" charset="0"/>
              </a:rPr>
              <a:t> thay</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thế</a:t>
            </a:r>
            <a:r>
              <a:rPr lang="vi-VN" sz="1800" kern="100" dirty="0">
                <a:effectLst/>
                <a:latin typeface="Times New Roman" panose="02020603050405020304" pitchFamily="18" charset="0"/>
                <a:ea typeface="Yu Gothic" panose="020B0400000000000000" pitchFamily="34" charset="-128"/>
                <a:cs typeface="Times New Roman" panose="02020603050405020304" pitchFamily="18" charset="0"/>
              </a:rPr>
              <a:t> các liệu pháp dễ gây biến dạng như tiêm botox</a:t>
            </a:r>
            <a:r>
              <a:rPr lang="en-US" kern="100" dirty="0">
                <a:latin typeface="Times New Roman" panose="02020603050405020304" pitchFamily="18" charset="0"/>
                <a:ea typeface="Yu Gothic" panose="020B0400000000000000" pitchFamily="34" charset="-128"/>
                <a:cs typeface="Times New Roman" panose="02020603050405020304" pitchFamily="18" charset="0"/>
              </a:rPr>
              <a:t>.</a:t>
            </a:r>
            <a:endParaRPr lang="en-US" sz="1400" kern="100" dirty="0">
              <a:effectLst/>
              <a:latin typeface="Times New Roman" panose="02020603050405020304" pitchFamily="18" charset="0"/>
              <a:ea typeface="Yu Gothic" panose="020B0400000000000000" pitchFamily="34" charset="-128"/>
              <a:cs typeface="Times New Roman" panose="02020603050405020304" pitchFamily="18" charset="0"/>
            </a:endParaRPr>
          </a:p>
        </p:txBody>
      </p:sp>
      <p:pic>
        <p:nvPicPr>
          <p:cNvPr id="5126" name="Picture 6">
            <a:extLst>
              <a:ext uri="{FF2B5EF4-FFF2-40B4-BE49-F238E27FC236}">
                <a16:creationId xmlns:a16="http://schemas.microsoft.com/office/drawing/2014/main" id="{0D3FD215-ABB3-4BF0-F348-9CA9F7162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3" y="0"/>
            <a:ext cx="4116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ần này chứa: how much does ultherapy machine cost">
            <a:extLst>
              <a:ext uri="{FF2B5EF4-FFF2-40B4-BE49-F238E27FC236}">
                <a16:creationId xmlns:a16="http://schemas.microsoft.com/office/drawing/2014/main" id="{8910F8A1-166E-82C6-02F5-4A31F0D6B6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84" t="16550" r="17487" b="14048"/>
          <a:stretch>
            <a:fillRect/>
          </a:stretch>
        </p:blipFill>
        <p:spPr bwMode="auto">
          <a:xfrm>
            <a:off x="0" y="3850153"/>
            <a:ext cx="4116387" cy="300784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n Introduction to Celluma LED Light Therapy: How It Works and Its Benefits">
            <a:extLst>
              <a:ext uri="{FF2B5EF4-FFF2-40B4-BE49-F238E27FC236}">
                <a16:creationId xmlns:a16="http://schemas.microsoft.com/office/drawing/2014/main" id="{B7254341-5916-D393-C1AC-B4AEFE3BD1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5" r="5508"/>
          <a:stretch>
            <a:fillRect/>
          </a:stretch>
        </p:blipFill>
        <p:spPr bwMode="auto">
          <a:xfrm>
            <a:off x="4116388" y="3850152"/>
            <a:ext cx="3959226" cy="30078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1DFF0F-B1AA-6E8D-41AA-48D9126588D1}"/>
              </a:ext>
            </a:extLst>
          </p:cNvPr>
          <p:cNvSpPr txBox="1"/>
          <p:nvPr/>
        </p:nvSpPr>
        <p:spPr>
          <a:xfrm>
            <a:off x="0" y="6550221"/>
            <a:ext cx="950901" cy="307777"/>
          </a:xfrm>
          <a:prstGeom prst="rect">
            <a:avLst/>
          </a:prstGeom>
          <a:solidFill>
            <a:schemeClr val="bg1"/>
          </a:solidFill>
        </p:spPr>
        <p:txBody>
          <a:bodyPr wrap="none" rtlCol="0">
            <a:spAutoFit/>
          </a:bodyPr>
          <a:lstStyle/>
          <a:p>
            <a:r>
              <a:rPr lang="en-US" sz="1400" dirty="0" err="1">
                <a:latin typeface="Arial" panose="020B0604020202020204" pitchFamily="34" charset="0"/>
                <a:cs typeface="Arial" panose="020B0604020202020204" pitchFamily="34" charset="0"/>
              </a:rPr>
              <a:t>Ultherapy</a:t>
            </a:r>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0D26995-F479-2654-2910-63C976DCB91F}"/>
              </a:ext>
            </a:extLst>
          </p:cNvPr>
          <p:cNvSpPr txBox="1"/>
          <p:nvPr/>
        </p:nvSpPr>
        <p:spPr>
          <a:xfrm>
            <a:off x="4116387" y="6553340"/>
            <a:ext cx="1236172"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LED Therapy</a:t>
            </a:r>
          </a:p>
        </p:txBody>
      </p:sp>
      <p:sp>
        <p:nvSpPr>
          <p:cNvPr id="13" name="TextBox 12">
            <a:extLst>
              <a:ext uri="{FF2B5EF4-FFF2-40B4-BE49-F238E27FC236}">
                <a16:creationId xmlns:a16="http://schemas.microsoft.com/office/drawing/2014/main" id="{A41C058F-CD13-DE39-D87A-E81A3BAED619}"/>
              </a:ext>
            </a:extLst>
          </p:cNvPr>
          <p:cNvSpPr txBox="1"/>
          <p:nvPr/>
        </p:nvSpPr>
        <p:spPr>
          <a:xfrm>
            <a:off x="8075613" y="6550223"/>
            <a:ext cx="1377300" cy="307777"/>
          </a:xfrm>
          <a:prstGeom prst="rect">
            <a:avLst/>
          </a:prstGeom>
          <a:solidFill>
            <a:schemeClr val="bg1"/>
          </a:solidFill>
        </p:spPr>
        <p:txBody>
          <a:bodyPr wrap="none" rtlCol="0">
            <a:spAutoFit/>
          </a:bodyPr>
          <a:lstStyle/>
          <a:p>
            <a:r>
              <a:rPr lang="en-US" sz="1400" dirty="0" err="1">
                <a:latin typeface="Arial" panose="020B0604020202020204" pitchFamily="34" charset="0"/>
                <a:cs typeface="Arial" panose="020B0604020202020204" pitchFamily="34" charset="0"/>
              </a:rPr>
              <a:t>Thermage</a:t>
            </a:r>
            <a:r>
              <a:rPr lang="en-US" sz="1400" dirty="0">
                <a:latin typeface="Arial" panose="020B0604020202020204" pitchFamily="34" charset="0"/>
                <a:cs typeface="Arial" panose="020B0604020202020204" pitchFamily="34" charset="0"/>
              </a:rPr>
              <a:t> FLX</a:t>
            </a:r>
          </a:p>
        </p:txBody>
      </p:sp>
    </p:spTree>
    <p:extLst>
      <p:ext uri="{BB962C8B-B14F-4D97-AF65-F5344CB8AC3E}">
        <p14:creationId xmlns:p14="http://schemas.microsoft.com/office/powerpoint/2010/main" val="143393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177D-2E03-C3BF-C65E-67A81299E30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8F8B0D8-A0DC-CAFC-8F1C-050618F6157C}"/>
              </a:ext>
            </a:extLst>
          </p:cNvPr>
          <p:cNvSpPr txBox="1"/>
          <p:nvPr/>
        </p:nvSpPr>
        <p:spPr>
          <a:xfrm>
            <a:off x="1138632" y="466850"/>
            <a:ext cx="9914738" cy="477054"/>
          </a:xfrm>
          <a:prstGeom prst="rect">
            <a:avLst/>
          </a:prstGeom>
          <a:noFill/>
        </p:spPr>
        <p:txBody>
          <a:bodyPr wrap="square" rtlCol="0">
            <a:spAutoFit/>
          </a:bodyPr>
          <a:lstStyle/>
          <a:p>
            <a:pPr algn="just"/>
            <a:r>
              <a:rPr lang="en-US" sz="2500" b="1" dirty="0">
                <a:latin typeface="Times New Roman" panose="02020603050405020304" pitchFamily="18" charset="0"/>
                <a:cs typeface="Times New Roman" panose="02020603050405020304" pitchFamily="18" charset="0"/>
              </a:rPr>
              <a:t>2019 – 2020: </a:t>
            </a:r>
            <a:r>
              <a:rPr lang="en-US" sz="2500" b="1" dirty="0" err="1">
                <a:latin typeface="Times New Roman" panose="02020603050405020304" pitchFamily="18" charset="0"/>
                <a:cs typeface="Times New Roman" panose="02020603050405020304" pitchFamily="18" charset="0"/>
              </a:rPr>
              <a:t>Thẩm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mỹ</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xâm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lấn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ngày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càng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chiếm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thế</a:t>
            </a:r>
            <a:endParaRPr lang="en-US" sz="25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4591C645-528B-2EAB-1F36-87D349507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4" name="TextBox 3">
            <a:extLst>
              <a:ext uri="{FF2B5EF4-FFF2-40B4-BE49-F238E27FC236}">
                <a16:creationId xmlns:a16="http://schemas.microsoft.com/office/drawing/2014/main" id="{A473B4A9-F77A-F0EC-0CD3-65B6A7106463}"/>
              </a:ext>
            </a:extLst>
          </p:cNvPr>
          <p:cNvSpPr txBox="1"/>
          <p:nvPr/>
        </p:nvSpPr>
        <p:spPr>
          <a:xfrm>
            <a:off x="1138632" y="1140906"/>
            <a:ext cx="9914737" cy="646331"/>
          </a:xfrm>
          <a:prstGeom prst="rect">
            <a:avLst/>
          </a:prstGeom>
          <a:noFill/>
        </p:spPr>
        <p:txBody>
          <a:bodyPr wrap="square">
            <a:spAutoFit/>
          </a:bodyPr>
          <a:lstStyle/>
          <a:p>
            <a:pPr algn="just"/>
            <a:r>
              <a:rPr lang="en-US" kern="100" dirty="0" err="1">
                <a:latin typeface="Times New Roman" panose="02020603050405020304" pitchFamily="18" charset="0"/>
                <a:ea typeface="Yu Gothic" panose="020B0400000000000000" pitchFamily="34" charset="-128"/>
                <a:cs typeface="Times New Roman" panose="02020603050405020304" pitchFamily="18" charset="0"/>
              </a:rPr>
              <a:t>Thẩm</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mỹ</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không</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xấm</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lấn</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tiếp</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tục</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duy</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trì</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sức</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hút</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đồn</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g</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kern="100" dirty="0" err="1">
                <a:latin typeface="Times New Roman" panose="02020603050405020304" pitchFamily="18" charset="0"/>
                <a:ea typeface="Yu Gothic" panose="020B0400000000000000" pitchFamily="34" charset="-128"/>
                <a:cs typeface="Times New Roman" panose="02020603050405020304" pitchFamily="18" charset="0"/>
              </a:rPr>
              <a:t>thời</a:t>
            </a:r>
            <a:r>
              <a:rPr lang="en-US" kern="100" dirty="0">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xuất</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hiện</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nhiều</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phương</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pháp</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và</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công</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nghệ</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mới</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đem</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đến</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hiệu</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quả</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và</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trải</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nghiệm</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nâng</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cao</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cho</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người</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 </a:t>
            </a:r>
            <a:r>
              <a:rPr lang="en-US" sz="1800" kern="100" dirty="0" err="1">
                <a:effectLst/>
                <a:latin typeface="Times New Roman" panose="02020603050405020304" pitchFamily="18" charset="0"/>
                <a:ea typeface="Yu Gothic" panose="020B0400000000000000" pitchFamily="34" charset="-128"/>
                <a:cs typeface="Times New Roman" panose="02020603050405020304" pitchFamily="18" charset="0"/>
              </a:rPr>
              <a:t>dùng</a:t>
            </a:r>
            <a:r>
              <a:rPr lang="en-US" sz="1800" kern="100" dirty="0">
                <a:effectLst/>
                <a:latin typeface="Times New Roman" panose="02020603050405020304" pitchFamily="18" charset="0"/>
                <a:ea typeface="Yu Gothic" panose="020B0400000000000000" pitchFamily="34" charset="-128"/>
                <a:cs typeface="Times New Roman" panose="02020603050405020304" pitchFamily="18" charset="0"/>
              </a:rPr>
              <a:t>.</a:t>
            </a:r>
            <a:endParaRPr lang="en-US" sz="1400" kern="100" dirty="0">
              <a:effectLst/>
              <a:latin typeface="Times New Roman" panose="02020603050405020304" pitchFamily="18" charset="0"/>
              <a:ea typeface="Yu Gothic" panose="020B0400000000000000" pitchFamily="34" charset="-128"/>
              <a:cs typeface="Times New Roman" panose="02020603050405020304" pitchFamily="18" charset="0"/>
            </a:endParaRPr>
          </a:p>
        </p:txBody>
      </p:sp>
      <p:pic>
        <p:nvPicPr>
          <p:cNvPr id="6146" name="Picture 2" descr="Goncy Clinic">
            <a:extLst>
              <a:ext uri="{FF2B5EF4-FFF2-40B4-BE49-F238E27FC236}">
                <a16:creationId xmlns:a16="http://schemas.microsoft.com/office/drawing/2014/main" id="{BAEC1D2B-F2AB-BF94-F4D6-FCD012D156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56" b="10504"/>
          <a:stretch>
            <a:fillRect/>
          </a:stretch>
        </p:blipFill>
        <p:spPr bwMode="auto">
          <a:xfrm>
            <a:off x="3643686" y="2320614"/>
            <a:ext cx="4904627" cy="31687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BBEF9C-AB75-2659-0699-9125A353CA1E}"/>
              </a:ext>
            </a:extLst>
          </p:cNvPr>
          <p:cNvSpPr txBox="1"/>
          <p:nvPr/>
        </p:nvSpPr>
        <p:spPr>
          <a:xfrm>
            <a:off x="4513578" y="5690457"/>
            <a:ext cx="3164841" cy="523220"/>
          </a:xfrm>
          <a:prstGeom prst="rect">
            <a:avLst/>
          </a:prstGeom>
          <a:solidFill>
            <a:schemeClr val="bg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Công </a:t>
            </a:r>
            <a:r>
              <a:rPr lang="en-US" sz="1400" dirty="0" err="1">
                <a:latin typeface="Times New Roman" panose="02020603050405020304" pitchFamily="18" charset="0"/>
                <a:cs typeface="Times New Roman" panose="02020603050405020304" pitchFamily="18" charset="0"/>
              </a:rPr>
              <a:t>nghệ</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Thermage</a:t>
            </a:r>
            <a:r>
              <a:rPr lang="en-US" sz="1400" dirty="0">
                <a:latin typeface="Times New Roman" panose="02020603050405020304" pitchFamily="18" charset="0"/>
                <a:cs typeface="Times New Roman" panose="02020603050405020304" pitchFamily="18" charset="0"/>
              </a:rPr>
              <a:t> FLX </a:t>
            </a:r>
            <a:r>
              <a:rPr lang="en-US" sz="1400" dirty="0" err="1">
                <a:latin typeface="Times New Roman" panose="02020603050405020304" pitchFamily="18" charset="0"/>
                <a:cs typeface="Times New Roman" panose="02020603050405020304" pitchFamily="18" charset="0"/>
              </a:rPr>
              <a:t>cải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tiến</a:t>
            </a:r>
            <a:r>
              <a:rPr lang="en-US" sz="1400" dirty="0">
                <a:latin typeface="Times New Roman" panose="02020603050405020304" pitchFamily="18" charset="0"/>
                <a:cs typeface="Times New Roman" panose="02020603050405020304" pitchFamily="18" charset="0"/>
              </a:rPr>
              <a:t> qua </a:t>
            </a:r>
            <a:r>
              <a:rPr lang="en-US" sz="1400" dirty="0" err="1">
                <a:latin typeface="Times New Roman" panose="02020603050405020304" pitchFamily="18" charset="0"/>
                <a:cs typeface="Times New Roman" panose="02020603050405020304" pitchFamily="18" charset="0"/>
              </a:rPr>
              <a:t>từng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đoạn</a:t>
            </a:r>
            <a:endParaRPr lang="en-US" sz="1400" dirty="0">
              <a:latin typeface="Times New Roman" panose="02020603050405020304" pitchFamily="18" charset="0"/>
              <a:cs typeface="Times New Roman" panose="02020603050405020304" pitchFamily="18" charset="0"/>
            </a:endParaRPr>
          </a:p>
        </p:txBody>
      </p:sp>
      <p:pic>
        <p:nvPicPr>
          <p:cNvPr id="9" name="Picture 8" descr="A close-up of a chart&#10;&#10;AI-generated content may be incorrect.">
            <a:extLst>
              <a:ext uri="{FF2B5EF4-FFF2-40B4-BE49-F238E27FC236}">
                <a16:creationId xmlns:a16="http://schemas.microsoft.com/office/drawing/2014/main" id="{89AF5605-7780-F7F0-4340-18132C4E1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632" y="2320614"/>
            <a:ext cx="1881441" cy="3168742"/>
          </a:xfrm>
          <a:prstGeom prst="rect">
            <a:avLst/>
          </a:prstGeom>
        </p:spPr>
      </p:pic>
      <p:sp>
        <p:nvSpPr>
          <p:cNvPr id="11" name="TextBox 10">
            <a:extLst>
              <a:ext uri="{FF2B5EF4-FFF2-40B4-BE49-F238E27FC236}">
                <a16:creationId xmlns:a16="http://schemas.microsoft.com/office/drawing/2014/main" id="{7ADABC4D-F060-E596-6F0B-CE4FB5E56BB2}"/>
              </a:ext>
            </a:extLst>
          </p:cNvPr>
          <p:cNvSpPr txBox="1"/>
          <p:nvPr/>
        </p:nvSpPr>
        <p:spPr>
          <a:xfrm>
            <a:off x="652695" y="5690457"/>
            <a:ext cx="2853314"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Các </a:t>
            </a:r>
            <a:r>
              <a:rPr lang="en-US" sz="1400" dirty="0" err="1">
                <a:latin typeface="Times New Roman" panose="02020603050405020304" pitchFamily="18" charset="0"/>
                <a:cs typeface="Times New Roman" panose="02020603050405020304" pitchFamily="18" charset="0"/>
              </a:rPr>
              <a:t>hoạt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ưu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dụng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dưỡng</a:t>
            </a:r>
            <a:r>
              <a:rPr lang="en-US" sz="1400" dirty="0">
                <a:latin typeface="Times New Roman" panose="02020603050405020304" pitchFamily="18" charset="0"/>
                <a:cs typeface="Times New Roman" panose="02020603050405020304" pitchFamily="18" charset="0"/>
              </a:rPr>
              <a:t> da</a:t>
            </a:r>
          </a:p>
        </p:txBody>
      </p:sp>
      <p:pic>
        <p:nvPicPr>
          <p:cNvPr id="6152" name="Picture 8">
            <a:extLst>
              <a:ext uri="{FF2B5EF4-FFF2-40B4-BE49-F238E27FC236}">
                <a16:creationId xmlns:a16="http://schemas.microsoft.com/office/drawing/2014/main" id="{0FFF1862-7A7C-E8D1-3E6A-26115D2B2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673" y="2320614"/>
            <a:ext cx="2114695" cy="3168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19D7B38-234F-3ABF-5D60-9F2304763AC6}"/>
              </a:ext>
            </a:extLst>
          </p:cNvPr>
          <p:cNvSpPr txBox="1"/>
          <p:nvPr/>
        </p:nvSpPr>
        <p:spPr>
          <a:xfrm>
            <a:off x="8569363" y="5690457"/>
            <a:ext cx="2853314" cy="523220"/>
          </a:xfrm>
          <a:prstGeom prst="rect">
            <a:avLst/>
          </a:prstGeom>
          <a:noFill/>
        </p:spPr>
        <p:txBody>
          <a:bodyPr wrap="square" rtlCol="0">
            <a:spAutoFit/>
          </a:bodyPr>
          <a:lstStyle/>
          <a:p>
            <a:pPr algn="ctr"/>
            <a:r>
              <a:rPr lang="en-US" sz="1400" dirty="0" err="1">
                <a:latin typeface="Times New Roman" panose="02020603050405020304" pitchFamily="18" charset="0"/>
                <a:cs typeface="Times New Roman" panose="02020603050405020304" pitchFamily="18" charset="0"/>
              </a:rPr>
              <a:t>Mỹ</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phẩm</a:t>
            </a:r>
            <a:r>
              <a:rPr lang="en-US" sz="1400" dirty="0">
                <a:latin typeface="Times New Roman" panose="02020603050405020304" pitchFamily="18" charset="0"/>
                <a:cs typeface="Times New Roman" panose="02020603050405020304" pitchFamily="18" charset="0"/>
              </a:rPr>
              <a:t> homemade </a:t>
            </a:r>
            <a:r>
              <a:rPr lang="en-US" sz="1400" dirty="0" err="1">
                <a:latin typeface="Times New Roman" panose="02020603050405020304" pitchFamily="18" charset="0"/>
                <a:cs typeface="Times New Roman" panose="02020603050405020304" pitchFamily="18" charset="0"/>
              </a:rPr>
              <a:t>từ</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ngày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càng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yêu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thích</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99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90D9B-04CF-5E9B-A896-B286C90E6AF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8837FE5-FAA3-A47B-85A2-2D230B3FE555}"/>
              </a:ext>
            </a:extLst>
          </p:cNvPr>
          <p:cNvSpPr txBox="1"/>
          <p:nvPr/>
        </p:nvSpPr>
        <p:spPr>
          <a:xfrm>
            <a:off x="1138630" y="457706"/>
            <a:ext cx="6176569" cy="477054"/>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2022: Xu </a:t>
            </a:r>
            <a:r>
              <a:rPr lang="en-US" sz="2500" b="1" dirty="0" err="1">
                <a:latin typeface="Times New Roman" panose="02020603050405020304" pitchFamily="18" charset="0"/>
                <a:cs typeface="Times New Roman" panose="02020603050405020304" pitchFamily="18" charset="0"/>
              </a:rPr>
              <a:t>hướng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đẹp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nội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sinh</a:t>
            </a:r>
            <a:endParaRPr lang="en-US" sz="2500" b="1" dirty="0">
              <a:latin typeface="Times New Roman" panose="02020603050405020304" pitchFamily="18" charset="0"/>
              <a:cs typeface="Times New Roman" panose="02020603050405020304" pitchFamily="18" charset="0"/>
            </a:endParaRPr>
          </a:p>
        </p:txBody>
      </p:sp>
      <p:pic>
        <p:nvPicPr>
          <p:cNvPr id="6" name="Picture 5" descr="A green and black logo&#10;&#10;AI-generated content may be incorrect.">
            <a:extLst>
              <a:ext uri="{FF2B5EF4-FFF2-40B4-BE49-F238E27FC236}">
                <a16:creationId xmlns:a16="http://schemas.microsoft.com/office/drawing/2014/main" id="{75980A0C-54E9-B5B1-D696-50FFD9987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7170" name="Picture 2" descr="The Complete Guide to Fat Grafting in 2024">
            <a:extLst>
              <a:ext uri="{FF2B5EF4-FFF2-40B4-BE49-F238E27FC236}">
                <a16:creationId xmlns:a16="http://schemas.microsoft.com/office/drawing/2014/main" id="{3D0191D4-5CB9-9A82-85C6-7789ADB6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06" y="1949035"/>
            <a:ext cx="6176570" cy="2674455"/>
          </a:xfrm>
          <a:prstGeom prst="rect">
            <a:avLst/>
          </a:prstGeom>
          <a:noFill/>
          <a:ln>
            <a:solidFill>
              <a:srgbClr val="1C785B"/>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9AE06B-A23F-6A51-D92A-77D7814B9F36}"/>
              </a:ext>
            </a:extLst>
          </p:cNvPr>
          <p:cNvSpPr txBox="1"/>
          <p:nvPr/>
        </p:nvSpPr>
        <p:spPr>
          <a:xfrm>
            <a:off x="1377629" y="4800773"/>
            <a:ext cx="4958723" cy="369332"/>
          </a:xfrm>
          <a:prstGeom prst="rect">
            <a:avLst/>
          </a:prstGeom>
          <a:noFill/>
        </p:spPr>
        <p:txBody>
          <a:bodyPr wrap="square">
            <a:spAutoFit/>
          </a:bodyPr>
          <a:lstStyle/>
          <a:p>
            <a:pPr algn="ctr"/>
            <a:r>
              <a:rPr lang="en-US" dirty="0">
                <a:latin typeface="Times New Roman" panose="02020603050405020304" pitchFamily="18" charset="0"/>
                <a:ea typeface="Yu Gothic" panose="020B0400000000000000" pitchFamily="34" charset="-128"/>
                <a:cs typeface="Times New Roman" panose="02020603050405020304" pitchFamily="18" charset="0"/>
              </a:rPr>
              <a:t>X</a:t>
            </a:r>
            <a:r>
              <a:rPr lang="vi-VN" sz="1800" dirty="0">
                <a:effectLst/>
                <a:latin typeface="Times New Roman" panose="02020603050405020304" pitchFamily="18" charset="0"/>
                <a:ea typeface="Yu Gothic" panose="020B0400000000000000" pitchFamily="34" charset="-128"/>
                <a:cs typeface="Times New Roman" panose="02020603050405020304" pitchFamily="18" charset="0"/>
              </a:rPr>
              <a:t>u hướng làm đẹp nội sinh bằng mỡ tự thân</a:t>
            </a:r>
            <a:endParaRPr lang="en-US" dirty="0">
              <a:latin typeface="Times New Roman" panose="02020603050405020304" pitchFamily="18" charset="0"/>
              <a:cs typeface="Times New Roman" panose="02020603050405020304" pitchFamily="18" charset="0"/>
            </a:endParaRPr>
          </a:p>
        </p:txBody>
      </p:sp>
      <p:pic>
        <p:nvPicPr>
          <p:cNvPr id="7172" name="Picture 4" descr="Exosome Isolation Methods">
            <a:extLst>
              <a:ext uri="{FF2B5EF4-FFF2-40B4-BE49-F238E27FC236}">
                <a16:creationId xmlns:a16="http://schemas.microsoft.com/office/drawing/2014/main" id="{48702503-4E60-BFEE-DFE6-9F5486A08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458" y="1949034"/>
            <a:ext cx="3894836" cy="2674455"/>
          </a:xfrm>
          <a:prstGeom prst="rect">
            <a:avLst/>
          </a:prstGeom>
          <a:noFill/>
          <a:ln>
            <a:solidFill>
              <a:srgbClr val="1C785B"/>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8726B9-B044-6A55-0207-81B376A34F1E}"/>
              </a:ext>
            </a:extLst>
          </p:cNvPr>
          <p:cNvSpPr txBox="1"/>
          <p:nvPr/>
        </p:nvSpPr>
        <p:spPr>
          <a:xfrm>
            <a:off x="7749150" y="4800773"/>
            <a:ext cx="3453451" cy="369332"/>
          </a:xfrm>
          <a:prstGeom prst="rect">
            <a:avLst/>
          </a:prstGeom>
          <a:noFill/>
        </p:spPr>
        <p:txBody>
          <a:bodyPr wrap="square">
            <a:spAutoFit/>
          </a:bodyPr>
          <a:lstStyle/>
          <a:p>
            <a:pPr algn="ctr"/>
            <a:r>
              <a:rPr lang="en-US" dirty="0">
                <a:latin typeface="Times New Roman" panose="02020603050405020304" pitchFamily="18" charset="0"/>
                <a:ea typeface="Yu Gothic" panose="020B0400000000000000" pitchFamily="34" charset="-128"/>
                <a:cs typeface="Times New Roman" panose="02020603050405020304" pitchFamily="18" charset="0"/>
              </a:rPr>
              <a:t>Exosome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66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with her eyes closed&#10;&#10;AI-generated content may be incorrect.">
            <a:extLst>
              <a:ext uri="{FF2B5EF4-FFF2-40B4-BE49-F238E27FC236}">
                <a16:creationId xmlns:a16="http://schemas.microsoft.com/office/drawing/2014/main" id="{5B72F538-9AFE-4C50-0332-259F745E859C}"/>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pic>
        <p:nvPicPr>
          <p:cNvPr id="11" name="Picture 10" descr="A green and black logo&#10;&#10;AI-generated content may be incorrect.">
            <a:extLst>
              <a:ext uri="{FF2B5EF4-FFF2-40B4-BE49-F238E27FC236}">
                <a16:creationId xmlns:a16="http://schemas.microsoft.com/office/drawing/2014/main" id="{EE685057-C1DF-9221-6A02-E2C36ACC2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469261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1356</TotalTime>
  <Words>1633</Words>
  <Application>Microsoft Macintosh PowerPoint</Application>
  <PresentationFormat>ワイド画面</PresentationFormat>
  <Paragraphs>158</Paragraphs>
  <Slides>36</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36</vt:i4>
      </vt:variant>
    </vt:vector>
  </HeadingPairs>
  <TitlesOfParts>
    <vt:vector size="43" baseType="lpstr">
      <vt:lpstr>Aptos</vt:lpstr>
      <vt:lpstr>Aptos Display</vt:lpstr>
      <vt:lpstr>Arial</vt:lpstr>
      <vt:lpstr>Montserrat</vt:lpstr>
      <vt:lpstr>Times New Roman</vt:lpstr>
      <vt:lpstr>Wingdings</vt:lpstr>
      <vt:lpstr>Office Theme</vt:lpstr>
      <vt:lpstr>Làn sóng thay đổi xu hướng làm đẹp tại Việt Nam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NMN</vt:lpstr>
      <vt:lpstr>Vì sao NMN gây sốt?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Sản phẩm NMN của Nichiei Bussan</vt:lpstr>
      <vt:lpstr>PowerPoint プレゼンテーション</vt:lpstr>
      <vt:lpstr>PowerPoint プレゼンテーション</vt:lpstr>
      <vt:lpstr>Liều lượng sử dụng NMN để thấy hiệu quả</vt:lpstr>
      <vt:lpstr>Liều lượng an toàn của NMN uống</vt:lpstr>
      <vt:lpstr>Dạng uống</vt:lpstr>
      <vt:lpstr>PowerPoint プレゼンテーション</vt:lpstr>
      <vt:lpstr>Dạng bôi</vt:lpstr>
      <vt:lpstr>PowerPoint プレゼンテーション</vt:lpstr>
      <vt:lpstr>PowerPoint プレゼンテーション</vt:lpstr>
      <vt:lpstr>2 loại NMN truyền</vt:lpstr>
      <vt:lpstr>Chứng nhận nhà máy sản xuất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 Nguyen Cuu Thu</dc:creator>
  <cp:lastModifiedBy>Nhi Do</cp:lastModifiedBy>
  <cp:revision>48</cp:revision>
  <dcterms:created xsi:type="dcterms:W3CDTF">2025-07-29T06:08:47Z</dcterms:created>
  <dcterms:modified xsi:type="dcterms:W3CDTF">2025-07-30T06:18:39Z</dcterms:modified>
</cp:coreProperties>
</file>