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6858000" cx="12192000"/>
  <p:notesSz cx="6858000" cy="9144000"/>
  <p:embeddedFontLst>
    <p:embeddedFont>
      <p:font typeface="Roboto"/>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jSN2XavtJOchoakECFM83asws2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20" Type="http://schemas.openxmlformats.org/officeDocument/2006/relationships/slide" Target="slides/slide16.xml"/><Relationship Id="rId42" Type="http://schemas.openxmlformats.org/officeDocument/2006/relationships/font" Target="fonts/Roboto-boldItalic.fntdata"/><Relationship Id="rId41" Type="http://schemas.openxmlformats.org/officeDocument/2006/relationships/font" Target="fonts/Roboto-italic.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Roboto-regular.fntdata"/><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Mức độ lây nhiễm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1C7-704E-BB1A-40CBE3335C2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1C7-704E-BB1A-40CBE3335C2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1C7-704E-BB1A-40CBE3335C2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1C7-704E-BB1A-40CBE3335C23}"/>
              </c:ext>
            </c:extLst>
          </c:dPt>
          <c:cat>
            <c:strRef>
              <c:f>Sheet1!$A$2:$A$5</c:f>
              <c:strCache>
                <c:ptCount val="3"/>
                <c:pt idx="0">
                  <c:v>Trên 80 tuổi </c:v>
                </c:pt>
                <c:pt idx="1">
                  <c:v>50 tuổi </c:v>
                </c:pt>
                <c:pt idx="2">
                  <c:v>20 tuổi </c:v>
                </c:pt>
              </c:strCache>
            </c:strRef>
          </c:cat>
          <c:val>
            <c:numRef>
              <c:f>Sheet1!$B$2:$B$5</c:f>
              <c:numCache>
                <c:formatCode>General</c:formatCode>
                <c:ptCount val="4"/>
                <c:pt idx="0">
                  <c:v>8.1999999999999993</c:v>
                </c:pt>
                <c:pt idx="1">
                  <c:v>3.2</c:v>
                </c:pt>
                <c:pt idx="2">
                  <c:v>1.4</c:v>
                </c:pt>
              </c:numCache>
            </c:numRef>
          </c:val>
          <c:extLst>
            <c:ext xmlns:c16="http://schemas.microsoft.com/office/drawing/2014/chart" uri="{C3380CC4-5D6E-409C-BE32-E72D297353CC}">
              <c16:uniqueId val="{00000000-C9FD-FD40-B574-57E68E049B6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6"/>
          <p:cNvSpPr txBox="1"/>
          <p:nvPr>
            <p:ph type="ctrTitle"/>
          </p:nvPr>
        </p:nvSpPr>
        <p:spPr>
          <a:xfrm>
            <a:off x="1246415" y="800100"/>
            <a:ext cx="8447314" cy="3314694"/>
          </a:xfrm>
          <a:prstGeom prst="rect">
            <a:avLst/>
          </a:prstGeom>
          <a:noFill/>
          <a:ln>
            <a:noFill/>
          </a:ln>
        </p:spPr>
        <p:txBody>
          <a:bodyPr anchorCtr="0" anchor="b" bIns="91425" lIns="109725" spcFirstLastPara="1" rIns="109725" wrap="square" tIns="109725">
            <a:noAutofit/>
          </a:bodyPr>
          <a:lstStyle>
            <a:lvl1pPr lvl="0" algn="l">
              <a:lnSpc>
                <a:spcPct val="110000"/>
              </a:lnSpc>
              <a:spcBef>
                <a:spcPts val="0"/>
              </a:spcBef>
              <a:spcAft>
                <a:spcPts val="0"/>
              </a:spcAft>
              <a:buClr>
                <a:schemeClr val="accent1"/>
              </a:buClr>
              <a:buSzPts val="4800"/>
              <a:buFont typeface="Meiryo"/>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6"/>
          <p:cNvSpPr txBox="1"/>
          <p:nvPr>
            <p:ph idx="1" type="subTitle"/>
          </p:nvPr>
        </p:nvSpPr>
        <p:spPr>
          <a:xfrm>
            <a:off x="1246415" y="4909459"/>
            <a:ext cx="8292874" cy="914395"/>
          </a:xfrm>
          <a:prstGeom prst="rect">
            <a:avLst/>
          </a:prstGeom>
          <a:noFill/>
          <a:ln>
            <a:noFill/>
          </a:ln>
        </p:spPr>
        <p:txBody>
          <a:bodyPr anchorCtr="0" anchor="ctr" bIns="91425" lIns="109725" spcFirstLastPara="1" rIns="109725" wrap="square" tIns="109725">
            <a:normAutofit/>
          </a:bodyPr>
          <a:lstStyle>
            <a:lvl1pPr lvl="0" algn="l">
              <a:lnSpc>
                <a:spcPct val="100000"/>
              </a:lnSpc>
              <a:spcBef>
                <a:spcPts val="1000"/>
              </a:spcBef>
              <a:spcAft>
                <a:spcPts val="0"/>
              </a:spcAft>
              <a:buClr>
                <a:schemeClr val="accent1"/>
              </a:buClr>
              <a:buSzPts val="2000"/>
              <a:buNone/>
              <a:defRPr sz="2000"/>
            </a:lvl1pPr>
            <a:lvl2pPr lvl="1" algn="ctr">
              <a:lnSpc>
                <a:spcPct val="140000"/>
              </a:lnSpc>
              <a:spcBef>
                <a:spcPts val="500"/>
              </a:spcBef>
              <a:spcAft>
                <a:spcPts val="0"/>
              </a:spcAft>
              <a:buClr>
                <a:schemeClr val="accent1"/>
              </a:buClr>
              <a:buSzPts val="2000"/>
              <a:buNone/>
              <a:defRPr sz="2000"/>
            </a:lvl2pPr>
            <a:lvl3pPr lvl="2" algn="ctr">
              <a:lnSpc>
                <a:spcPct val="140000"/>
              </a:lnSpc>
              <a:spcBef>
                <a:spcPts val="500"/>
              </a:spcBef>
              <a:spcAft>
                <a:spcPts val="0"/>
              </a:spcAft>
              <a:buClr>
                <a:schemeClr val="accent1"/>
              </a:buClr>
              <a:buSzPts val="1800"/>
              <a:buNone/>
              <a:defRPr sz="1800"/>
            </a:lvl3pPr>
            <a:lvl4pPr lvl="3" algn="ctr">
              <a:lnSpc>
                <a:spcPct val="140000"/>
              </a:lnSpc>
              <a:spcBef>
                <a:spcPts val="500"/>
              </a:spcBef>
              <a:spcAft>
                <a:spcPts val="0"/>
              </a:spcAft>
              <a:buClr>
                <a:schemeClr val="accent1"/>
              </a:buClr>
              <a:buSzPts val="1600"/>
              <a:buNone/>
              <a:defRPr sz="1600"/>
            </a:lvl4pPr>
            <a:lvl5pPr lvl="4" algn="ctr">
              <a:lnSpc>
                <a:spcPct val="140000"/>
              </a:lnSpc>
              <a:spcBef>
                <a:spcPts val="500"/>
              </a:spcBef>
              <a:spcAft>
                <a:spcPts val="0"/>
              </a:spcAft>
              <a:buClr>
                <a:schemeClr val="accen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6"/>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6"/>
          <p:cNvSpPr txBox="1"/>
          <p:nvPr>
            <p:ph idx="11" type="ftr"/>
          </p:nvPr>
        </p:nvSpPr>
        <p:spPr>
          <a:xfrm rot="5400000">
            <a:off x="9233562" y="2578525"/>
            <a:ext cx="4114800" cy="36512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6"/>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21" name="Google Shape;21;p36"/>
          <p:cNvCxnSpPr/>
          <p:nvPr/>
        </p:nvCxnSpPr>
        <p:spPr>
          <a:xfrm>
            <a:off x="360154" y="4602664"/>
            <a:ext cx="10375638"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45"/>
          <p:cNvSpPr txBox="1"/>
          <p:nvPr>
            <p:ph type="title"/>
          </p:nvPr>
        </p:nvSpPr>
        <p:spPr>
          <a:xfrm>
            <a:off x="838200" y="525439"/>
            <a:ext cx="9613106" cy="1282889"/>
          </a:xfrm>
          <a:prstGeom prst="rect">
            <a:avLst/>
          </a:prstGeom>
          <a:noFill/>
          <a:ln>
            <a:noFill/>
          </a:ln>
        </p:spPr>
        <p:txBody>
          <a:bodyPr anchorCtr="0" anchor="ctr" bIns="91425" lIns="109725" spcFirstLastPara="1" rIns="109725" wrap="square" tIns="109725">
            <a:noAutofit/>
          </a:bodyPr>
          <a:lstStyle>
            <a:lvl1pPr lvl="0" algn="l">
              <a:lnSpc>
                <a:spcPct val="11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5"/>
          <p:cNvSpPr txBox="1"/>
          <p:nvPr>
            <p:ph idx="1" type="body"/>
          </p:nvPr>
        </p:nvSpPr>
        <p:spPr>
          <a:xfrm rot="5400000">
            <a:off x="3702916" y="-950190"/>
            <a:ext cx="3883675" cy="9613106"/>
          </a:xfrm>
          <a:prstGeom prst="rect">
            <a:avLst/>
          </a:prstGeom>
          <a:noFill/>
          <a:ln>
            <a:noFill/>
          </a:ln>
        </p:spPr>
        <p:txBody>
          <a:bodyPr anchorCtr="0" anchor="t" bIns="91425" lIns="109725" spcFirstLastPara="1" rIns="109725" wrap="square" tIns="109725">
            <a:noAutofit/>
          </a:bodyPr>
          <a:lstStyle>
            <a:lvl1pPr indent="-342900" lvl="0" marL="457200" algn="l">
              <a:lnSpc>
                <a:spcPct val="140000"/>
              </a:lnSpc>
              <a:spcBef>
                <a:spcPts val="1000"/>
              </a:spcBef>
              <a:spcAft>
                <a:spcPts val="0"/>
              </a:spcAft>
              <a:buClr>
                <a:schemeClr val="accent1"/>
              </a:buClr>
              <a:buSzPts val="1800"/>
              <a:buChar char="•"/>
              <a:defRPr/>
            </a:lvl1pPr>
            <a:lvl2pPr indent="-342900" lvl="1" marL="914400" algn="l">
              <a:lnSpc>
                <a:spcPct val="140000"/>
              </a:lnSpc>
              <a:spcBef>
                <a:spcPts val="500"/>
              </a:spcBef>
              <a:spcAft>
                <a:spcPts val="0"/>
              </a:spcAft>
              <a:buClr>
                <a:schemeClr val="accent1"/>
              </a:buClr>
              <a:buSzPts val="1800"/>
              <a:buChar char="•"/>
              <a:defRPr/>
            </a:lvl2pPr>
            <a:lvl3pPr indent="-342900" lvl="2" marL="1371600" algn="l">
              <a:lnSpc>
                <a:spcPct val="140000"/>
              </a:lnSpc>
              <a:spcBef>
                <a:spcPts val="500"/>
              </a:spcBef>
              <a:spcAft>
                <a:spcPts val="0"/>
              </a:spcAft>
              <a:buClr>
                <a:schemeClr val="accent1"/>
              </a:buClr>
              <a:buSzPts val="1800"/>
              <a:buChar char="•"/>
              <a:defRPr/>
            </a:lvl3pPr>
            <a:lvl4pPr indent="-342900" lvl="3" marL="1828800" algn="l">
              <a:lnSpc>
                <a:spcPct val="140000"/>
              </a:lnSpc>
              <a:spcBef>
                <a:spcPts val="500"/>
              </a:spcBef>
              <a:spcAft>
                <a:spcPts val="0"/>
              </a:spcAft>
              <a:buClr>
                <a:schemeClr val="accent1"/>
              </a:buClr>
              <a:buSzPts val="1800"/>
              <a:buChar char="•"/>
              <a:defRPr/>
            </a:lvl4pPr>
            <a:lvl5pPr indent="-342900" lvl="4" marL="2286000" algn="l">
              <a:lnSpc>
                <a:spcPct val="140000"/>
              </a:lnSpc>
              <a:spcBef>
                <a:spcPts val="500"/>
              </a:spcBef>
              <a:spcAft>
                <a:spcPts val="0"/>
              </a:spcAft>
              <a:buClr>
                <a:schemeClr val="accen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5"/>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5"/>
          <p:cNvSpPr txBox="1"/>
          <p:nvPr>
            <p:ph idx="11" type="ftr"/>
          </p:nvPr>
        </p:nvSpPr>
        <p:spPr>
          <a:xfrm rot="5400000">
            <a:off x="9233562" y="2578525"/>
            <a:ext cx="4114800" cy="36512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5"/>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46"/>
          <p:cNvSpPr txBox="1"/>
          <p:nvPr>
            <p:ph type="title"/>
          </p:nvPr>
        </p:nvSpPr>
        <p:spPr>
          <a:xfrm rot="5400000">
            <a:off x="7044928" y="2258616"/>
            <a:ext cx="5272088" cy="1912144"/>
          </a:xfrm>
          <a:prstGeom prst="rect">
            <a:avLst/>
          </a:prstGeom>
          <a:noFill/>
          <a:ln>
            <a:noFill/>
          </a:ln>
        </p:spPr>
        <p:txBody>
          <a:bodyPr anchorCtr="0" anchor="ctr" bIns="91425" lIns="109725" spcFirstLastPara="1" rIns="109725" wrap="square" tIns="109725">
            <a:noAutofit/>
          </a:bodyPr>
          <a:lstStyle>
            <a:lvl1pPr lvl="0" algn="l">
              <a:lnSpc>
                <a:spcPct val="11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46"/>
          <p:cNvSpPr txBox="1"/>
          <p:nvPr>
            <p:ph idx="1" type="body"/>
          </p:nvPr>
        </p:nvSpPr>
        <p:spPr>
          <a:xfrm rot="5400000">
            <a:off x="1964532" y="-757237"/>
            <a:ext cx="5272088" cy="7943848"/>
          </a:xfrm>
          <a:prstGeom prst="rect">
            <a:avLst/>
          </a:prstGeom>
          <a:noFill/>
          <a:ln>
            <a:noFill/>
          </a:ln>
        </p:spPr>
        <p:txBody>
          <a:bodyPr anchorCtr="0" anchor="t" bIns="91425" lIns="109725" spcFirstLastPara="1" rIns="109725" wrap="square" tIns="109725">
            <a:noAutofit/>
          </a:bodyPr>
          <a:lstStyle>
            <a:lvl1pPr indent="-342900" lvl="0" marL="457200" algn="l">
              <a:lnSpc>
                <a:spcPct val="140000"/>
              </a:lnSpc>
              <a:spcBef>
                <a:spcPts val="1000"/>
              </a:spcBef>
              <a:spcAft>
                <a:spcPts val="0"/>
              </a:spcAft>
              <a:buClr>
                <a:schemeClr val="accent1"/>
              </a:buClr>
              <a:buSzPts val="1800"/>
              <a:buChar char="•"/>
              <a:defRPr/>
            </a:lvl1pPr>
            <a:lvl2pPr indent="-342900" lvl="1" marL="914400" algn="l">
              <a:lnSpc>
                <a:spcPct val="140000"/>
              </a:lnSpc>
              <a:spcBef>
                <a:spcPts val="500"/>
              </a:spcBef>
              <a:spcAft>
                <a:spcPts val="0"/>
              </a:spcAft>
              <a:buClr>
                <a:schemeClr val="accent1"/>
              </a:buClr>
              <a:buSzPts val="1800"/>
              <a:buChar char="•"/>
              <a:defRPr/>
            </a:lvl2pPr>
            <a:lvl3pPr indent="-342900" lvl="2" marL="1371600" algn="l">
              <a:lnSpc>
                <a:spcPct val="140000"/>
              </a:lnSpc>
              <a:spcBef>
                <a:spcPts val="500"/>
              </a:spcBef>
              <a:spcAft>
                <a:spcPts val="0"/>
              </a:spcAft>
              <a:buClr>
                <a:schemeClr val="accent1"/>
              </a:buClr>
              <a:buSzPts val="1800"/>
              <a:buChar char="•"/>
              <a:defRPr/>
            </a:lvl3pPr>
            <a:lvl4pPr indent="-342900" lvl="3" marL="1828800" algn="l">
              <a:lnSpc>
                <a:spcPct val="140000"/>
              </a:lnSpc>
              <a:spcBef>
                <a:spcPts val="500"/>
              </a:spcBef>
              <a:spcAft>
                <a:spcPts val="0"/>
              </a:spcAft>
              <a:buClr>
                <a:schemeClr val="accent1"/>
              </a:buClr>
              <a:buSzPts val="1800"/>
              <a:buChar char="•"/>
              <a:defRPr/>
            </a:lvl4pPr>
            <a:lvl5pPr indent="-342900" lvl="4" marL="2286000" algn="l">
              <a:lnSpc>
                <a:spcPct val="140000"/>
              </a:lnSpc>
              <a:spcBef>
                <a:spcPts val="500"/>
              </a:spcBef>
              <a:spcAft>
                <a:spcPts val="0"/>
              </a:spcAft>
              <a:buClr>
                <a:schemeClr val="accen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46"/>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6"/>
          <p:cNvSpPr txBox="1"/>
          <p:nvPr>
            <p:ph idx="11" type="ftr"/>
          </p:nvPr>
        </p:nvSpPr>
        <p:spPr>
          <a:xfrm rot="5400000">
            <a:off x="9233562" y="2578525"/>
            <a:ext cx="4114800" cy="36512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6"/>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7"/>
          <p:cNvSpPr txBox="1"/>
          <p:nvPr>
            <p:ph type="title"/>
          </p:nvPr>
        </p:nvSpPr>
        <p:spPr>
          <a:xfrm>
            <a:off x="838199" y="545914"/>
            <a:ext cx="9527275" cy="1241944"/>
          </a:xfrm>
          <a:prstGeom prst="rect">
            <a:avLst/>
          </a:prstGeom>
          <a:noFill/>
          <a:ln>
            <a:noFill/>
          </a:ln>
        </p:spPr>
        <p:txBody>
          <a:bodyPr anchorCtr="0" anchor="ctr" bIns="91425" lIns="109725" spcFirstLastPara="1" rIns="109725" wrap="square" tIns="109725">
            <a:noAutofit/>
          </a:bodyPr>
          <a:lstStyle>
            <a:lvl1pPr lvl="0" algn="l">
              <a:lnSpc>
                <a:spcPct val="11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7"/>
          <p:cNvSpPr txBox="1"/>
          <p:nvPr>
            <p:ph idx="1" type="body"/>
          </p:nvPr>
        </p:nvSpPr>
        <p:spPr>
          <a:xfrm>
            <a:off x="838199" y="2108595"/>
            <a:ext cx="9527275" cy="3643931"/>
          </a:xfrm>
          <a:prstGeom prst="rect">
            <a:avLst/>
          </a:prstGeom>
          <a:noFill/>
          <a:ln>
            <a:noFill/>
          </a:ln>
        </p:spPr>
        <p:txBody>
          <a:bodyPr anchorCtr="0" anchor="t" bIns="91425" lIns="109725" spcFirstLastPara="1" rIns="109725" wrap="square" tIns="109725">
            <a:noAutofit/>
          </a:bodyPr>
          <a:lstStyle>
            <a:lvl1pPr indent="-342900" lvl="0" marL="457200" algn="l">
              <a:lnSpc>
                <a:spcPct val="140000"/>
              </a:lnSpc>
              <a:spcBef>
                <a:spcPts val="1000"/>
              </a:spcBef>
              <a:spcAft>
                <a:spcPts val="0"/>
              </a:spcAft>
              <a:buClr>
                <a:schemeClr val="accent1"/>
              </a:buClr>
              <a:buSzPts val="1800"/>
              <a:buChar char="•"/>
              <a:defRPr/>
            </a:lvl1pPr>
            <a:lvl2pPr indent="-342900" lvl="1" marL="914400" algn="l">
              <a:lnSpc>
                <a:spcPct val="140000"/>
              </a:lnSpc>
              <a:spcBef>
                <a:spcPts val="500"/>
              </a:spcBef>
              <a:spcAft>
                <a:spcPts val="0"/>
              </a:spcAft>
              <a:buClr>
                <a:schemeClr val="accent1"/>
              </a:buClr>
              <a:buSzPts val="1800"/>
              <a:buChar char="•"/>
              <a:defRPr/>
            </a:lvl2pPr>
            <a:lvl3pPr indent="-342900" lvl="2" marL="1371600" algn="l">
              <a:lnSpc>
                <a:spcPct val="140000"/>
              </a:lnSpc>
              <a:spcBef>
                <a:spcPts val="500"/>
              </a:spcBef>
              <a:spcAft>
                <a:spcPts val="0"/>
              </a:spcAft>
              <a:buClr>
                <a:schemeClr val="accent1"/>
              </a:buClr>
              <a:buSzPts val="1800"/>
              <a:buChar char="•"/>
              <a:defRPr/>
            </a:lvl3pPr>
            <a:lvl4pPr indent="-342900" lvl="3" marL="1828800" algn="l">
              <a:lnSpc>
                <a:spcPct val="140000"/>
              </a:lnSpc>
              <a:spcBef>
                <a:spcPts val="500"/>
              </a:spcBef>
              <a:spcAft>
                <a:spcPts val="0"/>
              </a:spcAft>
              <a:buClr>
                <a:schemeClr val="accent1"/>
              </a:buClr>
              <a:buSzPts val="1800"/>
              <a:buChar char="•"/>
              <a:defRPr/>
            </a:lvl4pPr>
            <a:lvl5pPr indent="-342900" lvl="4" marL="2286000" algn="l">
              <a:lnSpc>
                <a:spcPct val="140000"/>
              </a:lnSpc>
              <a:spcBef>
                <a:spcPts val="500"/>
              </a:spcBef>
              <a:spcAft>
                <a:spcPts val="0"/>
              </a:spcAft>
              <a:buClr>
                <a:schemeClr val="accen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7"/>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7"/>
          <p:cNvSpPr txBox="1"/>
          <p:nvPr>
            <p:ph idx="11" type="ftr"/>
          </p:nvPr>
        </p:nvSpPr>
        <p:spPr>
          <a:xfrm rot="5400000">
            <a:off x="9233562" y="2578525"/>
            <a:ext cx="4114800" cy="36512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7"/>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28" name="Google Shape;28;p37"/>
          <p:cNvCxnSpPr/>
          <p:nvPr/>
        </p:nvCxnSpPr>
        <p:spPr>
          <a:xfrm>
            <a:off x="386707" y="1905000"/>
            <a:ext cx="10375638"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38"/>
          <p:cNvSpPr txBox="1"/>
          <p:nvPr>
            <p:ph type="title"/>
          </p:nvPr>
        </p:nvSpPr>
        <p:spPr>
          <a:xfrm>
            <a:off x="831850" y="1073426"/>
            <a:ext cx="8840344" cy="3489049"/>
          </a:xfrm>
          <a:prstGeom prst="rect">
            <a:avLst/>
          </a:prstGeom>
          <a:noFill/>
          <a:ln>
            <a:noFill/>
          </a:ln>
        </p:spPr>
        <p:txBody>
          <a:bodyPr anchorCtr="0" anchor="b" bIns="91425" lIns="109725" spcFirstLastPara="1" rIns="109725" wrap="square" tIns="109725">
            <a:noAutofit/>
          </a:bodyPr>
          <a:lstStyle>
            <a:lvl1pPr lvl="0" algn="l">
              <a:lnSpc>
                <a:spcPct val="110000"/>
              </a:lnSpc>
              <a:spcBef>
                <a:spcPts val="0"/>
              </a:spcBef>
              <a:spcAft>
                <a:spcPts val="0"/>
              </a:spcAft>
              <a:buClr>
                <a:schemeClr val="accent1"/>
              </a:buClr>
              <a:buSzPts val="6000"/>
              <a:buFont typeface="Meiry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8"/>
          <p:cNvSpPr txBox="1"/>
          <p:nvPr>
            <p:ph idx="1" type="body"/>
          </p:nvPr>
        </p:nvSpPr>
        <p:spPr>
          <a:xfrm>
            <a:off x="831850" y="4818488"/>
            <a:ext cx="8840344" cy="900772"/>
          </a:xfrm>
          <a:prstGeom prst="rect">
            <a:avLst/>
          </a:prstGeom>
          <a:noFill/>
          <a:ln>
            <a:noFill/>
          </a:ln>
        </p:spPr>
        <p:txBody>
          <a:bodyPr anchorCtr="0" anchor="t" bIns="91425" lIns="109725" spcFirstLastPara="1" rIns="109725" wrap="square" tIns="109725">
            <a:noAutofit/>
          </a:bodyPr>
          <a:lstStyle>
            <a:lvl1pPr indent="-228600" lvl="0" marL="457200" algn="l">
              <a:lnSpc>
                <a:spcPct val="140000"/>
              </a:lnSpc>
              <a:spcBef>
                <a:spcPts val="1000"/>
              </a:spcBef>
              <a:spcAft>
                <a:spcPts val="0"/>
              </a:spcAft>
              <a:buClr>
                <a:schemeClr val="accent1"/>
              </a:buClr>
              <a:buSzPts val="2400"/>
              <a:buNone/>
              <a:defRPr sz="2400">
                <a:solidFill>
                  <a:schemeClr val="accent1"/>
                </a:solidFill>
              </a:defRPr>
            </a:lvl1pPr>
            <a:lvl2pPr indent="-228600" lvl="1" marL="914400" algn="l">
              <a:lnSpc>
                <a:spcPct val="140000"/>
              </a:lnSpc>
              <a:spcBef>
                <a:spcPts val="500"/>
              </a:spcBef>
              <a:spcAft>
                <a:spcPts val="0"/>
              </a:spcAft>
              <a:buClr>
                <a:srgbClr val="888888"/>
              </a:buClr>
              <a:buSzPts val="2000"/>
              <a:buNone/>
              <a:defRPr sz="2000">
                <a:solidFill>
                  <a:srgbClr val="888888"/>
                </a:solidFill>
              </a:defRPr>
            </a:lvl2pPr>
            <a:lvl3pPr indent="-228600" lvl="2" marL="1371600" algn="l">
              <a:lnSpc>
                <a:spcPct val="140000"/>
              </a:lnSpc>
              <a:spcBef>
                <a:spcPts val="500"/>
              </a:spcBef>
              <a:spcAft>
                <a:spcPts val="0"/>
              </a:spcAft>
              <a:buClr>
                <a:srgbClr val="888888"/>
              </a:buClr>
              <a:buSzPts val="1800"/>
              <a:buNone/>
              <a:defRPr sz="1800">
                <a:solidFill>
                  <a:srgbClr val="888888"/>
                </a:solidFill>
              </a:defRPr>
            </a:lvl3pPr>
            <a:lvl4pPr indent="-228600" lvl="3" marL="1828800" algn="l">
              <a:lnSpc>
                <a:spcPct val="140000"/>
              </a:lnSpc>
              <a:spcBef>
                <a:spcPts val="500"/>
              </a:spcBef>
              <a:spcAft>
                <a:spcPts val="0"/>
              </a:spcAft>
              <a:buClr>
                <a:srgbClr val="888888"/>
              </a:buClr>
              <a:buSzPts val="1600"/>
              <a:buNone/>
              <a:defRPr sz="1600">
                <a:solidFill>
                  <a:srgbClr val="888888"/>
                </a:solidFill>
              </a:defRPr>
            </a:lvl4pPr>
            <a:lvl5pPr indent="-228600" lvl="4" marL="2286000" algn="l">
              <a:lnSpc>
                <a:spcPct val="14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2" name="Google Shape;32;p38"/>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8"/>
          <p:cNvSpPr txBox="1"/>
          <p:nvPr>
            <p:ph idx="11" type="ftr"/>
          </p:nvPr>
        </p:nvSpPr>
        <p:spPr>
          <a:xfrm rot="5400000">
            <a:off x="9233562" y="2578525"/>
            <a:ext cx="4114800" cy="36512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8"/>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39"/>
          <p:cNvSpPr txBox="1"/>
          <p:nvPr>
            <p:ph type="title"/>
          </p:nvPr>
        </p:nvSpPr>
        <p:spPr>
          <a:xfrm>
            <a:off x="838199" y="587828"/>
            <a:ext cx="9578683" cy="990601"/>
          </a:xfrm>
          <a:prstGeom prst="rect">
            <a:avLst/>
          </a:prstGeom>
          <a:noFill/>
          <a:ln>
            <a:noFill/>
          </a:ln>
        </p:spPr>
        <p:txBody>
          <a:bodyPr anchorCtr="0" anchor="ctr" bIns="91425" lIns="109725" spcFirstLastPara="1" rIns="109725" wrap="square" tIns="109725">
            <a:noAutofit/>
          </a:bodyPr>
          <a:lstStyle>
            <a:lvl1pPr lvl="0" algn="l">
              <a:lnSpc>
                <a:spcPct val="11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9"/>
          <p:cNvSpPr txBox="1"/>
          <p:nvPr>
            <p:ph idx="1" type="body"/>
          </p:nvPr>
        </p:nvSpPr>
        <p:spPr>
          <a:xfrm>
            <a:off x="838201" y="2057407"/>
            <a:ext cx="4318906" cy="3725136"/>
          </a:xfrm>
          <a:prstGeom prst="rect">
            <a:avLst/>
          </a:prstGeom>
          <a:noFill/>
          <a:ln>
            <a:noFill/>
          </a:ln>
        </p:spPr>
        <p:txBody>
          <a:bodyPr anchorCtr="0" anchor="t" bIns="91425" lIns="109725" spcFirstLastPara="1" rIns="109725" wrap="square" tIns="109725">
            <a:noAutofit/>
          </a:bodyPr>
          <a:lstStyle>
            <a:lvl1pPr indent="-342900" lvl="0" marL="457200" algn="l">
              <a:lnSpc>
                <a:spcPct val="140000"/>
              </a:lnSpc>
              <a:spcBef>
                <a:spcPts val="1000"/>
              </a:spcBef>
              <a:spcAft>
                <a:spcPts val="0"/>
              </a:spcAft>
              <a:buClr>
                <a:schemeClr val="accent1"/>
              </a:buClr>
              <a:buSzPts val="1800"/>
              <a:buChar char="•"/>
              <a:defRPr/>
            </a:lvl1pPr>
            <a:lvl2pPr indent="-342900" lvl="1" marL="914400" algn="l">
              <a:lnSpc>
                <a:spcPct val="140000"/>
              </a:lnSpc>
              <a:spcBef>
                <a:spcPts val="500"/>
              </a:spcBef>
              <a:spcAft>
                <a:spcPts val="0"/>
              </a:spcAft>
              <a:buClr>
                <a:schemeClr val="accent1"/>
              </a:buClr>
              <a:buSzPts val="1800"/>
              <a:buChar char="•"/>
              <a:defRPr/>
            </a:lvl2pPr>
            <a:lvl3pPr indent="-342900" lvl="2" marL="1371600" algn="l">
              <a:lnSpc>
                <a:spcPct val="140000"/>
              </a:lnSpc>
              <a:spcBef>
                <a:spcPts val="500"/>
              </a:spcBef>
              <a:spcAft>
                <a:spcPts val="0"/>
              </a:spcAft>
              <a:buClr>
                <a:schemeClr val="accent1"/>
              </a:buClr>
              <a:buSzPts val="1800"/>
              <a:buChar char="•"/>
              <a:defRPr/>
            </a:lvl3pPr>
            <a:lvl4pPr indent="-342900" lvl="3" marL="1828800" algn="l">
              <a:lnSpc>
                <a:spcPct val="140000"/>
              </a:lnSpc>
              <a:spcBef>
                <a:spcPts val="500"/>
              </a:spcBef>
              <a:spcAft>
                <a:spcPts val="0"/>
              </a:spcAft>
              <a:buClr>
                <a:schemeClr val="accent1"/>
              </a:buClr>
              <a:buSzPts val="1800"/>
              <a:buChar char="•"/>
              <a:defRPr/>
            </a:lvl4pPr>
            <a:lvl5pPr indent="-342900" lvl="4" marL="2286000" algn="l">
              <a:lnSpc>
                <a:spcPct val="140000"/>
              </a:lnSpc>
              <a:spcBef>
                <a:spcPts val="500"/>
              </a:spcBef>
              <a:spcAft>
                <a:spcPts val="0"/>
              </a:spcAft>
              <a:buClr>
                <a:schemeClr val="accen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9"/>
          <p:cNvSpPr txBox="1"/>
          <p:nvPr>
            <p:ph idx="2" type="body"/>
          </p:nvPr>
        </p:nvSpPr>
        <p:spPr>
          <a:xfrm>
            <a:off x="5969577" y="2057407"/>
            <a:ext cx="4405746" cy="3725135"/>
          </a:xfrm>
          <a:prstGeom prst="rect">
            <a:avLst/>
          </a:prstGeom>
          <a:noFill/>
          <a:ln>
            <a:noFill/>
          </a:ln>
        </p:spPr>
        <p:txBody>
          <a:bodyPr anchorCtr="0" anchor="t" bIns="91425" lIns="109725" spcFirstLastPara="1" rIns="109725" wrap="square" tIns="109725">
            <a:noAutofit/>
          </a:bodyPr>
          <a:lstStyle>
            <a:lvl1pPr indent="-342900" lvl="0" marL="457200" algn="l">
              <a:lnSpc>
                <a:spcPct val="140000"/>
              </a:lnSpc>
              <a:spcBef>
                <a:spcPts val="1000"/>
              </a:spcBef>
              <a:spcAft>
                <a:spcPts val="0"/>
              </a:spcAft>
              <a:buClr>
                <a:schemeClr val="accent1"/>
              </a:buClr>
              <a:buSzPts val="1800"/>
              <a:buChar char="•"/>
              <a:defRPr/>
            </a:lvl1pPr>
            <a:lvl2pPr indent="-342900" lvl="1" marL="914400" algn="l">
              <a:lnSpc>
                <a:spcPct val="140000"/>
              </a:lnSpc>
              <a:spcBef>
                <a:spcPts val="500"/>
              </a:spcBef>
              <a:spcAft>
                <a:spcPts val="0"/>
              </a:spcAft>
              <a:buClr>
                <a:schemeClr val="accent1"/>
              </a:buClr>
              <a:buSzPts val="1800"/>
              <a:buChar char="•"/>
              <a:defRPr/>
            </a:lvl2pPr>
            <a:lvl3pPr indent="-342900" lvl="2" marL="1371600" algn="l">
              <a:lnSpc>
                <a:spcPct val="140000"/>
              </a:lnSpc>
              <a:spcBef>
                <a:spcPts val="500"/>
              </a:spcBef>
              <a:spcAft>
                <a:spcPts val="0"/>
              </a:spcAft>
              <a:buClr>
                <a:schemeClr val="accent1"/>
              </a:buClr>
              <a:buSzPts val="1800"/>
              <a:buChar char="•"/>
              <a:defRPr/>
            </a:lvl3pPr>
            <a:lvl4pPr indent="-342900" lvl="3" marL="1828800" algn="l">
              <a:lnSpc>
                <a:spcPct val="140000"/>
              </a:lnSpc>
              <a:spcBef>
                <a:spcPts val="500"/>
              </a:spcBef>
              <a:spcAft>
                <a:spcPts val="0"/>
              </a:spcAft>
              <a:buClr>
                <a:schemeClr val="accent1"/>
              </a:buClr>
              <a:buSzPts val="1800"/>
              <a:buChar char="•"/>
              <a:defRPr/>
            </a:lvl4pPr>
            <a:lvl5pPr indent="-342900" lvl="4" marL="2286000" algn="l">
              <a:lnSpc>
                <a:spcPct val="140000"/>
              </a:lnSpc>
              <a:spcBef>
                <a:spcPts val="500"/>
              </a:spcBef>
              <a:spcAft>
                <a:spcPts val="0"/>
              </a:spcAft>
              <a:buClr>
                <a:schemeClr val="accen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9"/>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9"/>
          <p:cNvSpPr txBox="1"/>
          <p:nvPr>
            <p:ph idx="11" type="ftr"/>
          </p:nvPr>
        </p:nvSpPr>
        <p:spPr>
          <a:xfrm rot="5400000">
            <a:off x="9233562" y="2578525"/>
            <a:ext cx="4114800" cy="36512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9"/>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42" name="Google Shape;42;p39"/>
          <p:cNvCxnSpPr/>
          <p:nvPr/>
        </p:nvCxnSpPr>
        <p:spPr>
          <a:xfrm>
            <a:off x="375523" y="1760404"/>
            <a:ext cx="10375638" cy="0"/>
          </a:xfrm>
          <a:prstGeom prst="straightConnector1">
            <a:avLst/>
          </a:prstGeom>
          <a:noFill/>
          <a:ln cap="flat" cmpd="sng" w="12700">
            <a:solidFill>
              <a:schemeClr val="accent1"/>
            </a:solidFill>
            <a:prstDash val="solid"/>
            <a:miter lim="800000"/>
            <a:headEnd len="sm" w="sm" type="none"/>
            <a:tailEnd len="sm" w="sm" type="none"/>
          </a:ln>
        </p:spPr>
      </p:cxnSp>
      <p:cxnSp>
        <p:nvCxnSpPr>
          <p:cNvPr id="43" name="Google Shape;43;p39"/>
          <p:cNvCxnSpPr/>
          <p:nvPr/>
        </p:nvCxnSpPr>
        <p:spPr>
          <a:xfrm>
            <a:off x="5563342" y="1752600"/>
            <a:ext cx="0" cy="4300105"/>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0"/>
          <p:cNvSpPr txBox="1"/>
          <p:nvPr>
            <p:ph type="title"/>
          </p:nvPr>
        </p:nvSpPr>
        <p:spPr>
          <a:xfrm>
            <a:off x="839788" y="609600"/>
            <a:ext cx="10515600" cy="951491"/>
          </a:xfrm>
          <a:prstGeom prst="rect">
            <a:avLst/>
          </a:prstGeom>
          <a:noFill/>
          <a:ln>
            <a:noFill/>
          </a:ln>
        </p:spPr>
        <p:txBody>
          <a:bodyPr anchorCtr="0" anchor="ctr" bIns="91425" lIns="109725" spcFirstLastPara="1" rIns="109725" wrap="square" tIns="109725">
            <a:noAutofit/>
          </a:bodyPr>
          <a:lstStyle>
            <a:lvl1pPr lvl="0" algn="l">
              <a:lnSpc>
                <a:spcPct val="11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0"/>
          <p:cNvSpPr txBox="1"/>
          <p:nvPr>
            <p:ph idx="1" type="body"/>
          </p:nvPr>
        </p:nvSpPr>
        <p:spPr>
          <a:xfrm>
            <a:off x="839789" y="1989859"/>
            <a:ext cx="4381644" cy="602671"/>
          </a:xfrm>
          <a:prstGeom prst="rect">
            <a:avLst/>
          </a:prstGeom>
          <a:noFill/>
          <a:ln>
            <a:noFill/>
          </a:ln>
        </p:spPr>
        <p:txBody>
          <a:bodyPr anchorCtr="0" anchor="b" bIns="91425" lIns="109725" spcFirstLastPara="1" rIns="109725" wrap="square" tIns="109725">
            <a:noAutofit/>
          </a:bodyPr>
          <a:lstStyle>
            <a:lvl1pPr indent="-228600" lvl="0" marL="457200" algn="l">
              <a:lnSpc>
                <a:spcPct val="100000"/>
              </a:lnSpc>
              <a:spcBef>
                <a:spcPts val="1000"/>
              </a:spcBef>
              <a:spcAft>
                <a:spcPts val="0"/>
              </a:spcAft>
              <a:buClr>
                <a:schemeClr val="accent1"/>
              </a:buClr>
              <a:buSzPts val="1800"/>
              <a:buNone/>
              <a:defRPr b="1" sz="1800" cap="none"/>
            </a:lvl1pPr>
            <a:lvl2pPr indent="-228600" lvl="1" marL="914400" algn="l">
              <a:lnSpc>
                <a:spcPct val="140000"/>
              </a:lnSpc>
              <a:spcBef>
                <a:spcPts val="500"/>
              </a:spcBef>
              <a:spcAft>
                <a:spcPts val="0"/>
              </a:spcAft>
              <a:buClr>
                <a:schemeClr val="accent1"/>
              </a:buClr>
              <a:buSzPts val="2000"/>
              <a:buNone/>
              <a:defRPr b="1" sz="2000"/>
            </a:lvl2pPr>
            <a:lvl3pPr indent="-228600" lvl="2" marL="1371600" algn="l">
              <a:lnSpc>
                <a:spcPct val="140000"/>
              </a:lnSpc>
              <a:spcBef>
                <a:spcPts val="500"/>
              </a:spcBef>
              <a:spcAft>
                <a:spcPts val="0"/>
              </a:spcAft>
              <a:buClr>
                <a:schemeClr val="accent1"/>
              </a:buClr>
              <a:buSzPts val="1800"/>
              <a:buNone/>
              <a:defRPr b="1" sz="1800"/>
            </a:lvl3pPr>
            <a:lvl4pPr indent="-228600" lvl="3" marL="1828800" algn="l">
              <a:lnSpc>
                <a:spcPct val="140000"/>
              </a:lnSpc>
              <a:spcBef>
                <a:spcPts val="500"/>
              </a:spcBef>
              <a:spcAft>
                <a:spcPts val="0"/>
              </a:spcAft>
              <a:buClr>
                <a:schemeClr val="accent1"/>
              </a:buClr>
              <a:buSzPts val="1600"/>
              <a:buNone/>
              <a:defRPr b="1" sz="1600"/>
            </a:lvl4pPr>
            <a:lvl5pPr indent="-228600" lvl="4" marL="2286000" algn="l">
              <a:lnSpc>
                <a:spcPct val="140000"/>
              </a:lnSpc>
              <a:spcBef>
                <a:spcPts val="500"/>
              </a:spcBef>
              <a:spcAft>
                <a:spcPts val="0"/>
              </a:spcAft>
              <a:buClr>
                <a:schemeClr val="accen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40"/>
          <p:cNvSpPr txBox="1"/>
          <p:nvPr>
            <p:ph idx="2" type="body"/>
          </p:nvPr>
        </p:nvSpPr>
        <p:spPr>
          <a:xfrm>
            <a:off x="839789" y="2713126"/>
            <a:ext cx="4381644" cy="3121369"/>
          </a:xfrm>
          <a:prstGeom prst="rect">
            <a:avLst/>
          </a:prstGeom>
          <a:noFill/>
          <a:ln>
            <a:noFill/>
          </a:ln>
        </p:spPr>
        <p:txBody>
          <a:bodyPr anchorCtr="0" anchor="t" bIns="91425" lIns="109725" spcFirstLastPara="1" rIns="109725" wrap="square" tIns="109725">
            <a:noAutofit/>
          </a:bodyPr>
          <a:lstStyle>
            <a:lvl1pPr indent="-342900" lvl="0" marL="457200" algn="l">
              <a:lnSpc>
                <a:spcPct val="140000"/>
              </a:lnSpc>
              <a:spcBef>
                <a:spcPts val="1000"/>
              </a:spcBef>
              <a:spcAft>
                <a:spcPts val="0"/>
              </a:spcAft>
              <a:buClr>
                <a:schemeClr val="accent1"/>
              </a:buClr>
              <a:buSzPts val="1800"/>
              <a:buChar char="•"/>
              <a:defRPr/>
            </a:lvl1pPr>
            <a:lvl2pPr indent="-342900" lvl="1" marL="914400" algn="l">
              <a:lnSpc>
                <a:spcPct val="140000"/>
              </a:lnSpc>
              <a:spcBef>
                <a:spcPts val="500"/>
              </a:spcBef>
              <a:spcAft>
                <a:spcPts val="0"/>
              </a:spcAft>
              <a:buClr>
                <a:schemeClr val="accent1"/>
              </a:buClr>
              <a:buSzPts val="1800"/>
              <a:buChar char="•"/>
              <a:defRPr/>
            </a:lvl2pPr>
            <a:lvl3pPr indent="-342900" lvl="2" marL="1371600" algn="l">
              <a:lnSpc>
                <a:spcPct val="140000"/>
              </a:lnSpc>
              <a:spcBef>
                <a:spcPts val="500"/>
              </a:spcBef>
              <a:spcAft>
                <a:spcPts val="0"/>
              </a:spcAft>
              <a:buClr>
                <a:schemeClr val="accent1"/>
              </a:buClr>
              <a:buSzPts val="1800"/>
              <a:buChar char="•"/>
              <a:defRPr/>
            </a:lvl3pPr>
            <a:lvl4pPr indent="-342900" lvl="3" marL="1828800" algn="l">
              <a:lnSpc>
                <a:spcPct val="140000"/>
              </a:lnSpc>
              <a:spcBef>
                <a:spcPts val="500"/>
              </a:spcBef>
              <a:spcAft>
                <a:spcPts val="0"/>
              </a:spcAft>
              <a:buClr>
                <a:schemeClr val="accent1"/>
              </a:buClr>
              <a:buSzPts val="1800"/>
              <a:buChar char="•"/>
              <a:defRPr/>
            </a:lvl4pPr>
            <a:lvl5pPr indent="-342900" lvl="4" marL="2286000" algn="l">
              <a:lnSpc>
                <a:spcPct val="140000"/>
              </a:lnSpc>
              <a:spcBef>
                <a:spcPts val="500"/>
              </a:spcBef>
              <a:spcAft>
                <a:spcPts val="0"/>
              </a:spcAft>
              <a:buClr>
                <a:schemeClr val="accen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0"/>
          <p:cNvSpPr txBox="1"/>
          <p:nvPr>
            <p:ph idx="3" type="body"/>
          </p:nvPr>
        </p:nvSpPr>
        <p:spPr>
          <a:xfrm>
            <a:off x="5950530" y="1989859"/>
            <a:ext cx="4487137" cy="602671"/>
          </a:xfrm>
          <a:prstGeom prst="rect">
            <a:avLst/>
          </a:prstGeom>
          <a:noFill/>
          <a:ln>
            <a:noFill/>
          </a:ln>
        </p:spPr>
        <p:txBody>
          <a:bodyPr anchorCtr="0" anchor="b" bIns="91425" lIns="109725" spcFirstLastPara="1" rIns="109725" wrap="square" tIns="109725">
            <a:noAutofit/>
          </a:bodyPr>
          <a:lstStyle>
            <a:lvl1pPr indent="-228600" lvl="0" marL="457200" algn="l">
              <a:lnSpc>
                <a:spcPct val="100000"/>
              </a:lnSpc>
              <a:spcBef>
                <a:spcPts val="1000"/>
              </a:spcBef>
              <a:spcAft>
                <a:spcPts val="0"/>
              </a:spcAft>
              <a:buClr>
                <a:schemeClr val="accent1"/>
              </a:buClr>
              <a:buSzPts val="1800"/>
              <a:buNone/>
              <a:defRPr b="1" sz="1800" cap="none"/>
            </a:lvl1pPr>
            <a:lvl2pPr indent="-228600" lvl="1" marL="914400" algn="l">
              <a:lnSpc>
                <a:spcPct val="140000"/>
              </a:lnSpc>
              <a:spcBef>
                <a:spcPts val="500"/>
              </a:spcBef>
              <a:spcAft>
                <a:spcPts val="0"/>
              </a:spcAft>
              <a:buClr>
                <a:schemeClr val="accent1"/>
              </a:buClr>
              <a:buSzPts val="2000"/>
              <a:buNone/>
              <a:defRPr b="1" sz="2000"/>
            </a:lvl2pPr>
            <a:lvl3pPr indent="-228600" lvl="2" marL="1371600" algn="l">
              <a:lnSpc>
                <a:spcPct val="140000"/>
              </a:lnSpc>
              <a:spcBef>
                <a:spcPts val="500"/>
              </a:spcBef>
              <a:spcAft>
                <a:spcPts val="0"/>
              </a:spcAft>
              <a:buClr>
                <a:schemeClr val="accent1"/>
              </a:buClr>
              <a:buSzPts val="1800"/>
              <a:buNone/>
              <a:defRPr b="1" sz="1800"/>
            </a:lvl3pPr>
            <a:lvl4pPr indent="-228600" lvl="3" marL="1828800" algn="l">
              <a:lnSpc>
                <a:spcPct val="140000"/>
              </a:lnSpc>
              <a:spcBef>
                <a:spcPts val="500"/>
              </a:spcBef>
              <a:spcAft>
                <a:spcPts val="0"/>
              </a:spcAft>
              <a:buClr>
                <a:schemeClr val="accent1"/>
              </a:buClr>
              <a:buSzPts val="1600"/>
              <a:buNone/>
              <a:defRPr b="1" sz="1600"/>
            </a:lvl4pPr>
            <a:lvl5pPr indent="-228600" lvl="4" marL="2286000" algn="l">
              <a:lnSpc>
                <a:spcPct val="140000"/>
              </a:lnSpc>
              <a:spcBef>
                <a:spcPts val="500"/>
              </a:spcBef>
              <a:spcAft>
                <a:spcPts val="0"/>
              </a:spcAft>
              <a:buClr>
                <a:schemeClr val="accen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40"/>
          <p:cNvSpPr txBox="1"/>
          <p:nvPr>
            <p:ph idx="4" type="body"/>
          </p:nvPr>
        </p:nvSpPr>
        <p:spPr>
          <a:xfrm>
            <a:off x="5950531" y="2713127"/>
            <a:ext cx="4487136" cy="3121368"/>
          </a:xfrm>
          <a:prstGeom prst="rect">
            <a:avLst/>
          </a:prstGeom>
          <a:noFill/>
          <a:ln>
            <a:noFill/>
          </a:ln>
        </p:spPr>
        <p:txBody>
          <a:bodyPr anchorCtr="0" anchor="t" bIns="91425" lIns="109725" spcFirstLastPara="1" rIns="109725" wrap="square" tIns="109725">
            <a:noAutofit/>
          </a:bodyPr>
          <a:lstStyle>
            <a:lvl1pPr indent="-342900" lvl="0" marL="457200" algn="l">
              <a:lnSpc>
                <a:spcPct val="140000"/>
              </a:lnSpc>
              <a:spcBef>
                <a:spcPts val="1000"/>
              </a:spcBef>
              <a:spcAft>
                <a:spcPts val="0"/>
              </a:spcAft>
              <a:buClr>
                <a:schemeClr val="accent1"/>
              </a:buClr>
              <a:buSzPts val="1800"/>
              <a:buChar char="•"/>
              <a:defRPr/>
            </a:lvl1pPr>
            <a:lvl2pPr indent="-342900" lvl="1" marL="914400" algn="l">
              <a:lnSpc>
                <a:spcPct val="140000"/>
              </a:lnSpc>
              <a:spcBef>
                <a:spcPts val="500"/>
              </a:spcBef>
              <a:spcAft>
                <a:spcPts val="0"/>
              </a:spcAft>
              <a:buClr>
                <a:schemeClr val="accent1"/>
              </a:buClr>
              <a:buSzPts val="1800"/>
              <a:buChar char="•"/>
              <a:defRPr/>
            </a:lvl2pPr>
            <a:lvl3pPr indent="-342900" lvl="2" marL="1371600" algn="l">
              <a:lnSpc>
                <a:spcPct val="140000"/>
              </a:lnSpc>
              <a:spcBef>
                <a:spcPts val="500"/>
              </a:spcBef>
              <a:spcAft>
                <a:spcPts val="0"/>
              </a:spcAft>
              <a:buClr>
                <a:schemeClr val="accent1"/>
              </a:buClr>
              <a:buSzPts val="1800"/>
              <a:buChar char="•"/>
              <a:defRPr/>
            </a:lvl3pPr>
            <a:lvl4pPr indent="-342900" lvl="3" marL="1828800" algn="l">
              <a:lnSpc>
                <a:spcPct val="140000"/>
              </a:lnSpc>
              <a:spcBef>
                <a:spcPts val="500"/>
              </a:spcBef>
              <a:spcAft>
                <a:spcPts val="0"/>
              </a:spcAft>
              <a:buClr>
                <a:schemeClr val="accent1"/>
              </a:buClr>
              <a:buSzPts val="1800"/>
              <a:buChar char="•"/>
              <a:defRPr/>
            </a:lvl4pPr>
            <a:lvl5pPr indent="-342900" lvl="4" marL="2286000" algn="l">
              <a:lnSpc>
                <a:spcPct val="140000"/>
              </a:lnSpc>
              <a:spcBef>
                <a:spcPts val="500"/>
              </a:spcBef>
              <a:spcAft>
                <a:spcPts val="0"/>
              </a:spcAft>
              <a:buClr>
                <a:schemeClr val="accen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0"/>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0"/>
          <p:cNvSpPr txBox="1"/>
          <p:nvPr>
            <p:ph idx="11" type="ftr"/>
          </p:nvPr>
        </p:nvSpPr>
        <p:spPr>
          <a:xfrm rot="5400000">
            <a:off x="9233562" y="2578525"/>
            <a:ext cx="4114800" cy="36512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0"/>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53" name="Google Shape;53;p40"/>
          <p:cNvCxnSpPr/>
          <p:nvPr/>
        </p:nvCxnSpPr>
        <p:spPr>
          <a:xfrm>
            <a:off x="378503" y="1752600"/>
            <a:ext cx="10375638" cy="0"/>
          </a:xfrm>
          <a:prstGeom prst="straightConnector1">
            <a:avLst/>
          </a:prstGeom>
          <a:noFill/>
          <a:ln cap="flat" cmpd="sng" w="12700">
            <a:solidFill>
              <a:schemeClr val="accent1"/>
            </a:solidFill>
            <a:prstDash val="solid"/>
            <a:miter lim="800000"/>
            <a:headEnd len="sm" w="sm" type="none"/>
            <a:tailEnd len="sm" w="sm" type="none"/>
          </a:ln>
        </p:spPr>
      </p:cxnSp>
      <p:cxnSp>
        <p:nvCxnSpPr>
          <p:cNvPr id="54" name="Google Shape;54;p40"/>
          <p:cNvCxnSpPr/>
          <p:nvPr/>
        </p:nvCxnSpPr>
        <p:spPr>
          <a:xfrm>
            <a:off x="5563342" y="1752600"/>
            <a:ext cx="0" cy="4300105"/>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41"/>
          <p:cNvSpPr txBox="1"/>
          <p:nvPr>
            <p:ph type="title"/>
          </p:nvPr>
        </p:nvSpPr>
        <p:spPr>
          <a:xfrm>
            <a:off x="785116" y="703687"/>
            <a:ext cx="9406190" cy="1722589"/>
          </a:xfrm>
          <a:prstGeom prst="rect">
            <a:avLst/>
          </a:prstGeom>
          <a:noFill/>
          <a:ln>
            <a:noFill/>
          </a:ln>
        </p:spPr>
        <p:txBody>
          <a:bodyPr anchorCtr="0" anchor="ctr" bIns="91425" lIns="109725" spcFirstLastPara="1" rIns="109725" wrap="square" tIns="109725">
            <a:noAutofit/>
          </a:bodyPr>
          <a:lstStyle>
            <a:lvl1pPr lvl="0" algn="l">
              <a:lnSpc>
                <a:spcPct val="11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41"/>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1"/>
          <p:cNvSpPr txBox="1"/>
          <p:nvPr>
            <p:ph idx="11" type="ftr"/>
          </p:nvPr>
        </p:nvSpPr>
        <p:spPr>
          <a:xfrm rot="5400000">
            <a:off x="9233562" y="2578525"/>
            <a:ext cx="4114800" cy="36512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1"/>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42"/>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2"/>
          <p:cNvSpPr txBox="1"/>
          <p:nvPr>
            <p:ph idx="11" type="ftr"/>
          </p:nvPr>
        </p:nvSpPr>
        <p:spPr>
          <a:xfrm rot="5400000">
            <a:off x="9233562" y="2578525"/>
            <a:ext cx="4114800" cy="36512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2"/>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43"/>
          <p:cNvSpPr txBox="1"/>
          <p:nvPr>
            <p:ph type="title"/>
          </p:nvPr>
        </p:nvSpPr>
        <p:spPr>
          <a:xfrm>
            <a:off x="839788" y="597476"/>
            <a:ext cx="3932237" cy="1693717"/>
          </a:xfrm>
          <a:prstGeom prst="rect">
            <a:avLst/>
          </a:prstGeom>
          <a:noFill/>
          <a:ln>
            <a:noFill/>
          </a:ln>
        </p:spPr>
        <p:txBody>
          <a:bodyPr anchorCtr="0" anchor="b" bIns="91425" lIns="109725" spcFirstLastPara="1" rIns="109725" wrap="square" tIns="109725">
            <a:noAutofit/>
          </a:bodyPr>
          <a:lstStyle>
            <a:lvl1pPr lvl="0" algn="l">
              <a:lnSpc>
                <a:spcPct val="110000"/>
              </a:lnSpc>
              <a:spcBef>
                <a:spcPts val="0"/>
              </a:spcBef>
              <a:spcAft>
                <a:spcPts val="0"/>
              </a:spcAft>
              <a:buClr>
                <a:schemeClr val="accent1"/>
              </a:buClr>
              <a:buSzPts val="3200"/>
              <a:buFont typeface="Meiry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43"/>
          <p:cNvSpPr txBox="1"/>
          <p:nvPr>
            <p:ph idx="1" type="body"/>
          </p:nvPr>
        </p:nvSpPr>
        <p:spPr>
          <a:xfrm>
            <a:off x="5183188" y="597475"/>
            <a:ext cx="5140180" cy="5263575"/>
          </a:xfrm>
          <a:prstGeom prst="rect">
            <a:avLst/>
          </a:prstGeom>
          <a:noFill/>
          <a:ln>
            <a:noFill/>
          </a:ln>
        </p:spPr>
        <p:txBody>
          <a:bodyPr anchorCtr="0" anchor="t" bIns="91425" lIns="109725" spcFirstLastPara="1" rIns="109725" wrap="square" tIns="109725">
            <a:normAutofit/>
          </a:bodyPr>
          <a:lstStyle>
            <a:lvl1pPr indent="-406400" lvl="0" marL="457200" algn="l">
              <a:lnSpc>
                <a:spcPct val="140000"/>
              </a:lnSpc>
              <a:spcBef>
                <a:spcPts val="1000"/>
              </a:spcBef>
              <a:spcAft>
                <a:spcPts val="0"/>
              </a:spcAft>
              <a:buClr>
                <a:schemeClr val="accent1"/>
              </a:buClr>
              <a:buSzPts val="2800"/>
              <a:buChar char="•"/>
              <a:defRPr sz="2800"/>
            </a:lvl1pPr>
            <a:lvl2pPr indent="-381000" lvl="1" marL="914400" algn="l">
              <a:lnSpc>
                <a:spcPct val="140000"/>
              </a:lnSpc>
              <a:spcBef>
                <a:spcPts val="500"/>
              </a:spcBef>
              <a:spcAft>
                <a:spcPts val="0"/>
              </a:spcAft>
              <a:buClr>
                <a:schemeClr val="accent1"/>
              </a:buClr>
              <a:buSzPts val="2400"/>
              <a:buChar char="•"/>
              <a:defRPr sz="2400"/>
            </a:lvl2pPr>
            <a:lvl3pPr indent="-355600" lvl="2" marL="1371600" algn="l">
              <a:lnSpc>
                <a:spcPct val="140000"/>
              </a:lnSpc>
              <a:spcBef>
                <a:spcPts val="500"/>
              </a:spcBef>
              <a:spcAft>
                <a:spcPts val="0"/>
              </a:spcAft>
              <a:buClr>
                <a:schemeClr val="accent1"/>
              </a:buClr>
              <a:buSzPts val="2000"/>
              <a:buChar char="•"/>
              <a:defRPr sz="2000"/>
            </a:lvl3pPr>
            <a:lvl4pPr indent="-342900" lvl="3" marL="1828800" algn="l">
              <a:lnSpc>
                <a:spcPct val="140000"/>
              </a:lnSpc>
              <a:spcBef>
                <a:spcPts val="500"/>
              </a:spcBef>
              <a:spcAft>
                <a:spcPts val="0"/>
              </a:spcAft>
              <a:buClr>
                <a:schemeClr val="accent1"/>
              </a:buClr>
              <a:buSzPts val="1800"/>
              <a:buChar char="•"/>
              <a:defRPr sz="1800"/>
            </a:lvl4pPr>
            <a:lvl5pPr indent="-342900" lvl="4" marL="2286000" algn="l">
              <a:lnSpc>
                <a:spcPct val="140000"/>
              </a:lnSpc>
              <a:spcBef>
                <a:spcPts val="500"/>
              </a:spcBef>
              <a:spcAft>
                <a:spcPts val="0"/>
              </a:spcAft>
              <a:buClr>
                <a:schemeClr val="accent1"/>
              </a:buClr>
              <a:buSzPts val="1800"/>
              <a:buChar char="•"/>
              <a:defRPr sz="18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43"/>
          <p:cNvSpPr txBox="1"/>
          <p:nvPr>
            <p:ph idx="2" type="body"/>
          </p:nvPr>
        </p:nvSpPr>
        <p:spPr>
          <a:xfrm>
            <a:off x="839788" y="2291194"/>
            <a:ext cx="3932237" cy="3577793"/>
          </a:xfrm>
          <a:prstGeom prst="rect">
            <a:avLst/>
          </a:prstGeom>
          <a:noFill/>
          <a:ln>
            <a:noFill/>
          </a:ln>
        </p:spPr>
        <p:txBody>
          <a:bodyPr anchorCtr="0" anchor="t" bIns="91425" lIns="109725" spcFirstLastPara="1" rIns="109725" wrap="square" tIns="109725">
            <a:noAutofit/>
          </a:bodyPr>
          <a:lstStyle>
            <a:lvl1pPr indent="-228600" lvl="0" marL="457200" algn="l">
              <a:lnSpc>
                <a:spcPct val="140000"/>
              </a:lnSpc>
              <a:spcBef>
                <a:spcPts val="1000"/>
              </a:spcBef>
              <a:spcAft>
                <a:spcPts val="0"/>
              </a:spcAft>
              <a:buClr>
                <a:schemeClr val="accent1"/>
              </a:buClr>
              <a:buSzPts val="1600"/>
              <a:buNone/>
              <a:defRPr sz="1600"/>
            </a:lvl1pPr>
            <a:lvl2pPr indent="-228600" lvl="1" marL="914400" algn="l">
              <a:lnSpc>
                <a:spcPct val="140000"/>
              </a:lnSpc>
              <a:spcBef>
                <a:spcPts val="500"/>
              </a:spcBef>
              <a:spcAft>
                <a:spcPts val="0"/>
              </a:spcAft>
              <a:buClr>
                <a:schemeClr val="accent1"/>
              </a:buClr>
              <a:buSzPts val="1400"/>
              <a:buNone/>
              <a:defRPr sz="1400"/>
            </a:lvl2pPr>
            <a:lvl3pPr indent="-228600" lvl="2" marL="1371600" algn="l">
              <a:lnSpc>
                <a:spcPct val="140000"/>
              </a:lnSpc>
              <a:spcBef>
                <a:spcPts val="500"/>
              </a:spcBef>
              <a:spcAft>
                <a:spcPts val="0"/>
              </a:spcAft>
              <a:buClr>
                <a:schemeClr val="accent1"/>
              </a:buClr>
              <a:buSzPts val="1200"/>
              <a:buNone/>
              <a:defRPr sz="1200"/>
            </a:lvl3pPr>
            <a:lvl4pPr indent="-228600" lvl="3" marL="1828800" algn="l">
              <a:lnSpc>
                <a:spcPct val="140000"/>
              </a:lnSpc>
              <a:spcBef>
                <a:spcPts val="500"/>
              </a:spcBef>
              <a:spcAft>
                <a:spcPts val="0"/>
              </a:spcAft>
              <a:buClr>
                <a:schemeClr val="accent1"/>
              </a:buClr>
              <a:buSzPts val="1000"/>
              <a:buNone/>
              <a:defRPr sz="1000"/>
            </a:lvl4pPr>
            <a:lvl5pPr indent="-228600" lvl="4" marL="2286000" algn="l">
              <a:lnSpc>
                <a:spcPct val="140000"/>
              </a:lnSpc>
              <a:spcBef>
                <a:spcPts val="500"/>
              </a:spcBef>
              <a:spcAft>
                <a:spcPts val="0"/>
              </a:spcAft>
              <a:buClr>
                <a:schemeClr val="accen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43"/>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3"/>
          <p:cNvSpPr txBox="1"/>
          <p:nvPr>
            <p:ph idx="11" type="ftr"/>
          </p:nvPr>
        </p:nvSpPr>
        <p:spPr>
          <a:xfrm rot="5400000">
            <a:off x="9233562" y="2578525"/>
            <a:ext cx="4114800" cy="36512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3"/>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44"/>
          <p:cNvSpPr txBox="1"/>
          <p:nvPr>
            <p:ph type="title"/>
          </p:nvPr>
        </p:nvSpPr>
        <p:spPr>
          <a:xfrm>
            <a:off x="839788" y="659822"/>
            <a:ext cx="3932237" cy="1652154"/>
          </a:xfrm>
          <a:prstGeom prst="rect">
            <a:avLst/>
          </a:prstGeom>
          <a:noFill/>
          <a:ln>
            <a:noFill/>
          </a:ln>
        </p:spPr>
        <p:txBody>
          <a:bodyPr anchorCtr="0" anchor="b" bIns="91425" lIns="109725" spcFirstLastPara="1" rIns="109725" wrap="square" tIns="109725">
            <a:noAutofit/>
          </a:bodyPr>
          <a:lstStyle>
            <a:lvl1pPr lvl="0" algn="l">
              <a:lnSpc>
                <a:spcPct val="110000"/>
              </a:lnSpc>
              <a:spcBef>
                <a:spcPts val="0"/>
              </a:spcBef>
              <a:spcAft>
                <a:spcPts val="0"/>
              </a:spcAft>
              <a:buClr>
                <a:schemeClr val="accent1"/>
              </a:buClr>
              <a:buSzPts val="3200"/>
              <a:buFont typeface="Meiry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44"/>
          <p:cNvSpPr/>
          <p:nvPr>
            <p:ph idx="2" type="pic"/>
          </p:nvPr>
        </p:nvSpPr>
        <p:spPr>
          <a:xfrm>
            <a:off x="5183188" y="703687"/>
            <a:ext cx="5212917" cy="4969019"/>
          </a:xfrm>
          <a:prstGeom prst="rect">
            <a:avLst/>
          </a:prstGeom>
          <a:noFill/>
          <a:ln>
            <a:noFill/>
          </a:ln>
        </p:spPr>
      </p:sp>
      <p:sp>
        <p:nvSpPr>
          <p:cNvPr id="74" name="Google Shape;74;p44"/>
          <p:cNvSpPr txBox="1"/>
          <p:nvPr>
            <p:ph idx="1" type="body"/>
          </p:nvPr>
        </p:nvSpPr>
        <p:spPr>
          <a:xfrm>
            <a:off x="839788" y="2426277"/>
            <a:ext cx="3932237" cy="3246429"/>
          </a:xfrm>
          <a:prstGeom prst="rect">
            <a:avLst/>
          </a:prstGeom>
          <a:noFill/>
          <a:ln>
            <a:noFill/>
          </a:ln>
        </p:spPr>
        <p:txBody>
          <a:bodyPr anchorCtr="0" anchor="t" bIns="91425" lIns="109725" spcFirstLastPara="1" rIns="109725" wrap="square" tIns="109725">
            <a:noAutofit/>
          </a:bodyPr>
          <a:lstStyle>
            <a:lvl1pPr indent="-228600" lvl="0" marL="457200" algn="l">
              <a:lnSpc>
                <a:spcPct val="140000"/>
              </a:lnSpc>
              <a:spcBef>
                <a:spcPts val="1000"/>
              </a:spcBef>
              <a:spcAft>
                <a:spcPts val="0"/>
              </a:spcAft>
              <a:buClr>
                <a:schemeClr val="accent1"/>
              </a:buClr>
              <a:buSzPts val="1600"/>
              <a:buNone/>
              <a:defRPr sz="1600"/>
            </a:lvl1pPr>
            <a:lvl2pPr indent="-228600" lvl="1" marL="914400" algn="l">
              <a:lnSpc>
                <a:spcPct val="140000"/>
              </a:lnSpc>
              <a:spcBef>
                <a:spcPts val="500"/>
              </a:spcBef>
              <a:spcAft>
                <a:spcPts val="0"/>
              </a:spcAft>
              <a:buClr>
                <a:schemeClr val="accent1"/>
              </a:buClr>
              <a:buSzPts val="1400"/>
              <a:buNone/>
              <a:defRPr sz="1400"/>
            </a:lvl2pPr>
            <a:lvl3pPr indent="-228600" lvl="2" marL="1371600" algn="l">
              <a:lnSpc>
                <a:spcPct val="140000"/>
              </a:lnSpc>
              <a:spcBef>
                <a:spcPts val="500"/>
              </a:spcBef>
              <a:spcAft>
                <a:spcPts val="0"/>
              </a:spcAft>
              <a:buClr>
                <a:schemeClr val="accent1"/>
              </a:buClr>
              <a:buSzPts val="1200"/>
              <a:buNone/>
              <a:defRPr sz="1200"/>
            </a:lvl3pPr>
            <a:lvl4pPr indent="-228600" lvl="3" marL="1828800" algn="l">
              <a:lnSpc>
                <a:spcPct val="140000"/>
              </a:lnSpc>
              <a:spcBef>
                <a:spcPts val="500"/>
              </a:spcBef>
              <a:spcAft>
                <a:spcPts val="0"/>
              </a:spcAft>
              <a:buClr>
                <a:schemeClr val="accent1"/>
              </a:buClr>
              <a:buSzPts val="1000"/>
              <a:buNone/>
              <a:defRPr sz="1000"/>
            </a:lvl4pPr>
            <a:lvl5pPr indent="-228600" lvl="4" marL="2286000" algn="l">
              <a:lnSpc>
                <a:spcPct val="140000"/>
              </a:lnSpc>
              <a:spcBef>
                <a:spcPts val="500"/>
              </a:spcBef>
              <a:spcAft>
                <a:spcPts val="0"/>
              </a:spcAft>
              <a:buClr>
                <a:schemeClr val="accen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44"/>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4"/>
          <p:cNvSpPr txBox="1"/>
          <p:nvPr>
            <p:ph idx="11" type="ftr"/>
          </p:nvPr>
        </p:nvSpPr>
        <p:spPr>
          <a:xfrm rot="5400000">
            <a:off x="9233562" y="2578525"/>
            <a:ext cx="4114800" cy="365125"/>
          </a:xfrm>
          <a:prstGeom prst="rect">
            <a:avLst/>
          </a:prstGeom>
          <a:noFill/>
          <a:ln>
            <a:noFill/>
          </a:ln>
        </p:spPr>
        <p:txBody>
          <a:bodyPr anchorCtr="0" anchor="ctr" bIns="91425" lIns="109725" spcFirstLastPara="1" rIns="109725" wrap="square" tIns="109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4"/>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5"/>
          <p:cNvSpPr/>
          <p:nvPr/>
        </p:nvSpPr>
        <p:spPr>
          <a:xfrm>
            <a:off x="0" y="0"/>
            <a:ext cx="12192000" cy="6858000"/>
          </a:xfrm>
          <a:prstGeom prst="rect">
            <a:avLst/>
          </a:prstGeom>
          <a:solidFill>
            <a:schemeClr val="accent1">
              <a:alpha val="470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eiryo"/>
              <a:ea typeface="Meiryo"/>
              <a:cs typeface="Meiryo"/>
              <a:sym typeface="Meiryo"/>
            </a:endParaRPr>
          </a:p>
        </p:txBody>
      </p:sp>
      <p:sp>
        <p:nvSpPr>
          <p:cNvPr id="7" name="Google Shape;7;p35"/>
          <p:cNvSpPr txBox="1"/>
          <p:nvPr>
            <p:ph type="title"/>
          </p:nvPr>
        </p:nvSpPr>
        <p:spPr>
          <a:xfrm>
            <a:off x="838200" y="525439"/>
            <a:ext cx="9485160" cy="1282889"/>
          </a:xfrm>
          <a:prstGeom prst="rect">
            <a:avLst/>
          </a:prstGeom>
          <a:noFill/>
          <a:ln>
            <a:noFill/>
          </a:ln>
        </p:spPr>
        <p:txBody>
          <a:bodyPr anchorCtr="0" anchor="ctr" bIns="91425" lIns="109725" spcFirstLastPara="1" rIns="109725" wrap="square" tIns="109725">
            <a:noAutofit/>
          </a:bodyPr>
          <a:lstStyle>
            <a:lvl1pPr lvl="0" marR="0" rtl="0" algn="l">
              <a:lnSpc>
                <a:spcPct val="110000"/>
              </a:lnSpc>
              <a:spcBef>
                <a:spcPts val="0"/>
              </a:spcBef>
              <a:spcAft>
                <a:spcPts val="0"/>
              </a:spcAft>
              <a:buClr>
                <a:schemeClr val="accent1"/>
              </a:buClr>
              <a:buSzPts val="4000"/>
              <a:buFont typeface="Meiryo"/>
              <a:buNone/>
              <a:defRPr b="1" i="0" sz="4000" u="none" cap="none" strike="noStrike">
                <a:solidFill>
                  <a:schemeClr val="accent1"/>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35"/>
          <p:cNvSpPr txBox="1"/>
          <p:nvPr>
            <p:ph idx="1" type="body"/>
          </p:nvPr>
        </p:nvSpPr>
        <p:spPr>
          <a:xfrm>
            <a:off x="838200" y="2091757"/>
            <a:ext cx="9485163" cy="3706443"/>
          </a:xfrm>
          <a:prstGeom prst="rect">
            <a:avLst/>
          </a:prstGeom>
          <a:noFill/>
          <a:ln>
            <a:noFill/>
          </a:ln>
        </p:spPr>
        <p:txBody>
          <a:bodyPr anchorCtr="0" anchor="t" bIns="91425" lIns="109725" spcFirstLastPara="1" rIns="109725" wrap="square" tIns="109725">
            <a:noAutofit/>
          </a:bodyPr>
          <a:lstStyle>
            <a:lvl1pPr indent="-355600" lvl="0" marL="457200" marR="0" rtl="0" algn="l">
              <a:lnSpc>
                <a:spcPct val="140000"/>
              </a:lnSpc>
              <a:spcBef>
                <a:spcPts val="1000"/>
              </a:spcBef>
              <a:spcAft>
                <a:spcPts val="0"/>
              </a:spcAft>
              <a:buClr>
                <a:schemeClr val="accent1"/>
              </a:buClr>
              <a:buSzPts val="2000"/>
              <a:buFont typeface="Arial"/>
              <a:buChar char="•"/>
              <a:defRPr b="0" i="0" sz="2000" u="none" cap="none" strike="noStrike">
                <a:solidFill>
                  <a:schemeClr val="accent1"/>
                </a:solidFill>
                <a:latin typeface="Meiryo"/>
                <a:ea typeface="Meiryo"/>
                <a:cs typeface="Meiryo"/>
                <a:sym typeface="Meiryo"/>
              </a:defRPr>
            </a:lvl1pPr>
            <a:lvl2pPr indent="-342900" lvl="1" marL="914400" marR="0" rtl="0" algn="l">
              <a:lnSpc>
                <a:spcPct val="140000"/>
              </a:lnSpc>
              <a:spcBef>
                <a:spcPts val="500"/>
              </a:spcBef>
              <a:spcAft>
                <a:spcPts val="0"/>
              </a:spcAft>
              <a:buClr>
                <a:schemeClr val="accent1"/>
              </a:buClr>
              <a:buSzPts val="1800"/>
              <a:buFont typeface="Arial"/>
              <a:buChar char="•"/>
              <a:defRPr b="0" i="0" sz="1800" u="none" cap="none" strike="noStrike">
                <a:solidFill>
                  <a:schemeClr val="accent1"/>
                </a:solidFill>
                <a:latin typeface="Meiryo"/>
                <a:ea typeface="Meiryo"/>
                <a:cs typeface="Meiryo"/>
                <a:sym typeface="Meiryo"/>
              </a:defRPr>
            </a:lvl2pPr>
            <a:lvl3pPr indent="-330200" lvl="2" marL="1371600" marR="0" rtl="0" algn="l">
              <a:lnSpc>
                <a:spcPct val="140000"/>
              </a:lnSpc>
              <a:spcBef>
                <a:spcPts val="500"/>
              </a:spcBef>
              <a:spcAft>
                <a:spcPts val="0"/>
              </a:spcAft>
              <a:buClr>
                <a:schemeClr val="accent1"/>
              </a:buClr>
              <a:buSzPts val="1600"/>
              <a:buFont typeface="Arial"/>
              <a:buChar char="•"/>
              <a:defRPr b="0" i="0" sz="1600" u="none" cap="none" strike="noStrike">
                <a:solidFill>
                  <a:schemeClr val="accent1"/>
                </a:solidFill>
                <a:latin typeface="Meiryo"/>
                <a:ea typeface="Meiryo"/>
                <a:cs typeface="Meiryo"/>
                <a:sym typeface="Meiryo"/>
              </a:defRPr>
            </a:lvl3pPr>
            <a:lvl4pPr indent="-317500" lvl="3" marL="1828800" marR="0" rtl="0" algn="l">
              <a:lnSpc>
                <a:spcPct val="140000"/>
              </a:lnSpc>
              <a:spcBef>
                <a:spcPts val="500"/>
              </a:spcBef>
              <a:spcAft>
                <a:spcPts val="0"/>
              </a:spcAft>
              <a:buClr>
                <a:schemeClr val="accent1"/>
              </a:buClr>
              <a:buSzPts val="1400"/>
              <a:buFont typeface="Arial"/>
              <a:buChar char="•"/>
              <a:defRPr b="0" i="0" sz="1400" u="none" cap="none" strike="noStrike">
                <a:solidFill>
                  <a:schemeClr val="accent1"/>
                </a:solidFill>
                <a:latin typeface="Meiryo"/>
                <a:ea typeface="Meiryo"/>
                <a:cs typeface="Meiryo"/>
                <a:sym typeface="Meiryo"/>
              </a:defRPr>
            </a:lvl4pPr>
            <a:lvl5pPr indent="-317500" lvl="4" marL="2286000" marR="0" rtl="0" algn="l">
              <a:lnSpc>
                <a:spcPct val="140000"/>
              </a:lnSpc>
              <a:spcBef>
                <a:spcPts val="500"/>
              </a:spcBef>
              <a:spcAft>
                <a:spcPts val="0"/>
              </a:spcAft>
              <a:buClr>
                <a:schemeClr val="accent1"/>
              </a:buClr>
              <a:buSzPts val="1400"/>
              <a:buFont typeface="Arial"/>
              <a:buChar char="•"/>
              <a:defRPr b="0" i="0" sz="1400" u="none" cap="none" strike="noStrike">
                <a:solidFill>
                  <a:schemeClr val="accent1"/>
                </a:solidFill>
                <a:latin typeface="Meiryo"/>
                <a:ea typeface="Meiryo"/>
                <a:cs typeface="Meiryo"/>
                <a:sym typeface="Meiry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eiryo"/>
                <a:ea typeface="Meiryo"/>
                <a:cs typeface="Meiryo"/>
                <a:sym typeface="Meiry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eiryo"/>
                <a:ea typeface="Meiryo"/>
                <a:cs typeface="Meiryo"/>
                <a:sym typeface="Meiry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eiryo"/>
                <a:ea typeface="Meiryo"/>
                <a:cs typeface="Meiryo"/>
                <a:sym typeface="Meiry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eiryo"/>
                <a:ea typeface="Meiryo"/>
                <a:cs typeface="Meiryo"/>
                <a:sym typeface="Meiryo"/>
              </a:defRPr>
            </a:lvl9pPr>
          </a:lstStyle>
          <a:p/>
        </p:txBody>
      </p:sp>
      <p:sp>
        <p:nvSpPr>
          <p:cNvPr id="9" name="Google Shape;9;p35"/>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lvl1pPr lvl="0" marR="0" rtl="0" algn="l">
              <a:spcBef>
                <a:spcPts val="0"/>
              </a:spcBef>
              <a:spcAft>
                <a:spcPts val="0"/>
              </a:spcAft>
              <a:buSzPts val="1400"/>
              <a:buNone/>
              <a:defRPr b="0" i="0" sz="1000" u="none" cap="none" strike="noStrike">
                <a:solidFill>
                  <a:schemeClr val="accent1"/>
                </a:solidFill>
                <a:latin typeface="Meiryo"/>
                <a:ea typeface="Meiryo"/>
                <a:cs typeface="Meiryo"/>
                <a:sym typeface="Meiryo"/>
              </a:defRPr>
            </a:lvl1pPr>
            <a:lvl2pPr lvl="1"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2pPr>
            <a:lvl3pPr lvl="2"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3pPr>
            <a:lvl4pPr lvl="3"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4pPr>
            <a:lvl5pPr lvl="4"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5pPr>
            <a:lvl6pPr lvl="5"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6pPr>
            <a:lvl7pPr lvl="6"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7pPr>
            <a:lvl8pPr lvl="7"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8pPr>
            <a:lvl9pPr lvl="8"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9pPr>
          </a:lstStyle>
          <a:p/>
        </p:txBody>
      </p:sp>
      <p:sp>
        <p:nvSpPr>
          <p:cNvPr id="10" name="Google Shape;10;p35"/>
          <p:cNvSpPr txBox="1"/>
          <p:nvPr>
            <p:ph idx="11" type="ftr"/>
          </p:nvPr>
        </p:nvSpPr>
        <p:spPr>
          <a:xfrm rot="5400000">
            <a:off x="9233562" y="2578525"/>
            <a:ext cx="4114800" cy="365125"/>
          </a:xfrm>
          <a:prstGeom prst="rect">
            <a:avLst/>
          </a:prstGeom>
          <a:noFill/>
          <a:ln>
            <a:noFill/>
          </a:ln>
        </p:spPr>
        <p:txBody>
          <a:bodyPr anchorCtr="0" anchor="ctr" bIns="91425" lIns="109725" spcFirstLastPara="1" rIns="109725" wrap="square" tIns="109725">
            <a:noAutofit/>
          </a:bodyPr>
          <a:lstStyle>
            <a:lvl1pPr lvl="0" marR="0" rtl="0" algn="l">
              <a:spcBef>
                <a:spcPts val="0"/>
              </a:spcBef>
              <a:spcAft>
                <a:spcPts val="0"/>
              </a:spcAft>
              <a:buSzPts val="1400"/>
              <a:buNone/>
              <a:defRPr b="1" i="0" sz="1050" u="none" cap="none" strike="noStrike">
                <a:solidFill>
                  <a:schemeClr val="accent1"/>
                </a:solidFill>
                <a:latin typeface="Meiryo"/>
                <a:ea typeface="Meiryo"/>
                <a:cs typeface="Meiryo"/>
                <a:sym typeface="Meiryo"/>
              </a:defRPr>
            </a:lvl1pPr>
            <a:lvl2pPr lvl="1"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2pPr>
            <a:lvl3pPr lvl="2"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3pPr>
            <a:lvl4pPr lvl="3"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4pPr>
            <a:lvl5pPr lvl="4"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5pPr>
            <a:lvl6pPr lvl="5"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6pPr>
            <a:lvl7pPr lvl="6"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7pPr>
            <a:lvl8pPr lvl="7"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8pPr>
            <a:lvl9pPr lvl="8" marR="0" rtl="0" algn="l">
              <a:spcBef>
                <a:spcPts val="0"/>
              </a:spcBef>
              <a:spcAft>
                <a:spcPts val="0"/>
              </a:spcAft>
              <a:buSzPts val="1400"/>
              <a:buNone/>
              <a:defRPr b="0" i="0" sz="1800" u="none" cap="none" strike="noStrike">
                <a:solidFill>
                  <a:schemeClr val="dk1"/>
                </a:solidFill>
                <a:latin typeface="Meiryo"/>
                <a:ea typeface="Meiryo"/>
                <a:cs typeface="Meiryo"/>
                <a:sym typeface="Meiryo"/>
              </a:defRPr>
            </a:lvl9pPr>
          </a:lstStyle>
          <a:p/>
        </p:txBody>
      </p:sp>
      <p:sp>
        <p:nvSpPr>
          <p:cNvPr id="11" name="Google Shape;11;p35"/>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lvl1pPr indent="0" lvl="0" marL="0" marR="0" rtl="0" algn="ctr">
              <a:spcBef>
                <a:spcPts val="0"/>
              </a:spcBef>
              <a:buNone/>
              <a:defRPr b="1" i="0" sz="2800" u="none" cap="none" strike="noStrike">
                <a:solidFill>
                  <a:schemeClr val="accent1"/>
                </a:solidFill>
                <a:latin typeface="Meiryo"/>
                <a:ea typeface="Meiryo"/>
                <a:cs typeface="Meiryo"/>
                <a:sym typeface="Meiryo"/>
              </a:defRPr>
            </a:lvl1pPr>
            <a:lvl2pPr indent="0" lvl="1" marL="0" marR="0" rtl="0" algn="ctr">
              <a:spcBef>
                <a:spcPts val="0"/>
              </a:spcBef>
              <a:buNone/>
              <a:defRPr b="1" i="0" sz="2800" u="none" cap="none" strike="noStrike">
                <a:solidFill>
                  <a:schemeClr val="accent1"/>
                </a:solidFill>
                <a:latin typeface="Meiryo"/>
                <a:ea typeface="Meiryo"/>
                <a:cs typeface="Meiryo"/>
                <a:sym typeface="Meiryo"/>
              </a:defRPr>
            </a:lvl2pPr>
            <a:lvl3pPr indent="0" lvl="2" marL="0" marR="0" rtl="0" algn="ctr">
              <a:spcBef>
                <a:spcPts val="0"/>
              </a:spcBef>
              <a:buNone/>
              <a:defRPr b="1" i="0" sz="2800" u="none" cap="none" strike="noStrike">
                <a:solidFill>
                  <a:schemeClr val="accent1"/>
                </a:solidFill>
                <a:latin typeface="Meiryo"/>
                <a:ea typeface="Meiryo"/>
                <a:cs typeface="Meiryo"/>
                <a:sym typeface="Meiryo"/>
              </a:defRPr>
            </a:lvl3pPr>
            <a:lvl4pPr indent="0" lvl="3" marL="0" marR="0" rtl="0" algn="ctr">
              <a:spcBef>
                <a:spcPts val="0"/>
              </a:spcBef>
              <a:buNone/>
              <a:defRPr b="1" i="0" sz="2800" u="none" cap="none" strike="noStrike">
                <a:solidFill>
                  <a:schemeClr val="accent1"/>
                </a:solidFill>
                <a:latin typeface="Meiryo"/>
                <a:ea typeface="Meiryo"/>
                <a:cs typeface="Meiryo"/>
                <a:sym typeface="Meiryo"/>
              </a:defRPr>
            </a:lvl4pPr>
            <a:lvl5pPr indent="0" lvl="4" marL="0" marR="0" rtl="0" algn="ctr">
              <a:spcBef>
                <a:spcPts val="0"/>
              </a:spcBef>
              <a:buNone/>
              <a:defRPr b="1" i="0" sz="2800" u="none" cap="none" strike="noStrike">
                <a:solidFill>
                  <a:schemeClr val="accent1"/>
                </a:solidFill>
                <a:latin typeface="Meiryo"/>
                <a:ea typeface="Meiryo"/>
                <a:cs typeface="Meiryo"/>
                <a:sym typeface="Meiryo"/>
              </a:defRPr>
            </a:lvl5pPr>
            <a:lvl6pPr indent="0" lvl="5" marL="0" marR="0" rtl="0" algn="ctr">
              <a:spcBef>
                <a:spcPts val="0"/>
              </a:spcBef>
              <a:buNone/>
              <a:defRPr b="1" i="0" sz="2800" u="none" cap="none" strike="noStrike">
                <a:solidFill>
                  <a:schemeClr val="accent1"/>
                </a:solidFill>
                <a:latin typeface="Meiryo"/>
                <a:ea typeface="Meiryo"/>
                <a:cs typeface="Meiryo"/>
                <a:sym typeface="Meiryo"/>
              </a:defRPr>
            </a:lvl6pPr>
            <a:lvl7pPr indent="0" lvl="6" marL="0" marR="0" rtl="0" algn="ctr">
              <a:spcBef>
                <a:spcPts val="0"/>
              </a:spcBef>
              <a:buNone/>
              <a:defRPr b="1" i="0" sz="2800" u="none" cap="none" strike="noStrike">
                <a:solidFill>
                  <a:schemeClr val="accent1"/>
                </a:solidFill>
                <a:latin typeface="Meiryo"/>
                <a:ea typeface="Meiryo"/>
                <a:cs typeface="Meiryo"/>
                <a:sym typeface="Meiryo"/>
              </a:defRPr>
            </a:lvl7pPr>
            <a:lvl8pPr indent="0" lvl="7" marL="0" marR="0" rtl="0" algn="ctr">
              <a:spcBef>
                <a:spcPts val="0"/>
              </a:spcBef>
              <a:buNone/>
              <a:defRPr b="1" i="0" sz="2800" u="none" cap="none" strike="noStrike">
                <a:solidFill>
                  <a:schemeClr val="accent1"/>
                </a:solidFill>
                <a:latin typeface="Meiryo"/>
                <a:ea typeface="Meiryo"/>
                <a:cs typeface="Meiryo"/>
                <a:sym typeface="Meiryo"/>
              </a:defRPr>
            </a:lvl8pPr>
            <a:lvl9pPr indent="0" lvl="8" marL="0" marR="0" rtl="0" algn="ctr">
              <a:spcBef>
                <a:spcPts val="0"/>
              </a:spcBef>
              <a:buNone/>
              <a:defRPr b="1" i="0" sz="2800" u="none" cap="none" strike="noStrike">
                <a:solidFill>
                  <a:schemeClr val="accent1"/>
                </a:solidFill>
                <a:latin typeface="Meiryo"/>
                <a:ea typeface="Meiryo"/>
                <a:cs typeface="Meiryo"/>
                <a:sym typeface="Meiryo"/>
              </a:defRPr>
            </a:lvl9pPr>
          </a:lstStyle>
          <a:p>
            <a:pPr indent="0" lvl="0" marL="0" rtl="0" algn="ctr">
              <a:spcBef>
                <a:spcPts val="0"/>
              </a:spcBef>
              <a:spcAft>
                <a:spcPts val="0"/>
              </a:spcAft>
              <a:buNone/>
            </a:pPr>
            <a:fld id="{00000000-1234-1234-1234-123412341234}" type="slidenum">
              <a:rPr lang="en-US"/>
              <a:t>‹#›</a:t>
            </a:fld>
            <a:endParaRPr/>
          </a:p>
        </p:txBody>
      </p:sp>
      <p:sp>
        <p:nvSpPr>
          <p:cNvPr id="12" name="Google Shape;12;p35"/>
          <p:cNvSpPr/>
          <p:nvPr/>
        </p:nvSpPr>
        <p:spPr>
          <a:xfrm>
            <a:off x="367744" y="334928"/>
            <a:ext cx="11456511" cy="6188146"/>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eiryo"/>
              <a:ea typeface="Meiryo"/>
              <a:cs typeface="Meiryo"/>
              <a:sym typeface="Meiryo"/>
            </a:endParaRPr>
          </a:p>
        </p:txBody>
      </p:sp>
      <p:cxnSp>
        <p:nvCxnSpPr>
          <p:cNvPr id="13" name="Google Shape;13;p35"/>
          <p:cNvCxnSpPr/>
          <p:nvPr/>
        </p:nvCxnSpPr>
        <p:spPr>
          <a:xfrm>
            <a:off x="10748698" y="334928"/>
            <a:ext cx="0" cy="6188146"/>
          </a:xfrm>
          <a:prstGeom prst="straightConnector1">
            <a:avLst/>
          </a:prstGeom>
          <a:noFill/>
          <a:ln cap="flat" cmpd="sng" w="12700">
            <a:solidFill>
              <a:schemeClr val="accent1"/>
            </a:solidFill>
            <a:prstDash val="solid"/>
            <a:miter lim="800000"/>
            <a:headEnd len="sm" w="sm" type="none"/>
            <a:tailEnd len="sm" w="sm" type="none"/>
          </a:ln>
        </p:spPr>
      </p:cxnSp>
      <p:cxnSp>
        <p:nvCxnSpPr>
          <p:cNvPr id="14" name="Google Shape;14;p35"/>
          <p:cNvCxnSpPr/>
          <p:nvPr/>
        </p:nvCxnSpPr>
        <p:spPr>
          <a:xfrm>
            <a:off x="373060" y="6047437"/>
            <a:ext cx="10375638" cy="0"/>
          </a:xfrm>
          <a:prstGeom prst="straightConnector1">
            <a:avLst/>
          </a:prstGeom>
          <a:noFill/>
          <a:ln cap="flat" cmpd="sng" w="12700">
            <a:solidFill>
              <a:schemeClr val="accent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2.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hart" Target="../charts/char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g"/><Relationship Id="rId4" Type="http://schemas.openxmlformats.org/officeDocument/2006/relationships/image" Target="../media/image24.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g"/><Relationship Id="rId4" Type="http://schemas.openxmlformats.org/officeDocument/2006/relationships/image" Target="../media/image23.jpg"/><Relationship Id="rId9" Type="http://schemas.openxmlformats.org/officeDocument/2006/relationships/image" Target="../media/image2.png"/><Relationship Id="rId5" Type="http://schemas.openxmlformats.org/officeDocument/2006/relationships/image" Target="../media/image40.png"/><Relationship Id="rId6" Type="http://schemas.openxmlformats.org/officeDocument/2006/relationships/image" Target="../media/image17.jpg"/><Relationship Id="rId7" Type="http://schemas.openxmlformats.org/officeDocument/2006/relationships/image" Target="../media/image4.png"/><Relationship Id="rId8"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14.jpg"/><Relationship Id="rId10" Type="http://schemas.openxmlformats.org/officeDocument/2006/relationships/image" Target="../media/image2.png"/><Relationship Id="rId9" Type="http://schemas.openxmlformats.org/officeDocument/2006/relationships/image" Target="../media/image6.jpg"/><Relationship Id="rId5" Type="http://schemas.openxmlformats.org/officeDocument/2006/relationships/image" Target="../media/image16.jpg"/><Relationship Id="rId6" Type="http://schemas.openxmlformats.org/officeDocument/2006/relationships/image" Target="../media/image37.jpg"/><Relationship Id="rId7" Type="http://schemas.openxmlformats.org/officeDocument/2006/relationships/image" Target="../media/image15.jpg"/><Relationship Id="rId8" Type="http://schemas.openxmlformats.org/officeDocument/2006/relationships/image" Target="../media/image3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hyperlink" Target="https://pubmed.ncbi.nlm.nih.gov/33350165/" TargetMode="External"/><Relationship Id="rId5"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1.jp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9.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hyperlink" Target="https://www.nmn.com/" TargetMode="External"/><Relationship Id="rId5" Type="http://schemas.openxmlformats.org/officeDocument/2006/relationships/hyperlink" Target="https://en.wikipedia.org/wiki/Nicotinamide_mononucleotide" TargetMode="External"/><Relationship Id="rId6" Type="http://schemas.openxmlformats.org/officeDocument/2006/relationships/hyperlink" Target="https://www.nad.com/what-is-nad" TargetMode="External"/><Relationship Id="rId7"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jpg"/><Relationship Id="rId4" Type="http://schemas.openxmlformats.org/officeDocument/2006/relationships/image" Target="../media/image27.jpg"/><Relationship Id="rId5" Type="http://schemas.openxmlformats.org/officeDocument/2006/relationships/image" Target="../media/image30.jpg"/><Relationship Id="rId6"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1.jpg"/><Relationship Id="rId4" Type="http://schemas.openxmlformats.org/officeDocument/2006/relationships/image" Target="../media/image2.png"/><Relationship Id="rId5"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jpg"/><Relationship Id="rId4" Type="http://schemas.openxmlformats.org/officeDocument/2006/relationships/image" Target="../media/image2.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eiryo"/>
              <a:ea typeface="Meiryo"/>
              <a:cs typeface="Meiryo"/>
              <a:sym typeface="Meiryo"/>
            </a:endParaRPr>
          </a:p>
        </p:txBody>
      </p:sp>
      <p:sp>
        <p:nvSpPr>
          <p:cNvPr id="95" name="Google Shape;95;p1"/>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eiryo"/>
              <a:ea typeface="Meiryo"/>
              <a:cs typeface="Meiryo"/>
              <a:sym typeface="Meiryo"/>
            </a:endParaRPr>
          </a:p>
        </p:txBody>
      </p:sp>
      <p:pic>
        <p:nvPicPr>
          <p:cNvPr descr="上のビューにグラデーションのパステルカラー" id="96" name="Google Shape;96;p1"/>
          <p:cNvPicPr preferRelativeResize="0"/>
          <p:nvPr/>
        </p:nvPicPr>
        <p:blipFill rotWithShape="1">
          <a:blip r:embed="rId3">
            <a:alphaModFix amt="30000"/>
          </a:blip>
          <a:srcRect b="3386" l="0" r="0" t="12343"/>
          <a:stretch/>
        </p:blipFill>
        <p:spPr>
          <a:xfrm>
            <a:off x="0" y="0"/>
            <a:ext cx="12191980" cy="6858000"/>
          </a:xfrm>
          <a:prstGeom prst="rect">
            <a:avLst/>
          </a:prstGeom>
          <a:noFill/>
          <a:ln>
            <a:noFill/>
          </a:ln>
        </p:spPr>
      </p:pic>
      <p:sp>
        <p:nvSpPr>
          <p:cNvPr id="97" name="Google Shape;97;p1"/>
          <p:cNvSpPr txBox="1"/>
          <p:nvPr>
            <p:ph type="ctrTitle"/>
          </p:nvPr>
        </p:nvSpPr>
        <p:spPr>
          <a:xfrm>
            <a:off x="888693" y="838200"/>
            <a:ext cx="7941155" cy="3531847"/>
          </a:xfrm>
          <a:prstGeom prst="rect">
            <a:avLst/>
          </a:prstGeom>
          <a:noFill/>
          <a:ln>
            <a:noFill/>
          </a:ln>
        </p:spPr>
        <p:txBody>
          <a:bodyPr anchorCtr="0" anchor="t" bIns="91425" lIns="109725" spcFirstLastPara="1" rIns="109725" wrap="square" tIns="109725">
            <a:normAutofit/>
          </a:bodyPr>
          <a:lstStyle/>
          <a:p>
            <a:pPr indent="0" lvl="0" marL="0" rtl="0" algn="l">
              <a:lnSpc>
                <a:spcPct val="110000"/>
              </a:lnSpc>
              <a:spcBef>
                <a:spcPts val="0"/>
              </a:spcBef>
              <a:spcAft>
                <a:spcPts val="0"/>
              </a:spcAft>
              <a:buClr>
                <a:srgbClr val="604C9E"/>
              </a:buClr>
              <a:buSzPts val="4800"/>
              <a:buFont typeface="Meiryo"/>
              <a:buNone/>
            </a:pPr>
            <a:r>
              <a:rPr lang="en-US">
                <a:solidFill>
                  <a:srgbClr val="604C9E"/>
                </a:solidFill>
              </a:rPr>
              <a:t>TRAINING PRODUCTS </a:t>
            </a:r>
            <a:br>
              <a:rPr lang="en-US">
                <a:solidFill>
                  <a:srgbClr val="604C9E"/>
                </a:solidFill>
              </a:rPr>
            </a:br>
            <a:r>
              <a:rPr lang="en-US">
                <a:solidFill>
                  <a:srgbClr val="604C9E"/>
                </a:solidFill>
              </a:rPr>
              <a:t>SERIES </a:t>
            </a:r>
            <a:br>
              <a:rPr lang="en-US">
                <a:solidFill>
                  <a:srgbClr val="604C9E"/>
                </a:solidFill>
              </a:rPr>
            </a:br>
            <a:r>
              <a:rPr lang="en-US">
                <a:solidFill>
                  <a:srgbClr val="604C9E"/>
                </a:solidFill>
              </a:rPr>
              <a:t>NICHIEI ASIA </a:t>
            </a:r>
            <a:endParaRPr>
              <a:solidFill>
                <a:srgbClr val="604C9E"/>
              </a:solidFill>
            </a:endParaRPr>
          </a:p>
        </p:txBody>
      </p:sp>
      <p:sp>
        <p:nvSpPr>
          <p:cNvPr id="98" name="Google Shape;98;p1"/>
          <p:cNvSpPr/>
          <p:nvPr/>
        </p:nvSpPr>
        <p:spPr>
          <a:xfrm>
            <a:off x="367744" y="334928"/>
            <a:ext cx="11456511" cy="6188146"/>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eiryo"/>
              <a:ea typeface="Meiryo"/>
              <a:cs typeface="Meiryo"/>
              <a:sym typeface="Meiryo"/>
            </a:endParaRPr>
          </a:p>
        </p:txBody>
      </p:sp>
      <p:cxnSp>
        <p:nvCxnSpPr>
          <p:cNvPr id="99" name="Google Shape;99;p1"/>
          <p:cNvCxnSpPr/>
          <p:nvPr/>
        </p:nvCxnSpPr>
        <p:spPr>
          <a:xfrm>
            <a:off x="10748698" y="334928"/>
            <a:ext cx="0" cy="6188146"/>
          </a:xfrm>
          <a:prstGeom prst="straightConnector1">
            <a:avLst/>
          </a:prstGeom>
          <a:noFill/>
          <a:ln cap="flat" cmpd="sng" w="12700">
            <a:solidFill>
              <a:schemeClr val="accent1"/>
            </a:solidFill>
            <a:prstDash val="solid"/>
            <a:miter lim="800000"/>
            <a:headEnd len="sm" w="sm" type="none"/>
            <a:tailEnd len="sm" w="sm" type="none"/>
          </a:ln>
        </p:spPr>
      </p:cxnSp>
      <p:cxnSp>
        <p:nvCxnSpPr>
          <p:cNvPr id="100" name="Google Shape;100;p1"/>
          <p:cNvCxnSpPr/>
          <p:nvPr/>
        </p:nvCxnSpPr>
        <p:spPr>
          <a:xfrm>
            <a:off x="373060" y="4991100"/>
            <a:ext cx="10375638" cy="0"/>
          </a:xfrm>
          <a:prstGeom prst="straightConnector1">
            <a:avLst/>
          </a:prstGeom>
          <a:noFill/>
          <a:ln cap="flat" cmpd="sng" w="12700">
            <a:solidFill>
              <a:schemeClr val="accent1"/>
            </a:solidFill>
            <a:prstDash val="solid"/>
            <a:miter lim="800000"/>
            <a:headEnd len="sm" w="sm" type="none"/>
            <a:tailEnd len="sm" w="sm" type="none"/>
          </a:ln>
        </p:spPr>
      </p:cxnSp>
      <p:cxnSp>
        <p:nvCxnSpPr>
          <p:cNvPr id="101" name="Google Shape;101;p1"/>
          <p:cNvCxnSpPr/>
          <p:nvPr/>
        </p:nvCxnSpPr>
        <p:spPr>
          <a:xfrm>
            <a:off x="373060" y="6047437"/>
            <a:ext cx="10375638" cy="0"/>
          </a:xfrm>
          <a:prstGeom prst="straightConnector1">
            <a:avLst/>
          </a:prstGeom>
          <a:noFill/>
          <a:ln cap="flat" cmpd="sng" w="12700">
            <a:solidFill>
              <a:schemeClr val="accent1"/>
            </a:solidFill>
            <a:prstDash val="solid"/>
            <a:miter lim="800000"/>
            <a:headEnd len="sm" w="sm" type="none"/>
            <a:tailEnd len="sm" w="sm" type="none"/>
          </a:ln>
        </p:spPr>
      </p:cxnSp>
      <p:pic>
        <p:nvPicPr>
          <p:cNvPr descr="ロゴ&#10;&#10;自動的に生成された説明" id="102" name="Google Shape;102;p1"/>
          <p:cNvPicPr preferRelativeResize="0"/>
          <p:nvPr/>
        </p:nvPicPr>
        <p:blipFill rotWithShape="1">
          <a:blip r:embed="rId4">
            <a:alphaModFix/>
          </a:blip>
          <a:srcRect b="0" l="0" r="0" t="0"/>
          <a:stretch/>
        </p:blipFill>
        <p:spPr>
          <a:xfrm>
            <a:off x="7136778" y="1980872"/>
            <a:ext cx="3097213" cy="2888118"/>
          </a:xfrm>
          <a:prstGeom prst="rect">
            <a:avLst/>
          </a:prstGeom>
          <a:noFill/>
          <a:ln>
            <a:noFill/>
          </a:ln>
        </p:spPr>
      </p:pic>
      <p:pic>
        <p:nvPicPr>
          <p:cNvPr descr="テキスト, アイコン&#10;&#10;自動的に生成された説明" id="103" name="Google Shape;103;p1"/>
          <p:cNvPicPr preferRelativeResize="0"/>
          <p:nvPr/>
        </p:nvPicPr>
        <p:blipFill rotWithShape="1">
          <a:blip r:embed="rId5">
            <a:alphaModFix/>
          </a:blip>
          <a:srcRect b="0" l="0" r="0" t="0"/>
          <a:stretch/>
        </p:blipFill>
        <p:spPr>
          <a:xfrm>
            <a:off x="7105207" y="5212087"/>
            <a:ext cx="3386138" cy="614363"/>
          </a:xfrm>
          <a:prstGeom prst="rect">
            <a:avLst/>
          </a:prstGeom>
          <a:noFill/>
          <a:ln>
            <a:noFill/>
          </a:ln>
        </p:spPr>
      </p:pic>
      <p:sp>
        <p:nvSpPr>
          <p:cNvPr id="104" name="Google Shape;104;p1"/>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0"/>
          <p:cNvSpPr txBox="1"/>
          <p:nvPr>
            <p:ph type="title"/>
          </p:nvPr>
        </p:nvSpPr>
        <p:spPr>
          <a:xfrm>
            <a:off x="506940" y="285753"/>
            <a:ext cx="3248863" cy="1406144"/>
          </a:xfrm>
          <a:prstGeom prst="rect">
            <a:avLst/>
          </a:prstGeom>
          <a:noFill/>
          <a:ln>
            <a:noFill/>
          </a:ln>
        </p:spPr>
        <p:txBody>
          <a:bodyPr anchorCtr="0" anchor="ctr" bIns="91425" lIns="109725" spcFirstLastPara="1" rIns="109725" wrap="square" tIns="109725">
            <a:normAutofit/>
          </a:bodyPr>
          <a:lstStyle/>
          <a:p>
            <a:pPr indent="0" lvl="0" marL="0" rtl="0" algn="r">
              <a:lnSpc>
                <a:spcPct val="110000"/>
              </a:lnSpc>
              <a:spcBef>
                <a:spcPts val="0"/>
              </a:spcBef>
              <a:spcAft>
                <a:spcPts val="0"/>
              </a:spcAft>
              <a:buClr>
                <a:srgbClr val="604C9E"/>
              </a:buClr>
              <a:buSzPts val="3200"/>
              <a:buFont typeface="Meiryo"/>
              <a:buNone/>
            </a:pPr>
            <a:r>
              <a:rPr lang="en-US" sz="3200">
                <a:solidFill>
                  <a:srgbClr val="604C9E"/>
                </a:solidFill>
              </a:rPr>
              <a:t>VAI TRÒ CỦA NAD+</a:t>
            </a:r>
            <a:endParaRPr sz="3200">
              <a:solidFill>
                <a:srgbClr val="604C9E"/>
              </a:solidFill>
            </a:endParaRPr>
          </a:p>
        </p:txBody>
      </p:sp>
      <p:sp>
        <p:nvSpPr>
          <p:cNvPr id="235" name="Google Shape;235;p10"/>
          <p:cNvSpPr txBox="1"/>
          <p:nvPr>
            <p:ph idx="1" type="body"/>
          </p:nvPr>
        </p:nvSpPr>
        <p:spPr>
          <a:xfrm>
            <a:off x="4777409" y="73720"/>
            <a:ext cx="6273972" cy="742948"/>
          </a:xfrm>
          <a:prstGeom prst="rect">
            <a:avLst/>
          </a:prstGeom>
          <a:noFill/>
          <a:ln>
            <a:noFill/>
          </a:ln>
        </p:spPr>
        <p:txBody>
          <a:bodyPr anchorCtr="0" anchor="t" bIns="91425" lIns="109725" spcFirstLastPara="1" rIns="109725" wrap="square" tIns="109725">
            <a:normAutofit fontScale="92500" lnSpcReduction="10000"/>
          </a:bodyPr>
          <a:lstStyle/>
          <a:p>
            <a:pPr indent="-228600" lvl="0" marL="228600" rtl="0" algn="l">
              <a:lnSpc>
                <a:spcPct val="140000"/>
              </a:lnSpc>
              <a:spcBef>
                <a:spcPts val="0"/>
              </a:spcBef>
              <a:spcAft>
                <a:spcPts val="0"/>
              </a:spcAft>
              <a:buClr>
                <a:srgbClr val="1D1D1F"/>
              </a:buClr>
              <a:buSzPct val="100000"/>
              <a:buChar char="•"/>
            </a:pPr>
            <a:r>
              <a:rPr b="1" i="0" lang="en-US" sz="1400">
                <a:solidFill>
                  <a:srgbClr val="1D1D1F"/>
                </a:solidFill>
                <a:latin typeface="Roboto"/>
                <a:ea typeface="Roboto"/>
                <a:cs typeface="Roboto"/>
                <a:sym typeface="Roboto"/>
              </a:rPr>
              <a:t>NAD+ ảnh hưởng đến hoạt động của Sirtuins (Gen trường thọ) như thế nào?</a:t>
            </a:r>
            <a:endParaRPr/>
          </a:p>
          <a:p>
            <a:pPr indent="0" lvl="0" marL="0" rtl="0" algn="l">
              <a:lnSpc>
                <a:spcPct val="140000"/>
              </a:lnSpc>
              <a:spcBef>
                <a:spcPts val="1000"/>
              </a:spcBef>
              <a:spcAft>
                <a:spcPts val="0"/>
              </a:spcAft>
              <a:buClr>
                <a:schemeClr val="accent1"/>
              </a:buClr>
              <a:buSzPct val="100000"/>
              <a:buNone/>
            </a:pPr>
            <a:r>
              <a:t/>
            </a:r>
            <a:endParaRPr sz="1800"/>
          </a:p>
        </p:txBody>
      </p:sp>
      <p:sp>
        <p:nvSpPr>
          <p:cNvPr id="236" name="Google Shape;236;p10"/>
          <p:cNvSpPr txBox="1"/>
          <p:nvPr/>
        </p:nvSpPr>
        <p:spPr>
          <a:xfrm>
            <a:off x="5034126" y="697662"/>
            <a:ext cx="6017255"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solidFill>
                  <a:schemeClr val="dk1"/>
                </a:solidFill>
                <a:highlight>
                  <a:srgbClr val="FFFF00"/>
                </a:highlight>
                <a:latin typeface="Meiryo"/>
                <a:ea typeface="Meiryo"/>
                <a:cs typeface="Meiryo"/>
                <a:sym typeface="Meiryo"/>
              </a:rPr>
              <a:t>Sirtuin là 1 họ enzyme, còn được gọi là “người bảo vệ gen”, đóng vai trò quan trọng trong việc duy trì sức khoẻ của tế bào, tham gia vào phản ứng căng thẳng tế bào và sửa chữa thiệt hại. </a:t>
            </a:r>
            <a:endParaRPr sz="1500">
              <a:solidFill>
                <a:schemeClr val="dk1"/>
              </a:solidFill>
              <a:highlight>
                <a:srgbClr val="FFFF00"/>
              </a:highlight>
              <a:latin typeface="Meiryo"/>
              <a:ea typeface="Meiryo"/>
              <a:cs typeface="Meiryo"/>
              <a:sym typeface="Meiryo"/>
            </a:endParaRPr>
          </a:p>
        </p:txBody>
      </p:sp>
      <p:sp>
        <p:nvSpPr>
          <p:cNvPr id="237" name="Google Shape;237;p10"/>
          <p:cNvSpPr/>
          <p:nvPr/>
        </p:nvSpPr>
        <p:spPr>
          <a:xfrm rot="-5400000">
            <a:off x="7992131" y="2512204"/>
            <a:ext cx="363471" cy="6273972"/>
          </a:xfrm>
          <a:prstGeom prst="leftBrace">
            <a:avLst>
              <a:gd fmla="val 8333" name="adj1"/>
              <a:gd fmla="val 50000" name="adj2"/>
            </a:avLst>
          </a:prstGeom>
          <a:no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
        <p:nvSpPr>
          <p:cNvPr id="238" name="Google Shape;238;p10"/>
          <p:cNvSpPr txBox="1"/>
          <p:nvPr/>
        </p:nvSpPr>
        <p:spPr>
          <a:xfrm>
            <a:off x="7641748" y="5763961"/>
            <a:ext cx="1176925"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Meiryo"/>
                <a:ea typeface="Meiryo"/>
                <a:cs typeface="Meiryo"/>
                <a:sym typeface="Meiryo"/>
              </a:rPr>
              <a:t>NAD+</a:t>
            </a:r>
            <a:endParaRPr sz="2500">
              <a:solidFill>
                <a:schemeClr val="dk1"/>
              </a:solidFill>
              <a:latin typeface="Meiryo"/>
              <a:ea typeface="Meiryo"/>
              <a:cs typeface="Meiryo"/>
              <a:sym typeface="Meiryo"/>
            </a:endParaRPr>
          </a:p>
        </p:txBody>
      </p:sp>
      <p:sp>
        <p:nvSpPr>
          <p:cNvPr id="239" name="Google Shape;239;p10"/>
          <p:cNvSpPr/>
          <p:nvPr/>
        </p:nvSpPr>
        <p:spPr>
          <a:xfrm>
            <a:off x="1007046" y="1614275"/>
            <a:ext cx="4027080" cy="2613976"/>
          </a:xfrm>
          <a:prstGeom prst="wedgeEllipseCallout">
            <a:avLst>
              <a:gd fmla="val -20833" name="adj1"/>
              <a:gd fmla="val 62500" name="adj2"/>
            </a:avLst>
          </a:prstGeom>
          <a:solidFill>
            <a:schemeClr val="l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Times"/>
                <a:ea typeface="Times"/>
                <a:cs typeface="Times"/>
                <a:sym typeface="Times"/>
              </a:rPr>
              <a:t>Chúng ta mất NAD+ khi già đi “và dẫn đến sự suy giảm hoạt động của sirtuin, được cho là lý do chính khiến cơ thể chúng ta phát triển bệnh khi già chứ không phải khi chúng ta còn trẻ.” </a:t>
            </a:r>
            <a:r>
              <a:rPr lang="en-US" sz="1800">
                <a:solidFill>
                  <a:schemeClr val="lt1"/>
                </a:solidFill>
                <a:latin typeface="Meiryo"/>
                <a:ea typeface="Meiryo"/>
                <a:cs typeface="Meiryo"/>
                <a:sym typeface="Meiryo"/>
              </a:rPr>
              <a:t> </a:t>
            </a:r>
            <a:endParaRPr sz="1800">
              <a:solidFill>
                <a:schemeClr val="lt1"/>
              </a:solidFill>
              <a:latin typeface="Meiryo"/>
              <a:ea typeface="Meiryo"/>
              <a:cs typeface="Meiryo"/>
              <a:sym typeface="Meiryo"/>
            </a:endParaRPr>
          </a:p>
        </p:txBody>
      </p:sp>
      <p:sp>
        <p:nvSpPr>
          <p:cNvPr id="240" name="Google Shape;240;p10"/>
          <p:cNvSpPr txBox="1"/>
          <p:nvPr/>
        </p:nvSpPr>
        <p:spPr>
          <a:xfrm>
            <a:off x="149230" y="6598177"/>
            <a:ext cx="460749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000">
                <a:solidFill>
                  <a:schemeClr val="dk1"/>
                </a:solidFill>
                <a:latin typeface="Meiryo"/>
                <a:ea typeface="Meiryo"/>
                <a:cs typeface="Meiryo"/>
                <a:sym typeface="Meiryo"/>
              </a:rPr>
              <a:t>Nguồn tài liệu sử dụng từ nmn.com được dựa trên các báo cáo khoa học</a:t>
            </a:r>
            <a:endParaRPr i="1" sz="1000">
              <a:solidFill>
                <a:schemeClr val="dk1"/>
              </a:solidFill>
              <a:latin typeface="Meiryo"/>
              <a:ea typeface="Meiryo"/>
              <a:cs typeface="Meiryo"/>
              <a:sym typeface="Meiryo"/>
            </a:endParaRPr>
          </a:p>
        </p:txBody>
      </p:sp>
      <p:pic>
        <p:nvPicPr>
          <p:cNvPr descr="スーツを着ている男はスマイルしている&#10;&#10;自動的に生成された説明" id="241" name="Google Shape;241;p10"/>
          <p:cNvPicPr preferRelativeResize="0"/>
          <p:nvPr/>
        </p:nvPicPr>
        <p:blipFill rotWithShape="1">
          <a:blip r:embed="rId3">
            <a:alphaModFix/>
          </a:blip>
          <a:srcRect b="0" l="0" r="0" t="0"/>
          <a:stretch/>
        </p:blipFill>
        <p:spPr>
          <a:xfrm>
            <a:off x="687666" y="4184934"/>
            <a:ext cx="1424940" cy="1783921"/>
          </a:xfrm>
          <a:prstGeom prst="rect">
            <a:avLst/>
          </a:prstGeom>
          <a:noFill/>
          <a:ln>
            <a:noFill/>
          </a:ln>
        </p:spPr>
      </p:pic>
      <p:sp>
        <p:nvSpPr>
          <p:cNvPr id="242" name="Google Shape;242;p10"/>
          <p:cNvSpPr txBox="1"/>
          <p:nvPr/>
        </p:nvSpPr>
        <p:spPr>
          <a:xfrm>
            <a:off x="298093" y="5995851"/>
            <a:ext cx="374686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lt1"/>
                </a:solidFill>
                <a:latin typeface="Times"/>
                <a:ea typeface="Times"/>
                <a:cs typeface="Times"/>
                <a:sym typeface="Times"/>
              </a:rPr>
              <a:t>David Sinclair, một nhà nghiên cứu về NAD+ từ Harvard</a:t>
            </a:r>
            <a:endParaRPr i="1" sz="1200">
              <a:solidFill>
                <a:schemeClr val="lt1"/>
              </a:solidFill>
              <a:latin typeface="Meiryo"/>
              <a:ea typeface="Meiryo"/>
              <a:cs typeface="Meiryo"/>
              <a:sym typeface="Meiryo"/>
            </a:endParaRPr>
          </a:p>
        </p:txBody>
      </p:sp>
      <p:pic>
        <p:nvPicPr>
          <p:cNvPr descr="グラフィカル ユーザー インターフェイス, アプリケーション&#10;&#10;自動的に生成された説明" id="243" name="Google Shape;243;p10"/>
          <p:cNvPicPr preferRelativeResize="0"/>
          <p:nvPr/>
        </p:nvPicPr>
        <p:blipFill rotWithShape="1">
          <a:blip r:embed="rId4">
            <a:alphaModFix/>
          </a:blip>
          <a:srcRect b="0" l="0" r="0" t="0"/>
          <a:stretch/>
        </p:blipFill>
        <p:spPr>
          <a:xfrm>
            <a:off x="5253599" y="1520806"/>
            <a:ext cx="5964863" cy="3964880"/>
          </a:xfrm>
          <a:prstGeom prst="rect">
            <a:avLst/>
          </a:prstGeom>
          <a:noFill/>
          <a:ln>
            <a:noFill/>
          </a:ln>
        </p:spPr>
      </p:pic>
      <p:sp>
        <p:nvSpPr>
          <p:cNvPr id="244" name="Google Shape;244;p10"/>
          <p:cNvSpPr/>
          <p:nvPr/>
        </p:nvSpPr>
        <p:spPr>
          <a:xfrm>
            <a:off x="4882293" y="6198210"/>
            <a:ext cx="6824582" cy="584775"/>
          </a:xfrm>
          <a:prstGeom prst="roundRect">
            <a:avLst>
              <a:gd fmla="val 16667" name="adj"/>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Meiryo"/>
                <a:ea typeface="Meiryo"/>
                <a:cs typeface="Meiryo"/>
                <a:sym typeface="Meiryo"/>
              </a:rPr>
              <a:t>Tăng mức NAD+ có thể làm chậm hoặc đảo ngược một số quá trình lão hoá</a:t>
            </a:r>
            <a:endParaRPr sz="1600">
              <a:solidFill>
                <a:schemeClr val="lt1"/>
              </a:solidFill>
              <a:latin typeface="Meiryo"/>
              <a:ea typeface="Meiryo"/>
              <a:cs typeface="Meiryo"/>
              <a:sym typeface="Meiryo"/>
            </a:endParaRPr>
          </a:p>
        </p:txBody>
      </p:sp>
      <p:pic>
        <p:nvPicPr>
          <p:cNvPr descr="ロゴ&#10;&#10;自動的に生成された説明" id="245" name="Google Shape;245;p10"/>
          <p:cNvPicPr preferRelativeResize="0"/>
          <p:nvPr/>
        </p:nvPicPr>
        <p:blipFill rotWithShape="1">
          <a:blip r:embed="rId5">
            <a:alphaModFix/>
          </a:blip>
          <a:srcRect b="0" l="0" r="0" t="0"/>
          <a:stretch/>
        </p:blipFill>
        <p:spPr>
          <a:xfrm>
            <a:off x="11268010" y="445194"/>
            <a:ext cx="446030" cy="415919"/>
          </a:xfrm>
          <a:prstGeom prst="rect">
            <a:avLst/>
          </a:prstGeom>
          <a:noFill/>
          <a:ln>
            <a:noFill/>
          </a:ln>
        </p:spPr>
      </p:pic>
      <p:sp>
        <p:nvSpPr>
          <p:cNvPr id="246" name="Google Shape;246;p10"/>
          <p:cNvSpPr txBox="1"/>
          <p:nvPr>
            <p:ph idx="11" type="ftr"/>
          </p:nvPr>
        </p:nvSpPr>
        <p:spPr>
          <a:xfrm rot="5400000">
            <a:off x="8702123" y="3505825"/>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1"/>
          <p:cNvSpPr txBox="1"/>
          <p:nvPr>
            <p:ph type="title"/>
          </p:nvPr>
        </p:nvSpPr>
        <p:spPr>
          <a:xfrm>
            <a:off x="1371600" y="369917"/>
            <a:ext cx="10241280" cy="462425"/>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chemeClr val="accent1"/>
              </a:buClr>
              <a:buSzPts val="2000"/>
              <a:buFont typeface="Meiryo"/>
              <a:buNone/>
            </a:pPr>
            <a:r>
              <a:rPr lang="en-US" sz="2000"/>
              <a:t>TẠI SAO CHÚNG TA NÊN QUAN TÂM ĐẾN NAD+</a:t>
            </a:r>
            <a:endParaRPr sz="2000"/>
          </a:p>
        </p:txBody>
      </p:sp>
      <p:sp>
        <p:nvSpPr>
          <p:cNvPr id="252" name="Google Shape;252;p11"/>
          <p:cNvSpPr/>
          <p:nvPr/>
        </p:nvSpPr>
        <p:spPr>
          <a:xfrm>
            <a:off x="2287038" y="1126986"/>
            <a:ext cx="2143125" cy="1900237"/>
          </a:xfrm>
          <a:prstGeom prst="ellipse">
            <a:avLst/>
          </a:prstGeom>
          <a:solidFill>
            <a:srgbClr val="92D050"/>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Meiryo"/>
                <a:ea typeface="Meiryo"/>
                <a:cs typeface="Meiryo"/>
                <a:sym typeface="Meiryo"/>
              </a:rPr>
              <a:t>CHỐNG LÃO HOÁ </a:t>
            </a:r>
            <a:endParaRPr sz="1800">
              <a:solidFill>
                <a:schemeClr val="lt1"/>
              </a:solidFill>
              <a:latin typeface="Meiryo"/>
              <a:ea typeface="Meiryo"/>
              <a:cs typeface="Meiryo"/>
              <a:sym typeface="Meiryo"/>
            </a:endParaRPr>
          </a:p>
        </p:txBody>
      </p:sp>
      <p:sp>
        <p:nvSpPr>
          <p:cNvPr id="253" name="Google Shape;253;p11"/>
          <p:cNvSpPr/>
          <p:nvPr/>
        </p:nvSpPr>
        <p:spPr>
          <a:xfrm>
            <a:off x="5420677" y="832342"/>
            <a:ext cx="2143125" cy="1900237"/>
          </a:xfrm>
          <a:prstGeom prst="ellipse">
            <a:avLst/>
          </a:prstGeom>
          <a:solidFill>
            <a:srgbClr val="B57BB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Meiryo"/>
                <a:ea typeface="Meiryo"/>
                <a:cs typeface="Meiryo"/>
                <a:sym typeface="Meiryo"/>
              </a:rPr>
              <a:t>CHỐNG RỐI LOẠN CHUYỂN HOÁ</a:t>
            </a:r>
            <a:endParaRPr sz="1800">
              <a:solidFill>
                <a:schemeClr val="lt1"/>
              </a:solidFill>
              <a:latin typeface="Meiryo"/>
              <a:ea typeface="Meiryo"/>
              <a:cs typeface="Meiryo"/>
              <a:sym typeface="Meiryo"/>
            </a:endParaRPr>
          </a:p>
        </p:txBody>
      </p:sp>
      <p:sp>
        <p:nvSpPr>
          <p:cNvPr id="254" name="Google Shape;254;p11"/>
          <p:cNvSpPr/>
          <p:nvPr/>
        </p:nvSpPr>
        <p:spPr>
          <a:xfrm>
            <a:off x="2087012" y="4072403"/>
            <a:ext cx="2143125" cy="1900237"/>
          </a:xfrm>
          <a:prstGeom prst="ellipse">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Meiryo"/>
                <a:ea typeface="Meiryo"/>
                <a:cs typeface="Meiryo"/>
                <a:sym typeface="Meiryo"/>
              </a:rPr>
              <a:t>TĂNG CƯỜNG CHỨC NĂNG TIM </a:t>
            </a:r>
            <a:endParaRPr sz="1800">
              <a:solidFill>
                <a:schemeClr val="lt1"/>
              </a:solidFill>
              <a:latin typeface="Meiryo"/>
              <a:ea typeface="Meiryo"/>
              <a:cs typeface="Meiryo"/>
              <a:sym typeface="Meiryo"/>
            </a:endParaRPr>
          </a:p>
        </p:txBody>
      </p:sp>
      <p:sp>
        <p:nvSpPr>
          <p:cNvPr id="255" name="Google Shape;255;p11"/>
          <p:cNvSpPr/>
          <p:nvPr/>
        </p:nvSpPr>
        <p:spPr>
          <a:xfrm>
            <a:off x="5818740" y="4315603"/>
            <a:ext cx="2143125" cy="1900237"/>
          </a:xfrm>
          <a:prstGeom prst="ellipse">
            <a:avLst/>
          </a:prstGeom>
          <a:solidFill>
            <a:srgbClr val="D8AED5"/>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Meiryo"/>
                <a:ea typeface="Meiryo"/>
                <a:cs typeface="Meiryo"/>
                <a:sym typeface="Meiryo"/>
              </a:rPr>
              <a:t>TĂNG CƯỜNG HỆ MIỄN DỊCH</a:t>
            </a:r>
            <a:endParaRPr sz="1800">
              <a:solidFill>
                <a:schemeClr val="lt1"/>
              </a:solidFill>
              <a:latin typeface="Meiryo"/>
              <a:ea typeface="Meiryo"/>
              <a:cs typeface="Meiryo"/>
              <a:sym typeface="Meiryo"/>
            </a:endParaRPr>
          </a:p>
        </p:txBody>
      </p:sp>
      <p:sp>
        <p:nvSpPr>
          <p:cNvPr id="256" name="Google Shape;256;p11"/>
          <p:cNvSpPr txBox="1"/>
          <p:nvPr/>
        </p:nvSpPr>
        <p:spPr>
          <a:xfrm>
            <a:off x="4590225" y="3056740"/>
            <a:ext cx="2565126"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0">
                <a:solidFill>
                  <a:schemeClr val="dk1"/>
                </a:solidFill>
                <a:latin typeface="Meiryo"/>
                <a:ea typeface="Meiryo"/>
                <a:cs typeface="Meiryo"/>
                <a:sym typeface="Meiryo"/>
              </a:rPr>
              <a:t>NAD+</a:t>
            </a:r>
            <a:endParaRPr sz="6000">
              <a:solidFill>
                <a:schemeClr val="dk1"/>
              </a:solidFill>
              <a:latin typeface="Meiryo"/>
              <a:ea typeface="Meiryo"/>
              <a:cs typeface="Meiryo"/>
              <a:sym typeface="Meiryo"/>
            </a:endParaRPr>
          </a:p>
        </p:txBody>
      </p:sp>
      <p:sp>
        <p:nvSpPr>
          <p:cNvPr id="257" name="Google Shape;257;p11"/>
          <p:cNvSpPr/>
          <p:nvPr/>
        </p:nvSpPr>
        <p:spPr>
          <a:xfrm>
            <a:off x="7961865" y="2393774"/>
            <a:ext cx="2143125" cy="1900237"/>
          </a:xfrm>
          <a:prstGeom prst="ellipse">
            <a:avLst/>
          </a:prstGeom>
          <a:solidFill>
            <a:srgbClr val="00B050"/>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Meiryo"/>
                <a:ea typeface="Meiryo"/>
                <a:cs typeface="Meiryo"/>
                <a:sym typeface="Meiryo"/>
              </a:rPr>
              <a:t>CÓ THỂ GIÚP CHỐNG COVID-19</a:t>
            </a:r>
            <a:endParaRPr sz="1800">
              <a:solidFill>
                <a:schemeClr val="lt1"/>
              </a:solidFill>
              <a:latin typeface="Meiryo"/>
              <a:ea typeface="Meiryo"/>
              <a:cs typeface="Meiryo"/>
              <a:sym typeface="Meiryo"/>
            </a:endParaRPr>
          </a:p>
        </p:txBody>
      </p:sp>
      <p:sp>
        <p:nvSpPr>
          <p:cNvPr id="258" name="Google Shape;258;p11"/>
          <p:cNvSpPr txBox="1"/>
          <p:nvPr/>
        </p:nvSpPr>
        <p:spPr>
          <a:xfrm>
            <a:off x="169910" y="6461059"/>
            <a:ext cx="520411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lt1"/>
                </a:solidFill>
                <a:latin typeface="Meiryo"/>
                <a:ea typeface="Meiryo"/>
                <a:cs typeface="Meiryo"/>
                <a:sym typeface="Meiryo"/>
              </a:rPr>
              <a:t>Nguồn tài liệu sử dụng từ nmn.com được dựa trên các báo cáo khoa học</a:t>
            </a:r>
            <a:endParaRPr i="1" sz="1200">
              <a:solidFill>
                <a:schemeClr val="lt1"/>
              </a:solidFill>
              <a:latin typeface="Meiryo"/>
              <a:ea typeface="Meiryo"/>
              <a:cs typeface="Meiryo"/>
              <a:sym typeface="Meiryo"/>
            </a:endParaRPr>
          </a:p>
        </p:txBody>
      </p:sp>
      <p:pic>
        <p:nvPicPr>
          <p:cNvPr descr="ロゴ&#10;&#10;自動的に生成された説明" id="259" name="Google Shape;259;p11"/>
          <p:cNvPicPr preferRelativeResize="0"/>
          <p:nvPr/>
        </p:nvPicPr>
        <p:blipFill rotWithShape="1">
          <a:blip r:embed="rId3">
            <a:alphaModFix/>
          </a:blip>
          <a:srcRect b="0" l="0" r="0" t="0"/>
          <a:stretch/>
        </p:blipFill>
        <p:spPr>
          <a:xfrm>
            <a:off x="11051381" y="449267"/>
            <a:ext cx="446030" cy="415919"/>
          </a:xfrm>
          <a:prstGeom prst="rect">
            <a:avLst/>
          </a:prstGeom>
          <a:noFill/>
          <a:ln>
            <a:noFill/>
          </a:ln>
        </p:spPr>
      </p:pic>
      <p:sp>
        <p:nvSpPr>
          <p:cNvPr id="260" name="Google Shape;260;p11"/>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5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2"/>
          <p:cNvSpPr txBox="1"/>
          <p:nvPr>
            <p:ph type="title"/>
          </p:nvPr>
        </p:nvSpPr>
        <p:spPr>
          <a:xfrm>
            <a:off x="875408" y="391887"/>
            <a:ext cx="10241280" cy="699930"/>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rgbClr val="1D1D1F"/>
              </a:buClr>
              <a:buSzPts val="2000"/>
              <a:buFont typeface="Times"/>
              <a:buNone/>
            </a:pPr>
            <a:r>
              <a:rPr b="1" i="0" lang="en-US" sz="2000">
                <a:solidFill>
                  <a:srgbClr val="1D1D1F"/>
                </a:solidFill>
                <a:latin typeface="Times"/>
                <a:ea typeface="Times"/>
                <a:cs typeface="Times"/>
                <a:sym typeface="Times"/>
              </a:rPr>
              <a:t>NMN có thể giúp chống lại COVID-19</a:t>
            </a:r>
            <a:br>
              <a:rPr b="1" i="0" lang="en-US" sz="1500">
                <a:solidFill>
                  <a:srgbClr val="1D1D1F"/>
                </a:solidFill>
                <a:latin typeface="Roboto"/>
                <a:ea typeface="Roboto"/>
                <a:cs typeface="Roboto"/>
                <a:sym typeface="Roboto"/>
              </a:rPr>
            </a:br>
            <a:endParaRPr sz="1500"/>
          </a:p>
        </p:txBody>
      </p:sp>
      <p:graphicFrame>
        <p:nvGraphicFramePr>
          <p:cNvPr id="266" name="Google Shape;266;p12"/>
          <p:cNvGraphicFramePr/>
          <p:nvPr/>
        </p:nvGraphicFramePr>
        <p:xfrm>
          <a:off x="249382" y="1116995"/>
          <a:ext cx="6602682" cy="4321408"/>
        </p:xfrm>
        <a:graphic>
          <a:graphicData uri="http://schemas.openxmlformats.org/drawingml/2006/chart">
            <c:chart r:id="rId3"/>
          </a:graphicData>
        </a:graphic>
      </p:graphicFrame>
      <p:sp>
        <p:nvSpPr>
          <p:cNvPr id="267" name="Google Shape;267;p12"/>
          <p:cNvSpPr txBox="1"/>
          <p:nvPr/>
        </p:nvSpPr>
        <p:spPr>
          <a:xfrm>
            <a:off x="3800103" y="3429000"/>
            <a:ext cx="8178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Meiryo"/>
                <a:ea typeface="Meiryo"/>
                <a:cs typeface="Meiryo"/>
                <a:sym typeface="Meiryo"/>
              </a:rPr>
              <a:t>13.4%</a:t>
            </a:r>
            <a:endParaRPr sz="1800">
              <a:solidFill>
                <a:schemeClr val="lt1"/>
              </a:solidFill>
              <a:latin typeface="Meiryo"/>
              <a:ea typeface="Meiryo"/>
              <a:cs typeface="Meiryo"/>
              <a:sym typeface="Meiryo"/>
            </a:endParaRPr>
          </a:p>
        </p:txBody>
      </p:sp>
      <p:sp>
        <p:nvSpPr>
          <p:cNvPr id="268" name="Google Shape;268;p12"/>
          <p:cNvSpPr txBox="1"/>
          <p:nvPr/>
        </p:nvSpPr>
        <p:spPr>
          <a:xfrm>
            <a:off x="2196935" y="3105834"/>
            <a:ext cx="81785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Meiryo"/>
                <a:ea typeface="Meiryo"/>
                <a:cs typeface="Meiryo"/>
                <a:sym typeface="Meiryo"/>
              </a:rPr>
              <a:t>1,25%</a:t>
            </a:r>
            <a:endParaRPr/>
          </a:p>
          <a:p>
            <a:pPr indent="0" lvl="0" marL="0" marR="0" rtl="0" algn="l">
              <a:spcBef>
                <a:spcPts val="0"/>
              </a:spcBef>
              <a:spcAft>
                <a:spcPts val="0"/>
              </a:spcAft>
              <a:buNone/>
            </a:pPr>
            <a:r>
              <a:t/>
            </a:r>
            <a:endParaRPr sz="1800">
              <a:solidFill>
                <a:schemeClr val="lt1"/>
              </a:solidFill>
              <a:latin typeface="Meiryo"/>
              <a:ea typeface="Meiryo"/>
              <a:cs typeface="Meiryo"/>
              <a:sym typeface="Meiryo"/>
            </a:endParaRPr>
          </a:p>
        </p:txBody>
      </p:sp>
      <p:sp>
        <p:nvSpPr>
          <p:cNvPr id="269" name="Google Shape;269;p12"/>
          <p:cNvSpPr txBox="1"/>
          <p:nvPr/>
        </p:nvSpPr>
        <p:spPr>
          <a:xfrm>
            <a:off x="2826327" y="2161310"/>
            <a:ext cx="8178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Meiryo"/>
                <a:ea typeface="Meiryo"/>
                <a:cs typeface="Meiryo"/>
                <a:sym typeface="Meiryo"/>
              </a:rPr>
              <a:t>0,06%</a:t>
            </a:r>
            <a:endParaRPr sz="1800">
              <a:solidFill>
                <a:schemeClr val="lt1"/>
              </a:solidFill>
              <a:latin typeface="Meiryo"/>
              <a:ea typeface="Meiryo"/>
              <a:cs typeface="Meiryo"/>
              <a:sym typeface="Meiryo"/>
            </a:endParaRPr>
          </a:p>
        </p:txBody>
      </p:sp>
      <p:sp>
        <p:nvSpPr>
          <p:cNvPr id="270" name="Google Shape;270;p12"/>
          <p:cNvSpPr/>
          <p:nvPr/>
        </p:nvSpPr>
        <p:spPr>
          <a:xfrm>
            <a:off x="1148541" y="5704836"/>
            <a:ext cx="4361610" cy="617517"/>
          </a:xfrm>
          <a:prstGeom prst="roundRect">
            <a:avLst>
              <a:gd fmla="val 16667" name="adj"/>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Meiryo"/>
                <a:ea typeface="Meiryo"/>
                <a:cs typeface="Meiryo"/>
                <a:sym typeface="Meiryo"/>
              </a:rPr>
              <a:t>17,4 TRIỆU NGƯỜI </a:t>
            </a:r>
            <a:endParaRPr sz="1800">
              <a:solidFill>
                <a:schemeClr val="lt1"/>
              </a:solidFill>
              <a:latin typeface="Meiryo"/>
              <a:ea typeface="Meiryo"/>
              <a:cs typeface="Meiryo"/>
              <a:sym typeface="Meiryo"/>
            </a:endParaRPr>
          </a:p>
        </p:txBody>
      </p:sp>
      <p:sp>
        <p:nvSpPr>
          <p:cNvPr id="271" name="Google Shape;271;p12"/>
          <p:cNvSpPr txBox="1"/>
          <p:nvPr/>
        </p:nvSpPr>
        <p:spPr>
          <a:xfrm>
            <a:off x="6020790" y="2227688"/>
            <a:ext cx="4381995" cy="34778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200">
                <a:solidFill>
                  <a:schemeClr val="dk1"/>
                </a:solidFill>
                <a:latin typeface="Times"/>
                <a:ea typeface="Times"/>
                <a:cs typeface="Times"/>
                <a:sym typeface="Times"/>
              </a:rPr>
              <a:t>Bác sĩ Robert Huizenga của </a:t>
            </a:r>
            <a:endParaRPr/>
          </a:p>
          <a:p>
            <a:pPr indent="0" lvl="0" marL="0" marR="0" rtl="0" algn="just">
              <a:spcBef>
                <a:spcPts val="0"/>
              </a:spcBef>
              <a:spcAft>
                <a:spcPts val="0"/>
              </a:spcAft>
              <a:buNone/>
            </a:pPr>
            <a:r>
              <a:rPr lang="en-US" sz="2200">
                <a:solidFill>
                  <a:schemeClr val="dk1"/>
                </a:solidFill>
                <a:latin typeface="Times"/>
                <a:ea typeface="Times"/>
                <a:cs typeface="Times"/>
                <a:sym typeface="Times"/>
              </a:rPr>
              <a:t>Trung tâm Y tế Cedars Sinai LA</a:t>
            </a:r>
            <a:endParaRPr/>
          </a:p>
          <a:p>
            <a:pPr indent="0" lvl="0" marL="0" marR="0" rtl="0" algn="just">
              <a:spcBef>
                <a:spcPts val="0"/>
              </a:spcBef>
              <a:spcAft>
                <a:spcPts val="0"/>
              </a:spcAft>
              <a:buNone/>
            </a:pPr>
            <a:r>
              <a:rPr lang="en-US" sz="2200">
                <a:solidFill>
                  <a:schemeClr val="dk1"/>
                </a:solidFill>
                <a:latin typeface="Times"/>
                <a:ea typeface="Times"/>
                <a:cs typeface="Times"/>
                <a:sym typeface="Times"/>
              </a:rPr>
              <a:t>Đã cho bệnh nhân uống 1 loại cooktail NMN </a:t>
            </a:r>
            <a:endParaRPr/>
          </a:p>
          <a:p>
            <a:pPr indent="0" lvl="0" marL="0" marR="0" rtl="0" algn="just">
              <a:spcBef>
                <a:spcPts val="0"/>
              </a:spcBef>
              <a:spcAft>
                <a:spcPts val="0"/>
              </a:spcAft>
              <a:buNone/>
            </a:pPr>
            <a:r>
              <a:rPr lang="en-US" sz="2200">
                <a:solidFill>
                  <a:schemeClr val="dk1"/>
                </a:solidFill>
                <a:latin typeface="Times"/>
                <a:ea typeface="Times"/>
                <a:cs typeface="Times"/>
                <a:sym typeface="Times"/>
              </a:rPr>
              <a:t>Pha với chất tăng cường như kẽm để làm dịu cơn bãno cytokine do </a:t>
            </a:r>
            <a:endParaRPr/>
          </a:p>
          <a:p>
            <a:pPr indent="0" lvl="0" marL="0" marR="0" rtl="0" algn="just">
              <a:spcBef>
                <a:spcPts val="0"/>
              </a:spcBef>
              <a:spcAft>
                <a:spcPts val="0"/>
              </a:spcAft>
              <a:buNone/>
            </a:pPr>
            <a:r>
              <a:rPr lang="en-US" sz="2200">
                <a:solidFill>
                  <a:schemeClr val="dk1"/>
                </a:solidFill>
                <a:latin typeface="Times"/>
                <a:ea typeface="Times"/>
                <a:cs typeface="Times"/>
                <a:sym typeface="Times"/>
              </a:rPr>
              <a:t>Covid-19 gây ra </a:t>
            </a:r>
            <a:endParaRPr/>
          </a:p>
          <a:p>
            <a:pPr indent="0" lvl="0" marL="0" marR="0" rtl="0" algn="just">
              <a:spcBef>
                <a:spcPts val="0"/>
              </a:spcBef>
              <a:spcAft>
                <a:spcPts val="0"/>
              </a:spcAft>
              <a:buNone/>
            </a:pPr>
            <a:r>
              <a:rPr lang="en-US" sz="2200">
                <a:solidFill>
                  <a:schemeClr val="dk1"/>
                </a:solidFill>
                <a:latin typeface="Times"/>
                <a:ea typeface="Times"/>
                <a:cs typeface="Times"/>
                <a:sym typeface="Times"/>
              </a:rPr>
              <a:t>Và Cooktail NMN làm giảm mức độ sốt và viêm của bệnh nhân trong vòng 12 giờ. </a:t>
            </a:r>
            <a:endParaRPr sz="2200">
              <a:solidFill>
                <a:schemeClr val="dk1"/>
              </a:solidFill>
              <a:latin typeface="Times"/>
              <a:ea typeface="Times"/>
              <a:cs typeface="Times"/>
              <a:sym typeface="Times"/>
            </a:endParaRPr>
          </a:p>
        </p:txBody>
      </p:sp>
      <p:sp>
        <p:nvSpPr>
          <p:cNvPr id="272" name="Google Shape;272;p12"/>
          <p:cNvSpPr txBox="1"/>
          <p:nvPr/>
        </p:nvSpPr>
        <p:spPr>
          <a:xfrm>
            <a:off x="169910" y="6461059"/>
            <a:ext cx="520411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lt1"/>
                </a:solidFill>
                <a:latin typeface="Meiryo"/>
                <a:ea typeface="Meiryo"/>
                <a:cs typeface="Meiryo"/>
                <a:sym typeface="Meiryo"/>
              </a:rPr>
              <a:t>Nguồn tài liệu sử dụng từ nmn.com được dựa trên các báo cáo khoa học</a:t>
            </a:r>
            <a:endParaRPr i="1" sz="1200">
              <a:solidFill>
                <a:schemeClr val="lt1"/>
              </a:solidFill>
              <a:latin typeface="Meiryo"/>
              <a:ea typeface="Meiryo"/>
              <a:cs typeface="Meiryo"/>
              <a:sym typeface="Meiryo"/>
            </a:endParaRPr>
          </a:p>
        </p:txBody>
      </p:sp>
      <p:pic>
        <p:nvPicPr>
          <p:cNvPr descr="ロゴ&#10;&#10;自動的に生成された説明" id="273" name="Google Shape;273;p12"/>
          <p:cNvPicPr preferRelativeResize="0"/>
          <p:nvPr/>
        </p:nvPicPr>
        <p:blipFill rotWithShape="1">
          <a:blip r:embed="rId4">
            <a:alphaModFix/>
          </a:blip>
          <a:srcRect b="0" l="0" r="0" t="0"/>
          <a:stretch/>
        </p:blipFill>
        <p:spPr>
          <a:xfrm>
            <a:off x="11051381" y="449267"/>
            <a:ext cx="446030" cy="415919"/>
          </a:xfrm>
          <a:prstGeom prst="rect">
            <a:avLst/>
          </a:prstGeom>
          <a:noFill/>
          <a:ln>
            <a:noFill/>
          </a:ln>
        </p:spPr>
      </p:pic>
      <p:sp>
        <p:nvSpPr>
          <p:cNvPr id="274" name="Google Shape;274;p12"/>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3"/>
          <p:cNvSpPr txBox="1"/>
          <p:nvPr>
            <p:ph type="title"/>
          </p:nvPr>
        </p:nvSpPr>
        <p:spPr>
          <a:xfrm>
            <a:off x="1256131" y="295754"/>
            <a:ext cx="10241280" cy="1234440"/>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rgbClr val="403269"/>
              </a:buClr>
              <a:buSzPts val="4000"/>
              <a:buFont typeface="Times"/>
              <a:buNone/>
            </a:pPr>
            <a:r>
              <a:rPr lang="en-US">
                <a:solidFill>
                  <a:srgbClr val="403269"/>
                </a:solidFill>
                <a:latin typeface="Times"/>
                <a:ea typeface="Times"/>
                <a:cs typeface="Times"/>
                <a:sym typeface="Times"/>
              </a:rPr>
              <a:t>NMN được bổ sung từ đâu?</a:t>
            </a:r>
            <a:endParaRPr>
              <a:solidFill>
                <a:srgbClr val="403269"/>
              </a:solidFill>
              <a:latin typeface="Times"/>
              <a:ea typeface="Times"/>
              <a:cs typeface="Times"/>
              <a:sym typeface="Times"/>
            </a:endParaRPr>
          </a:p>
        </p:txBody>
      </p:sp>
      <p:sp>
        <p:nvSpPr>
          <p:cNvPr id="280" name="Google Shape;280;p13"/>
          <p:cNvSpPr/>
          <p:nvPr/>
        </p:nvSpPr>
        <p:spPr>
          <a:xfrm>
            <a:off x="442913" y="1543050"/>
            <a:ext cx="3357562" cy="371475"/>
          </a:xfrm>
          <a:prstGeom prst="rect">
            <a:avLst/>
          </a:prstGeom>
          <a:solidFill>
            <a:srgbClr val="D8AEB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imes"/>
                <a:ea typeface="Times"/>
                <a:cs typeface="Times"/>
                <a:sym typeface="Times"/>
              </a:rPr>
              <a:t>Sữa mẹ</a:t>
            </a:r>
            <a:endParaRPr sz="1800">
              <a:solidFill>
                <a:schemeClr val="lt1"/>
              </a:solidFill>
              <a:latin typeface="Times"/>
              <a:ea typeface="Times"/>
              <a:cs typeface="Times"/>
              <a:sym typeface="Times"/>
            </a:endParaRPr>
          </a:p>
        </p:txBody>
      </p:sp>
      <p:sp>
        <p:nvSpPr>
          <p:cNvPr id="281" name="Google Shape;281;p13"/>
          <p:cNvSpPr/>
          <p:nvPr/>
        </p:nvSpPr>
        <p:spPr>
          <a:xfrm>
            <a:off x="442913" y="2223135"/>
            <a:ext cx="3357562" cy="371475"/>
          </a:xfrm>
          <a:prstGeom prst="rect">
            <a:avLst/>
          </a:prstGeom>
          <a:solidFill>
            <a:srgbClr val="92D050"/>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imes"/>
                <a:ea typeface="Times"/>
                <a:cs typeface="Times"/>
                <a:sym typeface="Times"/>
              </a:rPr>
              <a:t>Súp lơ xanh </a:t>
            </a:r>
            <a:endParaRPr sz="1800">
              <a:solidFill>
                <a:schemeClr val="lt1"/>
              </a:solidFill>
              <a:latin typeface="Times"/>
              <a:ea typeface="Times"/>
              <a:cs typeface="Times"/>
              <a:sym typeface="Times"/>
            </a:endParaRPr>
          </a:p>
        </p:txBody>
      </p:sp>
      <p:sp>
        <p:nvSpPr>
          <p:cNvPr id="282" name="Google Shape;282;p13"/>
          <p:cNvSpPr/>
          <p:nvPr/>
        </p:nvSpPr>
        <p:spPr>
          <a:xfrm>
            <a:off x="442913" y="2903220"/>
            <a:ext cx="3357562" cy="371475"/>
          </a:xfrm>
          <a:prstGeom prst="rect">
            <a:avLst/>
          </a:prstGeom>
          <a:solidFill>
            <a:srgbClr val="00B050"/>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imes"/>
                <a:ea typeface="Times"/>
                <a:cs typeface="Times"/>
                <a:sym typeface="Times"/>
              </a:rPr>
              <a:t>Đậu nành xanh </a:t>
            </a:r>
            <a:endParaRPr sz="1800">
              <a:solidFill>
                <a:schemeClr val="lt1"/>
              </a:solidFill>
              <a:latin typeface="Times"/>
              <a:ea typeface="Times"/>
              <a:cs typeface="Times"/>
              <a:sym typeface="Times"/>
            </a:endParaRPr>
          </a:p>
        </p:txBody>
      </p:sp>
      <p:sp>
        <p:nvSpPr>
          <p:cNvPr id="283" name="Google Shape;283;p13"/>
          <p:cNvSpPr/>
          <p:nvPr/>
        </p:nvSpPr>
        <p:spPr>
          <a:xfrm>
            <a:off x="442913" y="3583305"/>
            <a:ext cx="3357562" cy="371475"/>
          </a:xfrm>
          <a:prstGeom prst="rect">
            <a:avLst/>
          </a:prstGeom>
          <a:solidFill>
            <a:srgbClr val="92D050"/>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imes"/>
                <a:ea typeface="Times"/>
                <a:cs typeface="Times"/>
                <a:sym typeface="Times"/>
              </a:rPr>
              <a:t>Quả bơ</a:t>
            </a:r>
            <a:endParaRPr sz="1800">
              <a:solidFill>
                <a:schemeClr val="lt1"/>
              </a:solidFill>
              <a:latin typeface="Times"/>
              <a:ea typeface="Times"/>
              <a:cs typeface="Times"/>
              <a:sym typeface="Times"/>
            </a:endParaRPr>
          </a:p>
        </p:txBody>
      </p:sp>
      <p:sp>
        <p:nvSpPr>
          <p:cNvPr id="284" name="Google Shape;284;p13"/>
          <p:cNvSpPr/>
          <p:nvPr/>
        </p:nvSpPr>
        <p:spPr>
          <a:xfrm>
            <a:off x="442913" y="4263390"/>
            <a:ext cx="3357562" cy="371475"/>
          </a:xfrm>
          <a:prstGeom prst="rect">
            <a:avLst/>
          </a:prstGeom>
          <a:solidFill>
            <a:srgbClr val="FFC000"/>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imes"/>
                <a:ea typeface="Times"/>
                <a:cs typeface="Times"/>
                <a:sym typeface="Times"/>
              </a:rPr>
              <a:t>Rau màu vàng &amp; xanh</a:t>
            </a:r>
            <a:endParaRPr sz="1800">
              <a:solidFill>
                <a:schemeClr val="lt1"/>
              </a:solidFill>
              <a:latin typeface="Times"/>
              <a:ea typeface="Times"/>
              <a:cs typeface="Times"/>
              <a:sym typeface="Times"/>
            </a:endParaRPr>
          </a:p>
        </p:txBody>
      </p:sp>
      <p:sp>
        <p:nvSpPr>
          <p:cNvPr id="285" name="Google Shape;285;p13"/>
          <p:cNvSpPr/>
          <p:nvPr/>
        </p:nvSpPr>
        <p:spPr>
          <a:xfrm>
            <a:off x="7062788" y="1563051"/>
            <a:ext cx="1962150" cy="1731645"/>
          </a:xfrm>
          <a:prstGeom prst="ellipse">
            <a:avLst/>
          </a:prstGeom>
          <a:solidFill>
            <a:srgbClr val="D4BCDF"/>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Times"/>
                <a:ea typeface="Times"/>
                <a:cs typeface="Times"/>
                <a:sym typeface="Times"/>
              </a:rPr>
              <a:t>125mg/ngày</a:t>
            </a:r>
            <a:endParaRPr sz="1600">
              <a:solidFill>
                <a:schemeClr val="lt1"/>
              </a:solidFill>
              <a:latin typeface="Times"/>
              <a:ea typeface="Times"/>
              <a:cs typeface="Times"/>
              <a:sym typeface="Times"/>
            </a:endParaRPr>
          </a:p>
        </p:txBody>
      </p:sp>
      <p:sp>
        <p:nvSpPr>
          <p:cNvPr id="286" name="Google Shape;286;p13"/>
          <p:cNvSpPr/>
          <p:nvPr/>
        </p:nvSpPr>
        <p:spPr>
          <a:xfrm>
            <a:off x="4991101" y="2468877"/>
            <a:ext cx="2957512" cy="1205865"/>
          </a:xfrm>
          <a:prstGeom prst="triangle">
            <a:avLst>
              <a:gd fmla="val 50000" name="adj"/>
            </a:avLst>
          </a:prstGeom>
          <a:solidFill>
            <a:srgbClr val="92D050"/>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Times"/>
                <a:ea typeface="Times"/>
                <a:cs typeface="Times"/>
                <a:sym typeface="Times"/>
              </a:rPr>
              <a:t>2,000 bó bông cải xanh</a:t>
            </a:r>
            <a:endParaRPr sz="1600">
              <a:solidFill>
                <a:schemeClr val="lt1"/>
              </a:solidFill>
              <a:latin typeface="Times"/>
              <a:ea typeface="Times"/>
              <a:cs typeface="Times"/>
              <a:sym typeface="Times"/>
            </a:endParaRPr>
          </a:p>
        </p:txBody>
      </p:sp>
      <p:sp>
        <p:nvSpPr>
          <p:cNvPr id="287" name="Google Shape;287;p13"/>
          <p:cNvSpPr/>
          <p:nvPr/>
        </p:nvSpPr>
        <p:spPr>
          <a:xfrm>
            <a:off x="8186738" y="2417442"/>
            <a:ext cx="2957512" cy="1205865"/>
          </a:xfrm>
          <a:prstGeom prst="triangle">
            <a:avLst>
              <a:gd fmla="val 50000" name="adj"/>
            </a:avLst>
          </a:prstGeom>
          <a:solidFill>
            <a:srgbClr val="92D050"/>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Times"/>
                <a:ea typeface="Times"/>
                <a:cs typeface="Times"/>
                <a:sym typeface="Times"/>
              </a:rPr>
              <a:t>10,000 đậu nành xanh</a:t>
            </a:r>
            <a:endParaRPr sz="1600">
              <a:solidFill>
                <a:schemeClr val="lt1"/>
              </a:solidFill>
              <a:latin typeface="Times"/>
              <a:ea typeface="Times"/>
              <a:cs typeface="Times"/>
              <a:sym typeface="Times"/>
            </a:endParaRPr>
          </a:p>
        </p:txBody>
      </p:sp>
      <p:sp>
        <p:nvSpPr>
          <p:cNvPr id="288" name="Google Shape;288;p13"/>
          <p:cNvSpPr txBox="1"/>
          <p:nvPr/>
        </p:nvSpPr>
        <p:spPr>
          <a:xfrm>
            <a:off x="2998524" y="4873095"/>
            <a:ext cx="7824578"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0">
                <a:solidFill>
                  <a:schemeClr val="dk1"/>
                </a:solidFill>
                <a:latin typeface="Times"/>
                <a:ea typeface="Times"/>
                <a:cs typeface="Times"/>
                <a:sym typeface="Times"/>
              </a:rPr>
              <a:t>CHẤT BỔ SUNG NMN</a:t>
            </a:r>
            <a:endParaRPr sz="6000">
              <a:solidFill>
                <a:schemeClr val="dk1"/>
              </a:solidFill>
              <a:latin typeface="Times"/>
              <a:ea typeface="Times"/>
              <a:cs typeface="Times"/>
              <a:sym typeface="Times"/>
            </a:endParaRPr>
          </a:p>
        </p:txBody>
      </p:sp>
      <p:sp>
        <p:nvSpPr>
          <p:cNvPr id="289" name="Google Shape;289;p13"/>
          <p:cNvSpPr txBox="1"/>
          <p:nvPr/>
        </p:nvSpPr>
        <p:spPr>
          <a:xfrm>
            <a:off x="169910" y="6461059"/>
            <a:ext cx="520411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lt1"/>
                </a:solidFill>
                <a:latin typeface="Meiryo"/>
                <a:ea typeface="Meiryo"/>
                <a:cs typeface="Meiryo"/>
                <a:sym typeface="Meiryo"/>
              </a:rPr>
              <a:t>Nguồn tài liệu sử dụng từ nmn.com được dựa trên các báo cáo khoa học</a:t>
            </a:r>
            <a:endParaRPr i="1" sz="1200">
              <a:solidFill>
                <a:schemeClr val="lt1"/>
              </a:solidFill>
              <a:latin typeface="Meiryo"/>
              <a:ea typeface="Meiryo"/>
              <a:cs typeface="Meiryo"/>
              <a:sym typeface="Meiryo"/>
            </a:endParaRPr>
          </a:p>
        </p:txBody>
      </p:sp>
      <p:pic>
        <p:nvPicPr>
          <p:cNvPr descr="ロゴ&#10;&#10;自動的に生成された説明" id="290" name="Google Shape;290;p13"/>
          <p:cNvPicPr preferRelativeResize="0"/>
          <p:nvPr/>
        </p:nvPicPr>
        <p:blipFill rotWithShape="1">
          <a:blip r:embed="rId3">
            <a:alphaModFix/>
          </a:blip>
          <a:srcRect b="0" l="0" r="0" t="0"/>
          <a:stretch/>
        </p:blipFill>
        <p:spPr>
          <a:xfrm>
            <a:off x="11051381" y="449267"/>
            <a:ext cx="446030" cy="415919"/>
          </a:xfrm>
          <a:prstGeom prst="rect">
            <a:avLst/>
          </a:prstGeom>
          <a:noFill/>
          <a:ln>
            <a:noFill/>
          </a:ln>
        </p:spPr>
      </p:pic>
      <p:sp>
        <p:nvSpPr>
          <p:cNvPr id="291" name="Google Shape;291;p13"/>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500"/>
                                        <p:tgtEl>
                                          <p:spTgt spid="286"/>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4"/>
          <p:cNvSpPr txBox="1"/>
          <p:nvPr>
            <p:ph type="title"/>
          </p:nvPr>
        </p:nvSpPr>
        <p:spPr>
          <a:xfrm>
            <a:off x="1003434" y="401023"/>
            <a:ext cx="10241280" cy="454914"/>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chemeClr val="accent1"/>
              </a:buClr>
              <a:buSzPts val="2000"/>
              <a:buFont typeface="Times"/>
              <a:buNone/>
            </a:pPr>
            <a:r>
              <a:rPr lang="en-US" sz="2000">
                <a:latin typeface="Times"/>
                <a:ea typeface="Times"/>
                <a:cs typeface="Times"/>
                <a:sym typeface="Times"/>
              </a:rPr>
              <a:t>BỔ SUNG TRỰC TIẾP NAD+ CÓ HIỆU QUẢ KHÔNG?</a:t>
            </a:r>
            <a:endParaRPr sz="2000">
              <a:latin typeface="Times"/>
              <a:ea typeface="Times"/>
              <a:cs typeface="Times"/>
              <a:sym typeface="Times"/>
            </a:endParaRPr>
          </a:p>
        </p:txBody>
      </p:sp>
      <p:pic>
        <p:nvPicPr>
          <p:cNvPr descr="Cấu tạo tế bào cơ thể người" id="297" name="Google Shape;297;p14"/>
          <p:cNvPicPr preferRelativeResize="0"/>
          <p:nvPr/>
        </p:nvPicPr>
        <p:blipFill rotWithShape="1">
          <a:blip r:embed="rId3">
            <a:alphaModFix/>
          </a:blip>
          <a:srcRect b="0" l="0" r="0" t="0"/>
          <a:stretch/>
        </p:blipFill>
        <p:spPr>
          <a:xfrm>
            <a:off x="5649723" y="797729"/>
            <a:ext cx="4851897" cy="2462022"/>
          </a:xfrm>
          <a:prstGeom prst="rect">
            <a:avLst/>
          </a:prstGeom>
          <a:noFill/>
          <a:ln>
            <a:noFill/>
          </a:ln>
        </p:spPr>
      </p:pic>
      <p:sp>
        <p:nvSpPr>
          <p:cNvPr id="298" name="Google Shape;298;p14"/>
          <p:cNvSpPr txBox="1"/>
          <p:nvPr/>
        </p:nvSpPr>
        <p:spPr>
          <a:xfrm>
            <a:off x="4280397" y="3429000"/>
            <a:ext cx="6463804" cy="2388539"/>
          </a:xfrm>
          <a:prstGeom prst="rect">
            <a:avLst/>
          </a:prstGeom>
          <a:noFill/>
          <a:ln>
            <a:noFill/>
          </a:ln>
        </p:spPr>
        <p:txBody>
          <a:bodyPr anchorCtr="0" anchor="t" bIns="45700" lIns="91425" spcFirstLastPara="1" rIns="91425" wrap="square" tIns="45700">
            <a:spAutoFit/>
          </a:bodyPr>
          <a:lstStyle/>
          <a:p>
            <a:pPr indent="0" lvl="0" marL="0" marR="0" rtl="0" algn="l">
              <a:lnSpc>
                <a:spcPct val="135000"/>
              </a:lnSpc>
              <a:spcBef>
                <a:spcPts val="0"/>
              </a:spcBef>
              <a:spcAft>
                <a:spcPts val="0"/>
              </a:spcAft>
              <a:buNone/>
            </a:pPr>
            <a:r>
              <a:rPr lang="en-US" sz="1500">
                <a:solidFill>
                  <a:srgbClr val="000000"/>
                </a:solidFill>
                <a:latin typeface="Times"/>
                <a:ea typeface="Times"/>
                <a:cs typeface="Times"/>
                <a:sym typeface="Times"/>
              </a:rPr>
              <a:t>Phân tử NMN có thể được hấp thụ vào tế bào hiệu quả hơn. NAD+ không thể dễ dàng xâm nhập vào cơ thể vì rào cản do màng tế bào tạo ra. Màng có một không gian không chứa nước ngăn cản các ion, phân tử phân cực và phân tử lớn xâm nhập mà không cần sử dụng chất vận chuyển. Người ta từng nghĩ rằng NMN phải được biến đổi trước khi xâm nhập vào tế bào nhưng bằng chứng mới cho thấy rằng nó có thể xâm nhập trực tiếp vào tế bào thông qua một chất vận chuyển đặc hiệu NMN trong màng tế bào.Hơn nữa</a:t>
            </a:r>
            <a:r>
              <a:rPr lang="en-US" sz="1500">
                <a:solidFill>
                  <a:schemeClr val="dk1"/>
                </a:solidFill>
                <a:latin typeface="Times"/>
                <a:ea typeface="Times"/>
                <a:cs typeface="Times"/>
                <a:sym typeface="Times"/>
              </a:rPr>
              <a:t>, </a:t>
            </a:r>
            <a:r>
              <a:rPr b="1" lang="en-US" sz="1500">
                <a:solidFill>
                  <a:schemeClr val="dk1"/>
                </a:solidFill>
                <a:latin typeface="Times"/>
                <a:ea typeface="Times"/>
                <a:cs typeface="Times"/>
                <a:sym typeface="Times"/>
              </a:rPr>
              <a:t>tiêm NMN dẫn đến tăng NAD+ ở nhiều vùng trong cơ thể </a:t>
            </a:r>
            <a:r>
              <a:rPr lang="en-US" sz="1500">
                <a:solidFill>
                  <a:srgbClr val="000000"/>
                </a:solidFill>
                <a:latin typeface="Times"/>
                <a:ea typeface="Times"/>
                <a:cs typeface="Times"/>
                <a:sym typeface="Times"/>
              </a:rPr>
              <a:t>bao gồm tuyến tụy, mô mỡ, tim, cơ xương, thận, tinh hoàn, mắt và mạch máu.</a:t>
            </a:r>
            <a:endParaRPr sz="1500">
              <a:solidFill>
                <a:schemeClr val="dk1"/>
              </a:solidFill>
              <a:latin typeface="MS PGothic"/>
              <a:ea typeface="MS PGothic"/>
              <a:cs typeface="MS PGothic"/>
              <a:sym typeface="MS PGothic"/>
            </a:endParaRPr>
          </a:p>
        </p:txBody>
      </p:sp>
      <p:sp>
        <p:nvSpPr>
          <p:cNvPr id="299" name="Google Shape;299;p14"/>
          <p:cNvSpPr/>
          <p:nvPr/>
        </p:nvSpPr>
        <p:spPr>
          <a:xfrm>
            <a:off x="0" y="1064934"/>
            <a:ext cx="4700011" cy="2784059"/>
          </a:xfrm>
          <a:prstGeom prst="wedgeEllipseCallout">
            <a:avLst>
              <a:gd fmla="val -20833" name="adj1"/>
              <a:gd fmla="val 62500" name="adj2"/>
            </a:avLst>
          </a:prstGeom>
          <a:solidFill>
            <a:schemeClr val="l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500">
                <a:solidFill>
                  <a:srgbClr val="000000"/>
                </a:solidFill>
                <a:latin typeface="Times"/>
                <a:ea typeface="Times"/>
                <a:cs typeface="Times"/>
                <a:sym typeface="Times"/>
              </a:rPr>
              <a:t>“Cho ăn hoặc cung cấp trực tiếp NAD+ cho các sinh vật không phải là một lựa chọn thực tế. Phân tử NAD+ không thể dễ dàng xuyên qua màng tế bào để vào trong tế bào, và do đó sẽ không thể tác động tích cực đến quá trình trao đổi chất. Thay vào đó, các phân tử tiền thân của NAD+ phải được sử dụng để tăng mức độ khả dụng sinh học của NAD+.” </a:t>
            </a:r>
            <a:endParaRPr sz="1500">
              <a:solidFill>
                <a:schemeClr val="lt1"/>
              </a:solidFill>
              <a:latin typeface="Meiryo"/>
              <a:ea typeface="Meiryo"/>
              <a:cs typeface="Meiryo"/>
              <a:sym typeface="Meiryo"/>
            </a:endParaRPr>
          </a:p>
        </p:txBody>
      </p:sp>
      <p:pic>
        <p:nvPicPr>
          <p:cNvPr descr="スーツを着ている男はスマイルしている&#10;&#10;自動的に生成された説明" id="300" name="Google Shape;300;p14"/>
          <p:cNvPicPr preferRelativeResize="0"/>
          <p:nvPr/>
        </p:nvPicPr>
        <p:blipFill rotWithShape="1">
          <a:blip r:embed="rId4">
            <a:alphaModFix/>
          </a:blip>
          <a:srcRect b="0" l="0" r="0" t="0"/>
          <a:stretch/>
        </p:blipFill>
        <p:spPr>
          <a:xfrm>
            <a:off x="389573" y="4227235"/>
            <a:ext cx="1424940" cy="1783921"/>
          </a:xfrm>
          <a:prstGeom prst="rect">
            <a:avLst/>
          </a:prstGeom>
          <a:noFill/>
          <a:ln>
            <a:noFill/>
          </a:ln>
        </p:spPr>
      </p:pic>
      <p:sp>
        <p:nvSpPr>
          <p:cNvPr id="301" name="Google Shape;301;p14"/>
          <p:cNvSpPr txBox="1"/>
          <p:nvPr/>
        </p:nvSpPr>
        <p:spPr>
          <a:xfrm>
            <a:off x="476575" y="6112399"/>
            <a:ext cx="374686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000000"/>
                </a:solidFill>
                <a:latin typeface="Times"/>
                <a:ea typeface="Times"/>
                <a:cs typeface="Times"/>
                <a:sym typeface="Times"/>
              </a:rPr>
              <a:t>David Sinclair, một nhà nghiên cứu về NAD+ từ Harvard</a:t>
            </a:r>
            <a:endParaRPr sz="1200">
              <a:solidFill>
                <a:schemeClr val="dk1"/>
              </a:solidFill>
              <a:latin typeface="Meiryo"/>
              <a:ea typeface="Meiryo"/>
              <a:cs typeface="Meiryo"/>
              <a:sym typeface="Meiryo"/>
            </a:endParaRPr>
          </a:p>
        </p:txBody>
      </p:sp>
      <p:sp>
        <p:nvSpPr>
          <p:cNvPr id="302" name="Google Shape;302;p14"/>
          <p:cNvSpPr txBox="1"/>
          <p:nvPr/>
        </p:nvSpPr>
        <p:spPr>
          <a:xfrm>
            <a:off x="169910" y="6461059"/>
            <a:ext cx="520411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lt1"/>
                </a:solidFill>
                <a:latin typeface="Meiryo"/>
                <a:ea typeface="Meiryo"/>
                <a:cs typeface="Meiryo"/>
                <a:sym typeface="Meiryo"/>
              </a:rPr>
              <a:t>Nguồn tài liệu sử dụng từ nmn.com được dựa trên các báo cáo khoa học</a:t>
            </a:r>
            <a:endParaRPr i="1" sz="1200">
              <a:solidFill>
                <a:schemeClr val="lt1"/>
              </a:solidFill>
              <a:latin typeface="Meiryo"/>
              <a:ea typeface="Meiryo"/>
              <a:cs typeface="Meiryo"/>
              <a:sym typeface="Meiryo"/>
            </a:endParaRPr>
          </a:p>
        </p:txBody>
      </p:sp>
      <p:sp>
        <p:nvSpPr>
          <p:cNvPr id="303" name="Google Shape;303;p14"/>
          <p:cNvSpPr txBox="1"/>
          <p:nvPr>
            <p:ph idx="11" type="ftr"/>
          </p:nvPr>
        </p:nvSpPr>
        <p:spPr>
          <a:xfrm rot="5400000">
            <a:off x="8442504" y="3484834"/>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pic>
        <p:nvPicPr>
          <p:cNvPr descr="ロゴ&#10;&#10;自動的に生成された説明" id="304" name="Google Shape;304;p14"/>
          <p:cNvPicPr preferRelativeResize="0"/>
          <p:nvPr/>
        </p:nvPicPr>
        <p:blipFill rotWithShape="1">
          <a:blip r:embed="rId5">
            <a:alphaModFix/>
          </a:blip>
          <a:srcRect b="0" l="0" r="0" t="0"/>
          <a:stretch/>
        </p:blipFill>
        <p:spPr>
          <a:xfrm>
            <a:off x="11051381" y="449267"/>
            <a:ext cx="446030" cy="4159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8" name="Shape 308"/>
        <p:cNvGrpSpPr/>
        <p:nvPr/>
      </p:nvGrpSpPr>
      <p:grpSpPr>
        <a:xfrm>
          <a:off x="0" y="0"/>
          <a:ext cx="0" cy="0"/>
          <a:chOff x="0" y="0"/>
          <a:chExt cx="0" cy="0"/>
        </a:xfrm>
      </p:grpSpPr>
      <p:sp>
        <p:nvSpPr>
          <p:cNvPr id="309" name="Google Shape;309;p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10" name="Google Shape;310;p15"/>
          <p:cNvSpPr/>
          <p:nvPr/>
        </p:nvSpPr>
        <p:spPr>
          <a:xfrm>
            <a:off x="6070874" y="0"/>
            <a:ext cx="6121125" cy="6858000"/>
          </a:xfrm>
          <a:prstGeom prst="rect">
            <a:avLst/>
          </a:prstGeom>
          <a:solidFill>
            <a:schemeClr val="accent1">
              <a:alpha val="470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11" name="Google Shape;311;p15"/>
          <p:cNvSpPr txBox="1"/>
          <p:nvPr>
            <p:ph type="title"/>
          </p:nvPr>
        </p:nvSpPr>
        <p:spPr>
          <a:xfrm>
            <a:off x="6806044" y="644892"/>
            <a:ext cx="3559429" cy="150154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04C9E"/>
              </a:buClr>
              <a:buSzPts val="3100"/>
              <a:buFont typeface="Meiryo"/>
              <a:buNone/>
            </a:pPr>
            <a:r>
              <a:rPr lang="en-US" sz="3100">
                <a:solidFill>
                  <a:srgbClr val="604C9E"/>
                </a:solidFill>
              </a:rPr>
              <a:t>ASHOKO ELITE NMN 60 Viên</a:t>
            </a:r>
            <a:endParaRPr sz="3100">
              <a:solidFill>
                <a:srgbClr val="604C9E"/>
              </a:solidFill>
            </a:endParaRPr>
          </a:p>
        </p:txBody>
      </p:sp>
      <p:pic>
        <p:nvPicPr>
          <p:cNvPr descr="文字の書かれた紙&#10;&#10;自動的に生成された説明" id="312" name="Google Shape;312;p15"/>
          <p:cNvPicPr preferRelativeResize="0"/>
          <p:nvPr/>
        </p:nvPicPr>
        <p:blipFill rotWithShape="1">
          <a:blip r:embed="rId3">
            <a:alphaModFix/>
          </a:blip>
          <a:srcRect b="0" l="0" r="0" t="0"/>
          <a:stretch/>
        </p:blipFill>
        <p:spPr>
          <a:xfrm>
            <a:off x="367745" y="831660"/>
            <a:ext cx="5343430" cy="5248224"/>
          </a:xfrm>
          <a:prstGeom prst="rect">
            <a:avLst/>
          </a:prstGeom>
          <a:noFill/>
          <a:ln>
            <a:noFill/>
          </a:ln>
        </p:spPr>
      </p:pic>
      <p:sp>
        <p:nvSpPr>
          <p:cNvPr id="313" name="Google Shape;313;p15"/>
          <p:cNvSpPr txBox="1"/>
          <p:nvPr/>
        </p:nvSpPr>
        <p:spPr>
          <a:xfrm>
            <a:off x="6806044" y="2772078"/>
            <a:ext cx="3559429" cy="3179655"/>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604C9E"/>
              </a:buClr>
              <a:buSzPts val="1700"/>
              <a:buFont typeface="Arial"/>
              <a:buChar char="•"/>
            </a:pPr>
            <a:r>
              <a:rPr lang="en-US" sz="1700">
                <a:solidFill>
                  <a:srgbClr val="604C9E"/>
                </a:solidFill>
                <a:latin typeface="Times"/>
                <a:ea typeface="Times"/>
                <a:cs typeface="Times"/>
                <a:sym typeface="Times"/>
              </a:rPr>
              <a:t>NMN tinh khiết 99,9 % </a:t>
            </a:r>
            <a:endParaRPr/>
          </a:p>
          <a:p>
            <a:pPr indent="0" lvl="0" marL="0" marR="0" rtl="0" algn="l">
              <a:lnSpc>
                <a:spcPct val="130000"/>
              </a:lnSpc>
              <a:spcBef>
                <a:spcPts val="600"/>
              </a:spcBef>
              <a:spcAft>
                <a:spcPts val="0"/>
              </a:spcAft>
              <a:buClr>
                <a:srgbClr val="604C9E"/>
              </a:buClr>
              <a:buSzPts val="1700"/>
              <a:buFont typeface="Arial"/>
              <a:buChar char="•"/>
            </a:pPr>
            <a:r>
              <a:rPr lang="en-US" sz="1700">
                <a:solidFill>
                  <a:srgbClr val="604C9E"/>
                </a:solidFill>
                <a:latin typeface="Times"/>
                <a:ea typeface="Times"/>
                <a:cs typeface="Times"/>
                <a:sym typeface="Times"/>
              </a:rPr>
              <a:t>NMN nồng độ cao 1 viên đến 300mg </a:t>
            </a:r>
            <a:endParaRPr/>
          </a:p>
          <a:p>
            <a:pPr indent="0" lvl="0" marL="0" marR="0" rtl="0" algn="l">
              <a:lnSpc>
                <a:spcPct val="130000"/>
              </a:lnSpc>
              <a:spcBef>
                <a:spcPts val="600"/>
              </a:spcBef>
              <a:spcAft>
                <a:spcPts val="0"/>
              </a:spcAft>
              <a:buClr>
                <a:srgbClr val="604C9E"/>
              </a:buClr>
              <a:buSzPts val="1700"/>
              <a:buFont typeface="Arial"/>
              <a:buChar char="•"/>
            </a:pPr>
            <a:r>
              <a:rPr lang="en-US" sz="1700">
                <a:solidFill>
                  <a:srgbClr val="604C9E"/>
                </a:solidFill>
                <a:latin typeface="Times"/>
                <a:ea typeface="Times"/>
                <a:cs typeface="Times"/>
                <a:sym typeface="Times"/>
              </a:rPr>
              <a:t>Sản phẩm được cố vấn bởi Giáo Sư ĐH Tokyo </a:t>
            </a:r>
            <a:endParaRPr/>
          </a:p>
          <a:p>
            <a:pPr indent="0" lvl="0" marL="0" marR="0" rtl="0" algn="l">
              <a:lnSpc>
                <a:spcPct val="130000"/>
              </a:lnSpc>
              <a:spcBef>
                <a:spcPts val="600"/>
              </a:spcBef>
              <a:spcAft>
                <a:spcPts val="0"/>
              </a:spcAft>
              <a:buClr>
                <a:srgbClr val="604C9E"/>
              </a:buClr>
              <a:buSzPts val="1700"/>
              <a:buFont typeface="Arial"/>
              <a:buChar char="•"/>
            </a:pPr>
            <a:r>
              <a:rPr lang="en-US" sz="1700">
                <a:solidFill>
                  <a:srgbClr val="604C9E"/>
                </a:solidFill>
                <a:latin typeface="Times"/>
                <a:ea typeface="Times"/>
                <a:cs typeface="Times"/>
                <a:sym typeface="Times"/>
              </a:rPr>
              <a:t>Một trong những sản phẩm bán chạy nhất thị trường nội địa NB</a:t>
            </a:r>
            <a:endParaRPr/>
          </a:p>
          <a:p>
            <a:pPr indent="0" lvl="0" marL="0" marR="0" rtl="0" algn="l">
              <a:lnSpc>
                <a:spcPct val="130000"/>
              </a:lnSpc>
              <a:spcBef>
                <a:spcPts val="600"/>
              </a:spcBef>
              <a:spcAft>
                <a:spcPts val="0"/>
              </a:spcAft>
              <a:buClr>
                <a:srgbClr val="604C9E"/>
              </a:buClr>
              <a:buSzPts val="1700"/>
              <a:buFont typeface="Arial"/>
              <a:buChar char="•"/>
            </a:pPr>
            <a:r>
              <a:rPr lang="en-US" sz="1700">
                <a:solidFill>
                  <a:srgbClr val="604C9E"/>
                </a:solidFill>
                <a:latin typeface="Times"/>
                <a:ea typeface="Times"/>
                <a:cs typeface="Times"/>
                <a:sym typeface="Times"/>
              </a:rPr>
              <a:t>1 ngày 2 viên </a:t>
            </a:r>
            <a:endParaRPr/>
          </a:p>
        </p:txBody>
      </p:sp>
      <p:sp>
        <p:nvSpPr>
          <p:cNvPr id="314" name="Google Shape;314;p15"/>
          <p:cNvSpPr txBox="1"/>
          <p:nvPr>
            <p:ph idx="10" type="dt"/>
          </p:nvPr>
        </p:nvSpPr>
        <p:spPr>
          <a:xfrm>
            <a:off x="6567054" y="6140304"/>
            <a:ext cx="4021275" cy="28707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7/21/23</a:t>
            </a:r>
            <a:endParaRPr/>
          </a:p>
        </p:txBody>
      </p:sp>
      <p:cxnSp>
        <p:nvCxnSpPr>
          <p:cNvPr id="315" name="Google Shape;315;p15"/>
          <p:cNvCxnSpPr/>
          <p:nvPr/>
        </p:nvCxnSpPr>
        <p:spPr>
          <a:xfrm>
            <a:off x="10748698" y="334928"/>
            <a:ext cx="0" cy="6188146"/>
          </a:xfrm>
          <a:prstGeom prst="straightConnector1">
            <a:avLst/>
          </a:prstGeom>
          <a:noFill/>
          <a:ln cap="flat" cmpd="sng" w="12700">
            <a:solidFill>
              <a:schemeClr val="accent1"/>
            </a:solidFill>
            <a:prstDash val="solid"/>
            <a:miter lim="800000"/>
            <a:headEnd len="sm" w="sm" type="none"/>
            <a:tailEnd len="sm" w="sm" type="none"/>
          </a:ln>
        </p:spPr>
      </p:cxnSp>
      <p:sp>
        <p:nvSpPr>
          <p:cNvPr id="316" name="Google Shape;316;p15"/>
          <p:cNvSpPr txBox="1"/>
          <p:nvPr>
            <p:ph idx="12" type="sldNum"/>
          </p:nvPr>
        </p:nvSpPr>
        <p:spPr>
          <a:xfrm>
            <a:off x="10821701" y="5672706"/>
            <a:ext cx="951908" cy="754673"/>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fld id="{00000000-1234-1234-1234-123412341234}" type="slidenum">
              <a:rPr lang="en-US" sz="3600"/>
              <a:t>‹#›</a:t>
            </a:fld>
            <a:endParaRPr sz="3600"/>
          </a:p>
        </p:txBody>
      </p:sp>
      <p:sp>
        <p:nvSpPr>
          <p:cNvPr id="317" name="Google Shape;317;p15"/>
          <p:cNvSpPr/>
          <p:nvPr/>
        </p:nvSpPr>
        <p:spPr>
          <a:xfrm>
            <a:off x="6438900" y="334928"/>
            <a:ext cx="5385355" cy="6188146"/>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cxnSp>
        <p:nvCxnSpPr>
          <p:cNvPr id="318" name="Google Shape;318;p15"/>
          <p:cNvCxnSpPr/>
          <p:nvPr/>
        </p:nvCxnSpPr>
        <p:spPr>
          <a:xfrm>
            <a:off x="6438900" y="2400300"/>
            <a:ext cx="4309798" cy="0"/>
          </a:xfrm>
          <a:prstGeom prst="straightConnector1">
            <a:avLst/>
          </a:prstGeom>
          <a:noFill/>
          <a:ln cap="flat" cmpd="sng" w="12700">
            <a:solidFill>
              <a:schemeClr val="accent1"/>
            </a:solidFill>
            <a:prstDash val="solid"/>
            <a:miter lim="800000"/>
            <a:headEnd len="sm" w="sm" type="none"/>
            <a:tailEnd len="sm" w="sm" type="none"/>
          </a:ln>
        </p:spPr>
      </p:cxnSp>
      <p:cxnSp>
        <p:nvCxnSpPr>
          <p:cNvPr id="319" name="Google Shape;319;p15"/>
          <p:cNvCxnSpPr/>
          <p:nvPr/>
        </p:nvCxnSpPr>
        <p:spPr>
          <a:xfrm>
            <a:off x="6438900" y="6047437"/>
            <a:ext cx="4309798" cy="0"/>
          </a:xfrm>
          <a:prstGeom prst="straightConnector1">
            <a:avLst/>
          </a:prstGeom>
          <a:noFill/>
          <a:ln cap="flat" cmpd="sng" w="12700">
            <a:solidFill>
              <a:schemeClr val="accent1"/>
            </a:solidFill>
            <a:prstDash val="solid"/>
            <a:miter lim="800000"/>
            <a:headEnd len="sm" w="sm" type="none"/>
            <a:tailEnd len="sm" w="sm" type="none"/>
          </a:ln>
        </p:spPr>
      </p:cxnSp>
      <p:pic>
        <p:nvPicPr>
          <p:cNvPr descr="ロゴ&#10;&#10;自動的に生成された説明" id="320" name="Google Shape;320;p15"/>
          <p:cNvPicPr preferRelativeResize="0"/>
          <p:nvPr/>
        </p:nvPicPr>
        <p:blipFill rotWithShape="1">
          <a:blip r:embed="rId4">
            <a:alphaModFix/>
          </a:blip>
          <a:srcRect b="0" l="0" r="0" t="0"/>
          <a:stretch/>
        </p:blipFill>
        <p:spPr>
          <a:xfrm>
            <a:off x="11051381" y="449267"/>
            <a:ext cx="446030" cy="415919"/>
          </a:xfrm>
          <a:prstGeom prst="rect">
            <a:avLst/>
          </a:prstGeom>
          <a:noFill/>
          <a:ln>
            <a:noFill/>
          </a:ln>
        </p:spPr>
      </p:pic>
      <p:sp>
        <p:nvSpPr>
          <p:cNvPr id="321" name="Google Shape;321;p15"/>
          <p:cNvSpPr txBox="1"/>
          <p:nvPr/>
        </p:nvSpPr>
        <p:spPr>
          <a:xfrm rot="5400000">
            <a:off x="8512638" y="3429980"/>
            <a:ext cx="5604420" cy="365125"/>
          </a:xfrm>
          <a:prstGeom prst="rect">
            <a:avLst/>
          </a:prstGeom>
          <a:noFill/>
          <a:ln>
            <a:noFill/>
          </a:ln>
        </p:spPr>
        <p:txBody>
          <a:bodyPr anchorCtr="0" anchor="ctr" bIns="91425" lIns="109725" spcFirstLastPara="1" rIns="109725" wrap="square" tIns="109725">
            <a:noAutofit/>
          </a:bodyPr>
          <a:lstStyle/>
          <a:p>
            <a:pPr indent="0" lvl="0" marL="0" marR="0" rtl="0" algn="l">
              <a:spcBef>
                <a:spcPts val="0"/>
              </a:spcBef>
              <a:spcAft>
                <a:spcPts val="0"/>
              </a:spcAft>
              <a:buNone/>
            </a:pPr>
            <a:r>
              <a:rPr b="1" lang="en-US" sz="1200" cap="none">
                <a:solidFill>
                  <a:schemeClr val="accent1"/>
                </a:solidFill>
                <a:latin typeface="Meiryo"/>
                <a:ea typeface="Meiryo"/>
                <a:cs typeface="Meiryo"/>
                <a:sym typeface="Meiryo"/>
              </a:rPr>
              <a:t>NICHIEI ASIA- TPNC &amp; MỸ PHẨM NHẬT BẢN </a:t>
            </a:r>
            <a:endParaRPr b="1" sz="1200" cap="none">
              <a:solidFill>
                <a:schemeClr val="accent1"/>
              </a:solidFill>
              <a:latin typeface="Meiryo"/>
              <a:ea typeface="Meiryo"/>
              <a:cs typeface="Meiryo"/>
              <a:sym typeface="Meiry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5" name="Shape 325"/>
        <p:cNvGrpSpPr/>
        <p:nvPr/>
      </p:nvGrpSpPr>
      <p:grpSpPr>
        <a:xfrm>
          <a:off x="0" y="0"/>
          <a:ext cx="0" cy="0"/>
          <a:chOff x="0" y="0"/>
          <a:chExt cx="0" cy="0"/>
        </a:xfrm>
      </p:grpSpPr>
      <p:sp>
        <p:nvSpPr>
          <p:cNvPr id="326" name="Google Shape;326;p1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27" name="Google Shape;327;p16"/>
          <p:cNvSpPr/>
          <p:nvPr/>
        </p:nvSpPr>
        <p:spPr>
          <a:xfrm>
            <a:off x="0" y="0"/>
            <a:ext cx="12192000" cy="6858000"/>
          </a:xfrm>
          <a:prstGeom prst="rect">
            <a:avLst/>
          </a:prstGeom>
          <a:solidFill>
            <a:schemeClr val="accent1">
              <a:alpha val="470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28" name="Google Shape;328;p16"/>
          <p:cNvSpPr txBox="1"/>
          <p:nvPr>
            <p:ph type="title"/>
          </p:nvPr>
        </p:nvSpPr>
        <p:spPr>
          <a:xfrm>
            <a:off x="6096000" y="529122"/>
            <a:ext cx="4301960" cy="122262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04C9E"/>
              </a:buClr>
              <a:buSzPts val="4000"/>
              <a:buFont typeface="Times"/>
              <a:buNone/>
            </a:pPr>
            <a:r>
              <a:rPr lang="en-US">
                <a:solidFill>
                  <a:srgbClr val="604C9E"/>
                </a:solidFill>
                <a:latin typeface="Times"/>
                <a:ea typeface="Times"/>
                <a:cs typeface="Times"/>
                <a:sym typeface="Times"/>
              </a:rPr>
              <a:t>COLLAGEN NMN+</a:t>
            </a:r>
            <a:endParaRPr/>
          </a:p>
        </p:txBody>
      </p:sp>
      <p:pic>
        <p:nvPicPr>
          <p:cNvPr descr="文字の書かれた紙&#10;&#10;中程度の精度で自動的に生成された説明" id="329" name="Google Shape;329;p16"/>
          <p:cNvPicPr preferRelativeResize="0"/>
          <p:nvPr/>
        </p:nvPicPr>
        <p:blipFill rotWithShape="1">
          <a:blip r:embed="rId3">
            <a:alphaModFix/>
          </a:blip>
          <a:srcRect b="5345" l="0" r="-2" t="1792"/>
          <a:stretch/>
        </p:blipFill>
        <p:spPr>
          <a:xfrm>
            <a:off x="20" y="10"/>
            <a:ext cx="5225120" cy="6857990"/>
          </a:xfrm>
          <a:prstGeom prst="rect">
            <a:avLst/>
          </a:prstGeom>
          <a:noFill/>
          <a:ln>
            <a:noFill/>
          </a:ln>
        </p:spPr>
      </p:pic>
      <p:sp>
        <p:nvSpPr>
          <p:cNvPr id="330" name="Google Shape;330;p16"/>
          <p:cNvSpPr txBox="1"/>
          <p:nvPr/>
        </p:nvSpPr>
        <p:spPr>
          <a:xfrm>
            <a:off x="6096000" y="2356347"/>
            <a:ext cx="4269474" cy="3396180"/>
          </a:xfrm>
          <a:prstGeom prst="rect">
            <a:avLst/>
          </a:prstGeom>
          <a:noFill/>
          <a:ln>
            <a:noFill/>
          </a:ln>
        </p:spPr>
        <p:txBody>
          <a:bodyPr anchorCtr="0" anchor="t" bIns="45700" lIns="91425" spcFirstLastPara="1" rIns="91425" wrap="square" tIns="45700">
            <a:normAutofit/>
          </a:bodyPr>
          <a:lstStyle/>
          <a:p>
            <a:pPr indent="0" lvl="0" marL="0" marR="0" rtl="0" algn="l">
              <a:lnSpc>
                <a:spcPct val="140000"/>
              </a:lnSpc>
              <a:spcBef>
                <a:spcPts val="0"/>
              </a:spcBef>
              <a:spcAft>
                <a:spcPts val="0"/>
              </a:spcAft>
              <a:buClr>
                <a:srgbClr val="604C9E"/>
              </a:buClr>
              <a:buSzPts val="1800"/>
              <a:buFont typeface="Arial"/>
              <a:buChar char="•"/>
            </a:pPr>
            <a:r>
              <a:rPr lang="en-US" sz="1800">
                <a:solidFill>
                  <a:srgbClr val="604C9E"/>
                </a:solidFill>
                <a:latin typeface="Times"/>
                <a:ea typeface="Times"/>
                <a:cs typeface="Times"/>
                <a:sym typeface="Times"/>
              </a:rPr>
              <a:t>Hàm lượng 1 gói 3,000mg</a:t>
            </a:r>
            <a:endParaRPr/>
          </a:p>
          <a:p>
            <a:pPr indent="0" lvl="0" marL="0" marR="0" rtl="0" algn="l">
              <a:lnSpc>
                <a:spcPct val="140000"/>
              </a:lnSpc>
              <a:spcBef>
                <a:spcPts val="600"/>
              </a:spcBef>
              <a:spcAft>
                <a:spcPts val="0"/>
              </a:spcAft>
              <a:buClr>
                <a:srgbClr val="604C9E"/>
              </a:buClr>
              <a:buSzPts val="1800"/>
              <a:buFont typeface="Arial"/>
              <a:buChar char="•"/>
            </a:pPr>
            <a:r>
              <a:rPr lang="en-US" sz="1800">
                <a:solidFill>
                  <a:srgbClr val="604C9E"/>
                </a:solidFill>
                <a:latin typeface="Times"/>
                <a:ea typeface="Times"/>
                <a:cs typeface="Times"/>
                <a:sym typeface="Times"/>
              </a:rPr>
              <a:t>Collagen thuỷ phân chiết xuất từ cá  </a:t>
            </a:r>
            <a:endParaRPr/>
          </a:p>
          <a:p>
            <a:pPr indent="0" lvl="0" marL="0" marR="0" rtl="0" algn="l">
              <a:lnSpc>
                <a:spcPct val="140000"/>
              </a:lnSpc>
              <a:spcBef>
                <a:spcPts val="600"/>
              </a:spcBef>
              <a:spcAft>
                <a:spcPts val="0"/>
              </a:spcAft>
              <a:buClr>
                <a:srgbClr val="604C9E"/>
              </a:buClr>
              <a:buSzPts val="1800"/>
              <a:buFont typeface="Arial"/>
              <a:buChar char="•"/>
            </a:pPr>
            <a:r>
              <a:rPr lang="en-US" sz="1800">
                <a:solidFill>
                  <a:srgbClr val="604C9E"/>
                </a:solidFill>
                <a:latin typeface="Times"/>
                <a:ea typeface="Times"/>
                <a:cs typeface="Times"/>
                <a:sym typeface="Times"/>
              </a:rPr>
              <a:t>Công nghệ sản xuất Nano giảm kích thước phân tử giúp cơ thể hấp thụ sp tốt hơn</a:t>
            </a:r>
            <a:endParaRPr sz="1800">
              <a:solidFill>
                <a:srgbClr val="604C9E"/>
              </a:solidFill>
              <a:latin typeface="Times"/>
              <a:ea typeface="Times"/>
              <a:cs typeface="Times"/>
              <a:sym typeface="Times"/>
            </a:endParaRPr>
          </a:p>
        </p:txBody>
      </p:sp>
      <p:sp>
        <p:nvSpPr>
          <p:cNvPr id="331" name="Google Shape;331;p16"/>
          <p:cNvSpPr txBox="1"/>
          <p:nvPr>
            <p:ph idx="10" type="dt"/>
          </p:nvPr>
        </p:nvSpPr>
        <p:spPr>
          <a:xfrm>
            <a:off x="6096000" y="6140304"/>
            <a:ext cx="3982496" cy="28707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7/21/23</a:t>
            </a:r>
            <a:endParaRPr/>
          </a:p>
        </p:txBody>
      </p:sp>
      <p:cxnSp>
        <p:nvCxnSpPr>
          <p:cNvPr id="332" name="Google Shape;332;p16"/>
          <p:cNvCxnSpPr/>
          <p:nvPr/>
        </p:nvCxnSpPr>
        <p:spPr>
          <a:xfrm>
            <a:off x="10748698" y="334928"/>
            <a:ext cx="0" cy="6188146"/>
          </a:xfrm>
          <a:prstGeom prst="straightConnector1">
            <a:avLst/>
          </a:prstGeom>
          <a:noFill/>
          <a:ln cap="flat" cmpd="sng" w="12700">
            <a:solidFill>
              <a:schemeClr val="accent1"/>
            </a:solidFill>
            <a:prstDash val="solid"/>
            <a:miter lim="800000"/>
            <a:headEnd len="sm" w="sm" type="none"/>
            <a:tailEnd len="sm" w="sm" type="none"/>
          </a:ln>
        </p:spPr>
      </p:cxnSp>
      <p:sp>
        <p:nvSpPr>
          <p:cNvPr id="333" name="Google Shape;333;p16"/>
          <p:cNvSpPr txBox="1"/>
          <p:nvPr>
            <p:ph idx="12" type="sldNum"/>
          </p:nvPr>
        </p:nvSpPr>
        <p:spPr>
          <a:xfrm>
            <a:off x="10821701" y="5672706"/>
            <a:ext cx="951908" cy="754673"/>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fld id="{00000000-1234-1234-1234-123412341234}" type="slidenum">
              <a:rPr lang="en-US" sz="3600"/>
              <a:t>‹#›</a:t>
            </a:fld>
            <a:endParaRPr sz="3600"/>
          </a:p>
        </p:txBody>
      </p:sp>
      <p:sp>
        <p:nvSpPr>
          <p:cNvPr id="334" name="Google Shape;334;p16"/>
          <p:cNvSpPr/>
          <p:nvPr/>
        </p:nvSpPr>
        <p:spPr>
          <a:xfrm>
            <a:off x="5597766" y="334928"/>
            <a:ext cx="6226490" cy="6188146"/>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cxnSp>
        <p:nvCxnSpPr>
          <p:cNvPr id="335" name="Google Shape;335;p16"/>
          <p:cNvCxnSpPr/>
          <p:nvPr/>
        </p:nvCxnSpPr>
        <p:spPr>
          <a:xfrm>
            <a:off x="5597766" y="1905000"/>
            <a:ext cx="5150932" cy="0"/>
          </a:xfrm>
          <a:prstGeom prst="straightConnector1">
            <a:avLst/>
          </a:prstGeom>
          <a:noFill/>
          <a:ln cap="flat" cmpd="sng" w="12700">
            <a:solidFill>
              <a:schemeClr val="accent1"/>
            </a:solidFill>
            <a:prstDash val="solid"/>
            <a:miter lim="800000"/>
            <a:headEnd len="sm" w="sm" type="none"/>
            <a:tailEnd len="sm" w="sm" type="none"/>
          </a:ln>
        </p:spPr>
      </p:cxnSp>
      <p:cxnSp>
        <p:nvCxnSpPr>
          <p:cNvPr id="336" name="Google Shape;336;p16"/>
          <p:cNvCxnSpPr/>
          <p:nvPr/>
        </p:nvCxnSpPr>
        <p:spPr>
          <a:xfrm>
            <a:off x="5597766" y="6047437"/>
            <a:ext cx="5150932" cy="0"/>
          </a:xfrm>
          <a:prstGeom prst="straightConnector1">
            <a:avLst/>
          </a:prstGeom>
          <a:noFill/>
          <a:ln cap="flat" cmpd="sng" w="12700">
            <a:solidFill>
              <a:schemeClr val="accent1"/>
            </a:solidFill>
            <a:prstDash val="solid"/>
            <a:miter lim="800000"/>
            <a:headEnd len="sm" w="sm" type="none"/>
            <a:tailEnd len="sm" w="sm" type="none"/>
          </a:ln>
        </p:spPr>
      </p:cxnSp>
      <p:pic>
        <p:nvPicPr>
          <p:cNvPr descr="ロゴ&#10;&#10;自動的に生成された説明" id="337" name="Google Shape;337;p16"/>
          <p:cNvPicPr preferRelativeResize="0"/>
          <p:nvPr/>
        </p:nvPicPr>
        <p:blipFill rotWithShape="1">
          <a:blip r:embed="rId4">
            <a:alphaModFix/>
          </a:blip>
          <a:srcRect b="0" l="0" r="0" t="0"/>
          <a:stretch/>
        </p:blipFill>
        <p:spPr>
          <a:xfrm>
            <a:off x="11051381" y="449267"/>
            <a:ext cx="446030" cy="415919"/>
          </a:xfrm>
          <a:prstGeom prst="rect">
            <a:avLst/>
          </a:prstGeom>
          <a:noFill/>
          <a:ln>
            <a:noFill/>
          </a:ln>
        </p:spPr>
      </p:pic>
      <p:sp>
        <p:nvSpPr>
          <p:cNvPr id="338" name="Google Shape;338;p16"/>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descr="リモコンを持っている女性&#10;&#10;中程度の精度で自動的に生成された説明" id="343" name="Google Shape;343;p17"/>
          <p:cNvPicPr preferRelativeResize="0"/>
          <p:nvPr/>
        </p:nvPicPr>
        <p:blipFill rotWithShape="1">
          <a:blip r:embed="rId3">
            <a:alphaModFix/>
          </a:blip>
          <a:srcRect b="0" l="0" r="0" t="0"/>
          <a:stretch/>
        </p:blipFill>
        <p:spPr>
          <a:xfrm>
            <a:off x="945794" y="407315"/>
            <a:ext cx="2711806" cy="2711806"/>
          </a:xfrm>
          <a:prstGeom prst="rect">
            <a:avLst/>
          </a:prstGeom>
          <a:noFill/>
          <a:ln>
            <a:noFill/>
          </a:ln>
        </p:spPr>
      </p:pic>
      <p:pic>
        <p:nvPicPr>
          <p:cNvPr descr="女性の顔と文字&#10;&#10;中程度の精度で自動的に生成された説明" id="344" name="Google Shape;344;p17"/>
          <p:cNvPicPr preferRelativeResize="0"/>
          <p:nvPr/>
        </p:nvPicPr>
        <p:blipFill rotWithShape="1">
          <a:blip r:embed="rId4">
            <a:alphaModFix/>
          </a:blip>
          <a:srcRect b="0" l="0" r="0" t="0"/>
          <a:stretch/>
        </p:blipFill>
        <p:spPr>
          <a:xfrm>
            <a:off x="8203616" y="363016"/>
            <a:ext cx="2800404" cy="2800404"/>
          </a:xfrm>
          <a:prstGeom prst="rect">
            <a:avLst/>
          </a:prstGeom>
          <a:noFill/>
          <a:ln>
            <a:noFill/>
          </a:ln>
        </p:spPr>
      </p:pic>
      <p:pic>
        <p:nvPicPr>
          <p:cNvPr descr="紫の髪の女性&#10;&#10;自動的に生成された説明" id="345" name="Google Shape;345;p17"/>
          <p:cNvPicPr preferRelativeResize="0"/>
          <p:nvPr/>
        </p:nvPicPr>
        <p:blipFill rotWithShape="1">
          <a:blip r:embed="rId5">
            <a:alphaModFix/>
          </a:blip>
          <a:srcRect b="0" l="0" r="0" t="0"/>
          <a:stretch/>
        </p:blipFill>
        <p:spPr>
          <a:xfrm>
            <a:off x="4285425" y="417487"/>
            <a:ext cx="3515332" cy="3515332"/>
          </a:xfrm>
          <a:prstGeom prst="rect">
            <a:avLst/>
          </a:prstGeom>
          <a:noFill/>
          <a:ln>
            <a:noFill/>
          </a:ln>
        </p:spPr>
      </p:pic>
      <p:pic>
        <p:nvPicPr>
          <p:cNvPr descr="グラフィカル ユーザー インターフェイス, アプリケーション&#10;&#10;自動的に生成された説明" id="346" name="Google Shape;346;p17"/>
          <p:cNvPicPr preferRelativeResize="0"/>
          <p:nvPr/>
        </p:nvPicPr>
        <p:blipFill rotWithShape="1">
          <a:blip r:embed="rId6">
            <a:alphaModFix/>
          </a:blip>
          <a:srcRect b="0" l="0" r="0" t="0"/>
          <a:stretch/>
        </p:blipFill>
        <p:spPr>
          <a:xfrm>
            <a:off x="945794" y="3119120"/>
            <a:ext cx="2711806" cy="2980007"/>
          </a:xfrm>
          <a:prstGeom prst="rect">
            <a:avLst/>
          </a:prstGeom>
          <a:noFill/>
          <a:ln>
            <a:noFill/>
          </a:ln>
        </p:spPr>
      </p:pic>
      <p:pic>
        <p:nvPicPr>
          <p:cNvPr descr="テキスト, アイコン&#10;&#10;自動的に生成された説明" id="347" name="Google Shape;347;p17"/>
          <p:cNvPicPr preferRelativeResize="0"/>
          <p:nvPr/>
        </p:nvPicPr>
        <p:blipFill rotWithShape="1">
          <a:blip r:embed="rId7">
            <a:alphaModFix/>
          </a:blip>
          <a:srcRect b="0" l="0" r="0" t="0"/>
          <a:stretch/>
        </p:blipFill>
        <p:spPr>
          <a:xfrm>
            <a:off x="4434426" y="5095657"/>
            <a:ext cx="3217333" cy="617821"/>
          </a:xfrm>
          <a:prstGeom prst="rect">
            <a:avLst/>
          </a:prstGeom>
          <a:noFill/>
          <a:ln>
            <a:noFill/>
          </a:ln>
        </p:spPr>
      </p:pic>
      <p:pic>
        <p:nvPicPr>
          <p:cNvPr descr="瓶を持っている女性&#10;&#10;自動的に生成された説明" id="348" name="Google Shape;348;p17"/>
          <p:cNvPicPr preferRelativeResize="0"/>
          <p:nvPr/>
        </p:nvPicPr>
        <p:blipFill rotWithShape="1">
          <a:blip r:embed="rId8">
            <a:alphaModFix/>
          </a:blip>
          <a:srcRect b="0" l="0" r="0" t="0"/>
          <a:stretch/>
        </p:blipFill>
        <p:spPr>
          <a:xfrm>
            <a:off x="8203616" y="3178894"/>
            <a:ext cx="2800404" cy="2800404"/>
          </a:xfrm>
          <a:prstGeom prst="rect">
            <a:avLst/>
          </a:prstGeom>
          <a:noFill/>
          <a:ln>
            <a:noFill/>
          </a:ln>
        </p:spPr>
      </p:pic>
      <p:pic>
        <p:nvPicPr>
          <p:cNvPr descr="ロゴ&#10;&#10;自動的に生成された説明" id="349" name="Google Shape;349;p17"/>
          <p:cNvPicPr preferRelativeResize="0"/>
          <p:nvPr/>
        </p:nvPicPr>
        <p:blipFill rotWithShape="1">
          <a:blip r:embed="rId9">
            <a:alphaModFix/>
          </a:blip>
          <a:srcRect b="0" l="0" r="0" t="0"/>
          <a:stretch/>
        </p:blipFill>
        <p:spPr>
          <a:xfrm>
            <a:off x="5551169" y="3932819"/>
            <a:ext cx="983845" cy="917425"/>
          </a:xfrm>
          <a:prstGeom prst="rect">
            <a:avLst/>
          </a:prstGeom>
          <a:noFill/>
          <a:ln>
            <a:noFill/>
          </a:ln>
        </p:spPr>
      </p:pic>
      <p:pic>
        <p:nvPicPr>
          <p:cNvPr descr="ロゴ&#10;&#10;自動的に生成された説明" id="350" name="Google Shape;350;p17"/>
          <p:cNvPicPr preferRelativeResize="0"/>
          <p:nvPr/>
        </p:nvPicPr>
        <p:blipFill rotWithShape="1">
          <a:blip r:embed="rId9">
            <a:alphaModFix/>
          </a:blip>
          <a:srcRect b="0" l="0" r="0" t="0"/>
          <a:stretch/>
        </p:blipFill>
        <p:spPr>
          <a:xfrm>
            <a:off x="11051381" y="449267"/>
            <a:ext cx="446030" cy="415919"/>
          </a:xfrm>
          <a:prstGeom prst="rect">
            <a:avLst/>
          </a:prstGeom>
          <a:noFill/>
          <a:ln>
            <a:noFill/>
          </a:ln>
        </p:spPr>
      </p:pic>
      <p:sp>
        <p:nvSpPr>
          <p:cNvPr id="351" name="Google Shape;351;p17"/>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18"/>
          <p:cNvSpPr txBox="1"/>
          <p:nvPr>
            <p:ph type="title"/>
          </p:nvPr>
        </p:nvSpPr>
        <p:spPr>
          <a:xfrm>
            <a:off x="838199" y="545914"/>
            <a:ext cx="9527275" cy="1241944"/>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rgbClr val="604C9E"/>
              </a:buClr>
              <a:buSzPts val="4000"/>
              <a:buFont typeface="Times"/>
              <a:buNone/>
            </a:pPr>
            <a:r>
              <a:rPr lang="en-US">
                <a:solidFill>
                  <a:srgbClr val="604C9E"/>
                </a:solidFill>
                <a:latin typeface="Times"/>
                <a:ea typeface="Times"/>
                <a:cs typeface="Times"/>
                <a:sym typeface="Times"/>
              </a:rPr>
              <a:t>ĐIỂM CHUNG CỦA DÒNG MỸ PHẨM NMN</a:t>
            </a:r>
            <a:endParaRPr>
              <a:solidFill>
                <a:srgbClr val="604C9E"/>
              </a:solidFill>
              <a:latin typeface="Times"/>
              <a:ea typeface="Times"/>
              <a:cs typeface="Times"/>
              <a:sym typeface="Times"/>
            </a:endParaRPr>
          </a:p>
        </p:txBody>
      </p:sp>
      <p:sp>
        <p:nvSpPr>
          <p:cNvPr id="357" name="Google Shape;357;p18"/>
          <p:cNvSpPr txBox="1"/>
          <p:nvPr>
            <p:ph idx="1" type="body"/>
          </p:nvPr>
        </p:nvSpPr>
        <p:spPr>
          <a:xfrm>
            <a:off x="838199" y="2108595"/>
            <a:ext cx="9527275" cy="3643931"/>
          </a:xfrm>
          <a:prstGeom prst="rect">
            <a:avLst/>
          </a:prstGeom>
          <a:noFill/>
          <a:ln>
            <a:noFill/>
          </a:ln>
        </p:spPr>
        <p:txBody>
          <a:bodyPr anchorCtr="0" anchor="t" bIns="91425" lIns="109725" spcFirstLastPara="1" rIns="109725" wrap="square" tIns="109725">
            <a:noAutofit/>
          </a:bodyPr>
          <a:lstStyle/>
          <a:p>
            <a:pPr indent="-228600" lvl="0" marL="228600" rtl="0" algn="l">
              <a:lnSpc>
                <a:spcPct val="140000"/>
              </a:lnSpc>
              <a:spcBef>
                <a:spcPts val="0"/>
              </a:spcBef>
              <a:spcAft>
                <a:spcPts val="0"/>
              </a:spcAft>
              <a:buClr>
                <a:srgbClr val="FF0000"/>
              </a:buClr>
              <a:buSzPts val="2000"/>
              <a:buChar char="•"/>
            </a:pPr>
            <a:r>
              <a:rPr b="1" lang="en-US">
                <a:solidFill>
                  <a:srgbClr val="FF0000"/>
                </a:solidFill>
              </a:rPr>
              <a:t>CẤP ẨM CHO DA NHANH CHÓNG</a:t>
            </a:r>
            <a:endParaRPr/>
          </a:p>
          <a:p>
            <a:pPr indent="-228600" lvl="0" marL="228600" rtl="0" algn="l">
              <a:lnSpc>
                <a:spcPct val="140000"/>
              </a:lnSpc>
              <a:spcBef>
                <a:spcPts val="1000"/>
              </a:spcBef>
              <a:spcAft>
                <a:spcPts val="0"/>
              </a:spcAft>
              <a:buClr>
                <a:srgbClr val="FF0000"/>
              </a:buClr>
              <a:buSzPts val="2000"/>
              <a:buChar char="•"/>
            </a:pPr>
            <a:r>
              <a:rPr b="1" lang="en-US">
                <a:solidFill>
                  <a:srgbClr val="FF0000"/>
                </a:solidFill>
              </a:rPr>
              <a:t>DƯỠNG ẨM KHOÁ ẨM </a:t>
            </a:r>
            <a:endParaRPr/>
          </a:p>
          <a:p>
            <a:pPr indent="-228600" lvl="0" marL="228600" rtl="0" algn="l">
              <a:lnSpc>
                <a:spcPct val="140000"/>
              </a:lnSpc>
              <a:spcBef>
                <a:spcPts val="1000"/>
              </a:spcBef>
              <a:spcAft>
                <a:spcPts val="0"/>
              </a:spcAft>
              <a:buClr>
                <a:srgbClr val="FF0000"/>
              </a:buClr>
              <a:buSzPts val="2000"/>
              <a:buChar char="•"/>
            </a:pPr>
            <a:r>
              <a:rPr b="1" lang="en-US">
                <a:solidFill>
                  <a:srgbClr val="FF0000"/>
                </a:solidFill>
              </a:rPr>
              <a:t>TĂNG SỨC ĐỀ KHÁNG CHO HÀNG RÀO BẢO VỆ DA </a:t>
            </a:r>
            <a:endParaRPr/>
          </a:p>
          <a:p>
            <a:pPr indent="-228600" lvl="0" marL="228600" rtl="0" algn="l">
              <a:lnSpc>
                <a:spcPct val="140000"/>
              </a:lnSpc>
              <a:spcBef>
                <a:spcPts val="1000"/>
              </a:spcBef>
              <a:spcAft>
                <a:spcPts val="0"/>
              </a:spcAft>
              <a:buClr>
                <a:srgbClr val="FF0000"/>
              </a:buClr>
              <a:buSzPts val="2000"/>
              <a:buChar char="•"/>
            </a:pPr>
            <a:r>
              <a:rPr b="1" lang="en-US">
                <a:solidFill>
                  <a:srgbClr val="FF0000"/>
                </a:solidFill>
              </a:rPr>
              <a:t>TĂNG KẾT CẤU CHO DA, GIÚP SĂN CHẮC </a:t>
            </a:r>
            <a:endParaRPr/>
          </a:p>
          <a:p>
            <a:pPr indent="-228600" lvl="0" marL="228600" rtl="0" algn="l">
              <a:lnSpc>
                <a:spcPct val="140000"/>
              </a:lnSpc>
              <a:spcBef>
                <a:spcPts val="1000"/>
              </a:spcBef>
              <a:spcAft>
                <a:spcPts val="0"/>
              </a:spcAft>
              <a:buClr>
                <a:srgbClr val="FF0000"/>
              </a:buClr>
              <a:buSzPts val="2000"/>
              <a:buChar char="•"/>
            </a:pPr>
            <a:r>
              <a:rPr b="1" lang="en-US">
                <a:solidFill>
                  <a:srgbClr val="FF0000"/>
                </a:solidFill>
              </a:rPr>
              <a:t>GIÚP ĐỀU MÀU DA </a:t>
            </a:r>
            <a:endParaRPr/>
          </a:p>
          <a:p>
            <a:pPr indent="-228600" lvl="0" marL="228600" rtl="0" algn="l">
              <a:lnSpc>
                <a:spcPct val="140000"/>
              </a:lnSpc>
              <a:spcBef>
                <a:spcPts val="1000"/>
              </a:spcBef>
              <a:spcAft>
                <a:spcPts val="0"/>
              </a:spcAft>
              <a:buClr>
                <a:srgbClr val="FF0000"/>
              </a:buClr>
              <a:buSzPts val="2000"/>
              <a:buChar char="•"/>
            </a:pPr>
            <a:r>
              <a:rPr b="1" lang="en-US">
                <a:solidFill>
                  <a:srgbClr val="FF0000"/>
                </a:solidFill>
              </a:rPr>
              <a:t>SE KHÍT LỖ CHÂN LÔNG</a:t>
            </a:r>
            <a:endParaRPr/>
          </a:p>
        </p:txBody>
      </p:sp>
      <p:sp>
        <p:nvSpPr>
          <p:cNvPr id="358" name="Google Shape;358;p18"/>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a:t>7/21/23</a:t>
            </a:r>
            <a:endParaRPr/>
          </a:p>
        </p:txBody>
      </p:sp>
      <p:sp>
        <p:nvSpPr>
          <p:cNvPr id="359" name="Google Shape;359;p18"/>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p>
            <a:pPr indent="0" lvl="0" marL="0" rtl="0" algn="ctr">
              <a:spcBef>
                <a:spcPts val="0"/>
              </a:spcBef>
              <a:spcAft>
                <a:spcPts val="0"/>
              </a:spcAft>
              <a:buNone/>
            </a:pPr>
            <a:fld id="{00000000-1234-1234-1234-123412341234}" type="slidenum">
              <a:rPr lang="en-US"/>
              <a:t>‹#›</a:t>
            </a:fld>
            <a:endParaRPr/>
          </a:p>
        </p:txBody>
      </p:sp>
      <p:pic>
        <p:nvPicPr>
          <p:cNvPr descr="ロゴ&#10;&#10;自動的に生成された説明" id="360" name="Google Shape;360;p18"/>
          <p:cNvPicPr preferRelativeResize="0"/>
          <p:nvPr/>
        </p:nvPicPr>
        <p:blipFill rotWithShape="1">
          <a:blip r:embed="rId3">
            <a:alphaModFix/>
          </a:blip>
          <a:srcRect b="0" l="0" r="0" t="0"/>
          <a:stretch/>
        </p:blipFill>
        <p:spPr>
          <a:xfrm>
            <a:off x="11051381" y="449267"/>
            <a:ext cx="446030" cy="415919"/>
          </a:xfrm>
          <a:prstGeom prst="rect">
            <a:avLst/>
          </a:prstGeom>
          <a:noFill/>
          <a:ln>
            <a:noFill/>
          </a:ln>
        </p:spPr>
      </p:pic>
      <p:sp>
        <p:nvSpPr>
          <p:cNvPr id="361" name="Google Shape;361;p18"/>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9"/>
          <p:cNvSpPr txBox="1"/>
          <p:nvPr>
            <p:ph type="title"/>
          </p:nvPr>
        </p:nvSpPr>
        <p:spPr>
          <a:xfrm>
            <a:off x="838199" y="545914"/>
            <a:ext cx="9527275" cy="1241944"/>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chemeClr val="accent1"/>
              </a:buClr>
              <a:buSzPts val="4000"/>
              <a:buFont typeface="Meiryo"/>
              <a:buNone/>
            </a:pPr>
            <a:r>
              <a:rPr lang="en-US"/>
              <a:t>THÀNH PHẦN NỔI BẬT </a:t>
            </a:r>
            <a:endParaRPr/>
          </a:p>
        </p:txBody>
      </p:sp>
      <p:sp>
        <p:nvSpPr>
          <p:cNvPr id="367" name="Google Shape;367;p19"/>
          <p:cNvSpPr txBox="1"/>
          <p:nvPr>
            <p:ph idx="1" type="body"/>
          </p:nvPr>
        </p:nvSpPr>
        <p:spPr>
          <a:xfrm>
            <a:off x="838199" y="2108595"/>
            <a:ext cx="9527275" cy="3643931"/>
          </a:xfrm>
          <a:prstGeom prst="rect">
            <a:avLst/>
          </a:prstGeom>
          <a:noFill/>
          <a:ln>
            <a:noFill/>
          </a:ln>
        </p:spPr>
        <p:txBody>
          <a:bodyPr anchorCtr="0" anchor="t" bIns="91425" lIns="109725" spcFirstLastPara="1" rIns="109725" wrap="square" tIns="109725">
            <a:noAutofit/>
          </a:bodyPr>
          <a:lstStyle/>
          <a:p>
            <a:pPr indent="-228600" lvl="0" marL="228600" rtl="0" algn="l">
              <a:lnSpc>
                <a:spcPct val="140000"/>
              </a:lnSpc>
              <a:spcBef>
                <a:spcPts val="0"/>
              </a:spcBef>
              <a:spcAft>
                <a:spcPts val="0"/>
              </a:spcAft>
              <a:buClr>
                <a:schemeClr val="dk1"/>
              </a:buClr>
              <a:buSzPts val="1800"/>
              <a:buChar char="•"/>
            </a:pPr>
            <a:r>
              <a:rPr lang="en-US" sz="1800">
                <a:solidFill>
                  <a:schemeClr val="dk1"/>
                </a:solidFill>
                <a:latin typeface="Times"/>
                <a:ea typeface="Times"/>
                <a:cs typeface="Times"/>
                <a:sym typeface="Times"/>
              </a:rPr>
              <a:t>NMN: Ngăn ngừa lão hoá, giúp cải thiện vết nhăn, kết cấu da </a:t>
            </a:r>
            <a:endParaRPr/>
          </a:p>
          <a:p>
            <a:pPr indent="-228600" lvl="0" marL="228600" rtl="0" algn="l">
              <a:lnSpc>
                <a:spcPct val="140000"/>
              </a:lnSpc>
              <a:spcBef>
                <a:spcPts val="1000"/>
              </a:spcBef>
              <a:spcAft>
                <a:spcPts val="0"/>
              </a:spcAft>
              <a:buClr>
                <a:schemeClr val="dk1"/>
              </a:buClr>
              <a:buSzPts val="1800"/>
              <a:buChar char="•"/>
            </a:pPr>
            <a:r>
              <a:rPr b="1" lang="en-US" sz="1800">
                <a:solidFill>
                  <a:schemeClr val="dk1"/>
                </a:solidFill>
                <a:latin typeface="Times"/>
                <a:ea typeface="Times"/>
                <a:cs typeface="Times"/>
                <a:sym typeface="Times"/>
              </a:rPr>
              <a:t>Collagen thuỷ phân: </a:t>
            </a:r>
            <a:r>
              <a:rPr lang="en-US" sz="1800">
                <a:solidFill>
                  <a:schemeClr val="dk1"/>
                </a:solidFill>
                <a:latin typeface="Times"/>
                <a:ea typeface="Times"/>
                <a:cs typeface="Times"/>
                <a:sym typeface="Times"/>
              </a:rPr>
              <a:t>tăng cường kết cấu da, giúp da căng bóng, săn chắc.</a:t>
            </a:r>
            <a:endParaRPr/>
          </a:p>
          <a:p>
            <a:pPr indent="-228600" lvl="0" marL="228600" rtl="0" algn="l">
              <a:lnSpc>
                <a:spcPct val="140000"/>
              </a:lnSpc>
              <a:spcBef>
                <a:spcPts val="1000"/>
              </a:spcBef>
              <a:spcAft>
                <a:spcPts val="0"/>
              </a:spcAft>
              <a:buClr>
                <a:srgbClr val="262626"/>
              </a:buClr>
              <a:buSzPts val="1800"/>
              <a:buChar char="•"/>
            </a:pPr>
            <a:r>
              <a:rPr lang="en-US" sz="1800">
                <a:solidFill>
                  <a:srgbClr val="262626"/>
                </a:solidFill>
                <a:latin typeface="Times"/>
                <a:ea typeface="Times"/>
                <a:cs typeface="Times"/>
                <a:sym typeface="Times"/>
              </a:rPr>
              <a:t>Chiết xuất lá cây Hoa Anh Đào :Cải thiện da sần sùi, kháng viêm và giúp làm trắng da. </a:t>
            </a:r>
            <a:endParaRPr/>
          </a:p>
          <a:p>
            <a:pPr indent="-228600" lvl="0" marL="228600" rtl="0" algn="l">
              <a:lnSpc>
                <a:spcPct val="140000"/>
              </a:lnSpc>
              <a:spcBef>
                <a:spcPts val="1000"/>
              </a:spcBef>
              <a:spcAft>
                <a:spcPts val="0"/>
              </a:spcAft>
              <a:buClr>
                <a:srgbClr val="3A3A3A"/>
              </a:buClr>
              <a:buSzPts val="1800"/>
              <a:buChar char="•"/>
            </a:pPr>
            <a:r>
              <a:rPr lang="en-US" sz="1800">
                <a:solidFill>
                  <a:srgbClr val="3A3A3A"/>
                </a:solidFill>
                <a:latin typeface="Times"/>
                <a:ea typeface="Times"/>
                <a:cs typeface="Times"/>
                <a:sym typeface="Times"/>
              </a:rPr>
              <a:t>Hydrolyzed Conchiolin Protein</a:t>
            </a:r>
            <a:r>
              <a:rPr lang="en-US" sz="1800">
                <a:latin typeface="Times"/>
                <a:ea typeface="Times"/>
                <a:cs typeface="Times"/>
                <a:sym typeface="Times"/>
              </a:rPr>
              <a:t>:</a:t>
            </a:r>
            <a:r>
              <a:rPr lang="en-US" sz="1800">
                <a:solidFill>
                  <a:srgbClr val="3A3A3A"/>
                </a:solidFill>
                <a:latin typeface="Times"/>
                <a:ea typeface="Times"/>
                <a:cs typeface="Times"/>
                <a:sym typeface="Times"/>
              </a:rPr>
              <a:t>Là sản phẩm thu được từ quá trình thủy phân Conchiolin, một loại peptide bao phủ phần vô cơ của vỏ ngọc trai. Đây được đánh giá là một thành phần hiếm trong mỹ phẩm. Theo EWG, nó được cho rằng có tác dụng dưỡng da &amp; dưỡng tóc.</a:t>
            </a:r>
            <a:r>
              <a:rPr lang="en-US" sz="1800">
                <a:latin typeface="Times"/>
                <a:ea typeface="Times"/>
                <a:cs typeface="Times"/>
                <a:sym typeface="Times"/>
              </a:rPr>
              <a:t> </a:t>
            </a:r>
            <a:r>
              <a:rPr lang="en-US" sz="1800">
                <a:solidFill>
                  <a:srgbClr val="202124"/>
                </a:solidFill>
                <a:latin typeface="Times"/>
                <a:ea typeface="Times"/>
                <a:cs typeface="Times"/>
                <a:sym typeface="Times"/>
              </a:rPr>
              <a:t>Protein thủy phân này hoạt động như một chất dưỡng ẩm, làm sáng và đều màu da.</a:t>
            </a:r>
            <a:endParaRPr sz="1800">
              <a:latin typeface="Times"/>
              <a:ea typeface="Times"/>
              <a:cs typeface="Times"/>
              <a:sym typeface="Times"/>
            </a:endParaRPr>
          </a:p>
          <a:p>
            <a:pPr indent="-114300" lvl="0" marL="228600" rtl="0" algn="l">
              <a:lnSpc>
                <a:spcPct val="140000"/>
              </a:lnSpc>
              <a:spcBef>
                <a:spcPts val="1240"/>
              </a:spcBef>
              <a:spcAft>
                <a:spcPts val="0"/>
              </a:spcAft>
              <a:buClr>
                <a:schemeClr val="accent1"/>
              </a:buClr>
              <a:buSzPts val="1800"/>
              <a:buNone/>
            </a:pPr>
            <a:r>
              <a:t/>
            </a:r>
            <a:endParaRPr sz="1800">
              <a:solidFill>
                <a:srgbClr val="262626"/>
              </a:solidFill>
              <a:latin typeface="Times"/>
              <a:ea typeface="Times"/>
              <a:cs typeface="Times"/>
              <a:sym typeface="Times"/>
            </a:endParaRPr>
          </a:p>
          <a:p>
            <a:pPr indent="-114300" lvl="0" marL="228600" rtl="0" algn="l">
              <a:lnSpc>
                <a:spcPct val="140000"/>
              </a:lnSpc>
              <a:spcBef>
                <a:spcPts val="1000"/>
              </a:spcBef>
              <a:spcAft>
                <a:spcPts val="0"/>
              </a:spcAft>
              <a:buClr>
                <a:schemeClr val="accent1"/>
              </a:buClr>
              <a:buSzPts val="1800"/>
              <a:buNone/>
            </a:pPr>
            <a:r>
              <a:t/>
            </a:r>
            <a:endParaRPr b="0" i="0" sz="1800" u="none" strike="noStrike">
              <a:solidFill>
                <a:srgbClr val="262626"/>
              </a:solidFill>
              <a:latin typeface="Times"/>
              <a:ea typeface="Times"/>
              <a:cs typeface="Times"/>
              <a:sym typeface="Times"/>
            </a:endParaRPr>
          </a:p>
          <a:p>
            <a:pPr indent="-114300" lvl="0" marL="228600" rtl="0" algn="l">
              <a:lnSpc>
                <a:spcPct val="140000"/>
              </a:lnSpc>
              <a:spcBef>
                <a:spcPts val="1000"/>
              </a:spcBef>
              <a:spcAft>
                <a:spcPts val="0"/>
              </a:spcAft>
              <a:buClr>
                <a:schemeClr val="accent1"/>
              </a:buClr>
              <a:buSzPts val="1800"/>
              <a:buNone/>
            </a:pPr>
            <a:r>
              <a:t/>
            </a:r>
            <a:endParaRPr sz="1800">
              <a:latin typeface="Times"/>
              <a:ea typeface="Times"/>
              <a:cs typeface="Times"/>
              <a:sym typeface="Times"/>
            </a:endParaRPr>
          </a:p>
          <a:p>
            <a:pPr indent="-114300" lvl="0" marL="228600" rtl="0" algn="l">
              <a:lnSpc>
                <a:spcPct val="140000"/>
              </a:lnSpc>
              <a:spcBef>
                <a:spcPts val="1000"/>
              </a:spcBef>
              <a:spcAft>
                <a:spcPts val="0"/>
              </a:spcAft>
              <a:buClr>
                <a:schemeClr val="accent1"/>
              </a:buClr>
              <a:buSzPts val="1800"/>
              <a:buNone/>
            </a:pPr>
            <a:r>
              <a:t/>
            </a:r>
            <a:endParaRPr sz="1800">
              <a:latin typeface="Times"/>
              <a:ea typeface="Times"/>
              <a:cs typeface="Times"/>
              <a:sym typeface="Times"/>
            </a:endParaRPr>
          </a:p>
        </p:txBody>
      </p:sp>
      <p:sp>
        <p:nvSpPr>
          <p:cNvPr id="368" name="Google Shape;368;p19"/>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a:t>7/21/23</a:t>
            </a:r>
            <a:endParaRPr/>
          </a:p>
        </p:txBody>
      </p:sp>
      <p:sp>
        <p:nvSpPr>
          <p:cNvPr id="369" name="Google Shape;369;p19"/>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p>
            <a:pPr indent="0" lvl="0" marL="0" rtl="0" algn="ctr">
              <a:spcBef>
                <a:spcPts val="0"/>
              </a:spcBef>
              <a:spcAft>
                <a:spcPts val="0"/>
              </a:spcAft>
              <a:buNone/>
            </a:pPr>
            <a:fld id="{00000000-1234-1234-1234-123412341234}" type="slidenum">
              <a:rPr lang="en-US"/>
              <a:t>‹#›</a:t>
            </a:fld>
            <a:endParaRPr/>
          </a:p>
        </p:txBody>
      </p:sp>
      <p:pic>
        <p:nvPicPr>
          <p:cNvPr descr="ロゴ&#10;&#10;自動的に生成された説明" id="370" name="Google Shape;370;p19"/>
          <p:cNvPicPr preferRelativeResize="0"/>
          <p:nvPr/>
        </p:nvPicPr>
        <p:blipFill rotWithShape="1">
          <a:blip r:embed="rId3">
            <a:alphaModFix/>
          </a:blip>
          <a:srcRect b="0" l="0" r="0" t="0"/>
          <a:stretch/>
        </p:blipFill>
        <p:spPr>
          <a:xfrm>
            <a:off x="11051381" y="449267"/>
            <a:ext cx="446030" cy="415919"/>
          </a:xfrm>
          <a:prstGeom prst="rect">
            <a:avLst/>
          </a:prstGeom>
          <a:noFill/>
          <a:ln>
            <a:noFill/>
          </a:ln>
        </p:spPr>
      </p:pic>
      <p:sp>
        <p:nvSpPr>
          <p:cNvPr id="371" name="Google Shape;371;p19"/>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
          <p:cNvSpPr txBox="1"/>
          <p:nvPr>
            <p:ph type="title"/>
          </p:nvPr>
        </p:nvSpPr>
        <p:spPr>
          <a:xfrm>
            <a:off x="838199" y="545914"/>
            <a:ext cx="9527275" cy="1241944"/>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chemeClr val="accent1"/>
              </a:buClr>
              <a:buSzPts val="4000"/>
              <a:buFont typeface="Times"/>
              <a:buNone/>
            </a:pPr>
            <a:r>
              <a:rPr lang="en-US">
                <a:latin typeface="Times"/>
                <a:ea typeface="Times"/>
                <a:cs typeface="Times"/>
                <a:sym typeface="Times"/>
              </a:rPr>
              <a:t>DÒNG SẢN PHẨM NMN</a:t>
            </a:r>
            <a:endParaRPr>
              <a:latin typeface="Times"/>
              <a:ea typeface="Times"/>
              <a:cs typeface="Times"/>
              <a:sym typeface="Times"/>
            </a:endParaRPr>
          </a:p>
        </p:txBody>
      </p:sp>
      <p:sp>
        <p:nvSpPr>
          <p:cNvPr id="110" name="Google Shape;110;p2"/>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a:t>7/21/23</a:t>
            </a:r>
            <a:endParaRPr/>
          </a:p>
        </p:txBody>
      </p:sp>
      <p:sp>
        <p:nvSpPr>
          <p:cNvPr id="111" name="Google Shape;111;p2"/>
          <p:cNvSpPr txBox="1"/>
          <p:nvPr>
            <p:ph idx="11" type="ftr"/>
          </p:nvPr>
        </p:nvSpPr>
        <p:spPr>
          <a:xfrm rot="5400000">
            <a:off x="8464598" y="3246438"/>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sp>
        <p:nvSpPr>
          <p:cNvPr id="112" name="Google Shape;112;p2"/>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p>
            <a:pPr indent="0" lvl="0" marL="0" rtl="0" algn="ctr">
              <a:spcBef>
                <a:spcPts val="0"/>
              </a:spcBef>
              <a:spcAft>
                <a:spcPts val="0"/>
              </a:spcAft>
              <a:buNone/>
            </a:pPr>
            <a:fld id="{00000000-1234-1234-1234-123412341234}" type="slidenum">
              <a:rPr lang="en-US"/>
              <a:t>‹#›</a:t>
            </a:fld>
            <a:endParaRPr/>
          </a:p>
        </p:txBody>
      </p:sp>
      <p:pic>
        <p:nvPicPr>
          <p:cNvPr descr="台の上においてあるボトル&#10;&#10;中程度の精度で自動的に生成された説明" id="113" name="Google Shape;113;p2"/>
          <p:cNvPicPr preferRelativeResize="0"/>
          <p:nvPr/>
        </p:nvPicPr>
        <p:blipFill rotWithShape="1">
          <a:blip r:embed="rId3">
            <a:alphaModFix/>
          </a:blip>
          <a:srcRect b="-4" l="15648" r="15120" t="0"/>
          <a:stretch/>
        </p:blipFill>
        <p:spPr>
          <a:xfrm>
            <a:off x="5319215" y="2075601"/>
            <a:ext cx="1273621" cy="1839717"/>
          </a:xfrm>
          <a:prstGeom prst="rect">
            <a:avLst/>
          </a:prstGeom>
          <a:noFill/>
          <a:ln>
            <a:noFill/>
          </a:ln>
        </p:spPr>
      </p:pic>
      <p:pic>
        <p:nvPicPr>
          <p:cNvPr descr="白いバックグラウンドの前にあるボトル&#10;&#10;自動的に生成された説明" id="114" name="Google Shape;114;p2"/>
          <p:cNvPicPr preferRelativeResize="0"/>
          <p:nvPr/>
        </p:nvPicPr>
        <p:blipFill rotWithShape="1">
          <a:blip r:embed="rId4">
            <a:alphaModFix/>
          </a:blip>
          <a:srcRect b="-4" l="15935" r="14833" t="0"/>
          <a:stretch/>
        </p:blipFill>
        <p:spPr>
          <a:xfrm>
            <a:off x="7466904" y="2030307"/>
            <a:ext cx="1338736" cy="1933774"/>
          </a:xfrm>
          <a:prstGeom prst="rect">
            <a:avLst/>
          </a:prstGeom>
          <a:noFill/>
          <a:ln>
            <a:noFill/>
          </a:ln>
        </p:spPr>
      </p:pic>
      <p:pic>
        <p:nvPicPr>
          <p:cNvPr descr="洗面道具, ローション が含まれている画像&#10;&#10;自動的に生成された説明" id="115" name="Google Shape;115;p2"/>
          <p:cNvPicPr preferRelativeResize="0"/>
          <p:nvPr/>
        </p:nvPicPr>
        <p:blipFill rotWithShape="1">
          <a:blip r:embed="rId5">
            <a:alphaModFix/>
          </a:blip>
          <a:srcRect b="-4" l="15870" r="14897" t="0"/>
          <a:stretch/>
        </p:blipFill>
        <p:spPr>
          <a:xfrm>
            <a:off x="6391439" y="1981543"/>
            <a:ext cx="1338736" cy="1933775"/>
          </a:xfrm>
          <a:prstGeom prst="rect">
            <a:avLst/>
          </a:prstGeom>
          <a:noFill/>
          <a:ln>
            <a:noFill/>
          </a:ln>
        </p:spPr>
      </p:pic>
      <p:pic>
        <p:nvPicPr>
          <p:cNvPr descr="洗面道具, ローション が含まれている画像&#10;&#10;自動的に生成された説明" id="116" name="Google Shape;116;p2"/>
          <p:cNvPicPr preferRelativeResize="0"/>
          <p:nvPr/>
        </p:nvPicPr>
        <p:blipFill rotWithShape="1">
          <a:blip r:embed="rId6">
            <a:alphaModFix/>
          </a:blip>
          <a:srcRect b="0" l="0" r="0" t="0"/>
          <a:stretch/>
        </p:blipFill>
        <p:spPr>
          <a:xfrm>
            <a:off x="8400213" y="2116995"/>
            <a:ext cx="1682956" cy="1682956"/>
          </a:xfrm>
          <a:prstGeom prst="rect">
            <a:avLst/>
          </a:prstGeom>
          <a:noFill/>
          <a:ln>
            <a:noFill/>
          </a:ln>
        </p:spPr>
      </p:pic>
      <p:pic>
        <p:nvPicPr>
          <p:cNvPr id="117" name="Google Shape;117;p2"/>
          <p:cNvPicPr preferRelativeResize="0"/>
          <p:nvPr/>
        </p:nvPicPr>
        <p:blipFill rotWithShape="1">
          <a:blip r:embed="rId7">
            <a:alphaModFix/>
          </a:blip>
          <a:srcRect b="0" l="0" r="0" t="0"/>
          <a:stretch/>
        </p:blipFill>
        <p:spPr>
          <a:xfrm>
            <a:off x="8400213" y="4116268"/>
            <a:ext cx="1889705" cy="1718999"/>
          </a:xfrm>
          <a:prstGeom prst="rect">
            <a:avLst/>
          </a:prstGeom>
          <a:noFill/>
          <a:ln>
            <a:noFill/>
          </a:ln>
        </p:spPr>
      </p:pic>
      <p:pic>
        <p:nvPicPr>
          <p:cNvPr descr="文字の書かれた紙&#10;&#10;自動的に生成された説明" id="118" name="Google Shape;118;p2"/>
          <p:cNvPicPr preferRelativeResize="0"/>
          <p:nvPr/>
        </p:nvPicPr>
        <p:blipFill rotWithShape="1">
          <a:blip r:embed="rId8">
            <a:alphaModFix/>
          </a:blip>
          <a:srcRect b="0" l="0" r="0" t="0"/>
          <a:stretch/>
        </p:blipFill>
        <p:spPr>
          <a:xfrm>
            <a:off x="840935" y="2174126"/>
            <a:ext cx="2198457" cy="2159199"/>
          </a:xfrm>
          <a:prstGeom prst="rect">
            <a:avLst/>
          </a:prstGeom>
          <a:noFill/>
          <a:ln>
            <a:noFill/>
          </a:ln>
        </p:spPr>
      </p:pic>
      <p:pic>
        <p:nvPicPr>
          <p:cNvPr descr="文字の書かれた紙&#10;&#10;中程度の精度で自動的に生成された説明" id="119" name="Google Shape;119;p2"/>
          <p:cNvPicPr preferRelativeResize="0"/>
          <p:nvPr/>
        </p:nvPicPr>
        <p:blipFill rotWithShape="1">
          <a:blip r:embed="rId9">
            <a:alphaModFix/>
          </a:blip>
          <a:srcRect b="0" l="0" r="0" t="0"/>
          <a:stretch/>
        </p:blipFill>
        <p:spPr>
          <a:xfrm>
            <a:off x="3363442" y="2619151"/>
            <a:ext cx="1889705" cy="2674171"/>
          </a:xfrm>
          <a:prstGeom prst="rect">
            <a:avLst/>
          </a:prstGeom>
          <a:noFill/>
          <a:ln>
            <a:noFill/>
          </a:ln>
        </p:spPr>
      </p:pic>
      <p:pic>
        <p:nvPicPr>
          <p:cNvPr descr="ロゴ&#10;&#10;自動的に生成された説明" id="120" name="Google Shape;120;p2"/>
          <p:cNvPicPr preferRelativeResize="0"/>
          <p:nvPr/>
        </p:nvPicPr>
        <p:blipFill rotWithShape="1">
          <a:blip r:embed="rId10">
            <a:alphaModFix/>
          </a:blip>
          <a:srcRect b="0" l="0" r="0" t="0"/>
          <a:stretch/>
        </p:blipFill>
        <p:spPr>
          <a:xfrm>
            <a:off x="10026825" y="464191"/>
            <a:ext cx="446030" cy="41591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0"/>
          <p:cNvSpPr txBox="1"/>
          <p:nvPr>
            <p:ph type="title"/>
          </p:nvPr>
        </p:nvSpPr>
        <p:spPr>
          <a:xfrm>
            <a:off x="838199" y="545914"/>
            <a:ext cx="9527275" cy="1241944"/>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chemeClr val="accent1"/>
              </a:buClr>
              <a:buSzPts val="4000"/>
              <a:buFont typeface="Meiryo"/>
              <a:buNone/>
            </a:pPr>
            <a:r>
              <a:rPr lang="en-US"/>
              <a:t>THÀNH PHẦN NỔI BẬT</a:t>
            </a:r>
            <a:endParaRPr/>
          </a:p>
        </p:txBody>
      </p:sp>
      <p:sp>
        <p:nvSpPr>
          <p:cNvPr id="377" name="Google Shape;377;p20"/>
          <p:cNvSpPr txBox="1"/>
          <p:nvPr>
            <p:ph idx="1" type="body"/>
          </p:nvPr>
        </p:nvSpPr>
        <p:spPr>
          <a:xfrm>
            <a:off x="838199" y="2108595"/>
            <a:ext cx="9527275" cy="3643931"/>
          </a:xfrm>
          <a:prstGeom prst="rect">
            <a:avLst/>
          </a:prstGeom>
          <a:noFill/>
          <a:ln>
            <a:noFill/>
          </a:ln>
        </p:spPr>
        <p:txBody>
          <a:bodyPr anchorCtr="0" anchor="t" bIns="91425" lIns="109725" spcFirstLastPara="1" rIns="109725" wrap="square" tIns="109725">
            <a:noAutofit/>
          </a:bodyPr>
          <a:lstStyle/>
          <a:p>
            <a:pPr indent="0" lvl="0" marL="0" rtl="0" algn="l">
              <a:lnSpc>
                <a:spcPct val="140000"/>
              </a:lnSpc>
              <a:spcBef>
                <a:spcPts val="0"/>
              </a:spcBef>
              <a:spcAft>
                <a:spcPts val="0"/>
              </a:spcAft>
              <a:buClr>
                <a:srgbClr val="262626"/>
              </a:buClr>
              <a:buSzPts val="2000"/>
              <a:buNone/>
            </a:pPr>
            <a:r>
              <a:rPr b="1" i="0" lang="en-US" sz="2000" u="none" strike="noStrike">
                <a:solidFill>
                  <a:srgbClr val="262626"/>
                </a:solidFill>
                <a:highlight>
                  <a:srgbClr val="FFFF00"/>
                </a:highlight>
                <a:latin typeface="Times"/>
                <a:ea typeface="Times"/>
                <a:cs typeface="Times"/>
                <a:sym typeface="Times"/>
              </a:rPr>
              <a:t>Sodium Hyaluronate (Natri Hyaluronate) </a:t>
            </a:r>
            <a:endParaRPr/>
          </a:p>
          <a:p>
            <a:pPr indent="0" lvl="0" marL="0" rtl="0" algn="l">
              <a:lnSpc>
                <a:spcPct val="140000"/>
              </a:lnSpc>
              <a:spcBef>
                <a:spcPts val="1000"/>
              </a:spcBef>
              <a:spcAft>
                <a:spcPts val="0"/>
              </a:spcAft>
              <a:buClr>
                <a:srgbClr val="000000"/>
              </a:buClr>
              <a:buSzPts val="2000"/>
              <a:buNone/>
            </a:pPr>
            <a:r>
              <a:rPr b="0" i="0" lang="en-US" sz="2000" u="none" strike="noStrike">
                <a:solidFill>
                  <a:srgbClr val="000000"/>
                </a:solidFill>
                <a:latin typeface="Times"/>
                <a:ea typeface="Times"/>
                <a:cs typeface="Times"/>
                <a:sym typeface="Times"/>
              </a:rPr>
              <a:t>Sodium Hyaluronate là muối tách ra từ Acid Hyaluronic (HA). Hoạt chất này có kích thước phân tử rất nhỏ nên dễ dàng len lỏi vào sâu trong da. Đồng thời vì là một HA, nên Sodium Hyaluronate có khả năng giữ nước tới 100 lần trọng lượng của nó.</a:t>
            </a:r>
            <a:r>
              <a:rPr b="0" i="0" lang="en-US" u="none" strike="noStrike">
                <a:solidFill>
                  <a:srgbClr val="000000"/>
                </a:solidFill>
                <a:latin typeface="Times"/>
                <a:ea typeface="Times"/>
                <a:cs typeface="Times"/>
                <a:sym typeface="Times"/>
              </a:rPr>
              <a:t> Nhờ vậy mà khi thâm nhập vào da, các phân tử Sodium Hyaluronate sẽ khuếch tán và gia tăng trọng lượng gấp 1000 lần để hút ẩm từ môi trường và các tầng da bên dưới lên bề mặt da. Cho lớp ngoài của da được cấp ẩm đầy đủ trở nên căng mọng, đồng thời giúp cho các sợi Collagen săn chắc và dẻo dai hơn.</a:t>
            </a:r>
            <a:endParaRPr b="0" i="0" u="none" strike="noStrike">
              <a:solidFill>
                <a:srgbClr val="777777"/>
              </a:solidFill>
              <a:latin typeface="Times"/>
              <a:ea typeface="Times"/>
              <a:cs typeface="Times"/>
              <a:sym typeface="Times"/>
            </a:endParaRPr>
          </a:p>
          <a:p>
            <a:pPr indent="0" lvl="0" marL="0" rtl="0" algn="l">
              <a:lnSpc>
                <a:spcPct val="140000"/>
              </a:lnSpc>
              <a:spcBef>
                <a:spcPts val="1000"/>
              </a:spcBef>
              <a:spcAft>
                <a:spcPts val="0"/>
              </a:spcAft>
              <a:buClr>
                <a:schemeClr val="accent1"/>
              </a:buClr>
              <a:buSzPts val="2000"/>
              <a:buNone/>
            </a:pPr>
            <a:r>
              <a:t/>
            </a:r>
            <a:endParaRPr/>
          </a:p>
        </p:txBody>
      </p:sp>
      <p:sp>
        <p:nvSpPr>
          <p:cNvPr id="378" name="Google Shape;378;p20"/>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a:t>7/21/23</a:t>
            </a:r>
            <a:endParaRPr/>
          </a:p>
        </p:txBody>
      </p:sp>
      <p:sp>
        <p:nvSpPr>
          <p:cNvPr id="379" name="Google Shape;379;p20"/>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p>
            <a:pPr indent="0" lvl="0" marL="0" rtl="0" algn="ctr">
              <a:spcBef>
                <a:spcPts val="0"/>
              </a:spcBef>
              <a:spcAft>
                <a:spcPts val="0"/>
              </a:spcAft>
              <a:buNone/>
            </a:pPr>
            <a:fld id="{00000000-1234-1234-1234-123412341234}" type="slidenum">
              <a:rPr lang="en-US"/>
              <a:t>‹#›</a:t>
            </a:fld>
            <a:endParaRPr/>
          </a:p>
        </p:txBody>
      </p:sp>
      <p:pic>
        <p:nvPicPr>
          <p:cNvPr descr="ロゴ&#10;&#10;自動的に生成された説明" id="380" name="Google Shape;380;p20"/>
          <p:cNvPicPr preferRelativeResize="0"/>
          <p:nvPr/>
        </p:nvPicPr>
        <p:blipFill rotWithShape="1">
          <a:blip r:embed="rId3">
            <a:alphaModFix/>
          </a:blip>
          <a:srcRect b="0" l="0" r="0" t="0"/>
          <a:stretch/>
        </p:blipFill>
        <p:spPr>
          <a:xfrm>
            <a:off x="11051381" y="449267"/>
            <a:ext cx="446030" cy="415919"/>
          </a:xfrm>
          <a:prstGeom prst="rect">
            <a:avLst/>
          </a:prstGeom>
          <a:noFill/>
          <a:ln>
            <a:noFill/>
          </a:ln>
        </p:spPr>
      </p:pic>
      <p:sp>
        <p:nvSpPr>
          <p:cNvPr id="381" name="Google Shape;381;p20"/>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1"/>
          <p:cNvSpPr txBox="1"/>
          <p:nvPr>
            <p:ph type="title"/>
          </p:nvPr>
        </p:nvSpPr>
        <p:spPr>
          <a:xfrm>
            <a:off x="838199" y="545914"/>
            <a:ext cx="9527275" cy="1241944"/>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chemeClr val="accent1"/>
              </a:buClr>
              <a:buSzPts val="4000"/>
              <a:buFont typeface="Meiryo"/>
              <a:buNone/>
            </a:pPr>
            <a:r>
              <a:rPr lang="en-US"/>
              <a:t>THÀNH PHẦN NỔI BẬT</a:t>
            </a:r>
            <a:endParaRPr/>
          </a:p>
        </p:txBody>
      </p:sp>
      <p:sp>
        <p:nvSpPr>
          <p:cNvPr id="387" name="Google Shape;387;p21"/>
          <p:cNvSpPr txBox="1"/>
          <p:nvPr>
            <p:ph idx="1" type="body"/>
          </p:nvPr>
        </p:nvSpPr>
        <p:spPr>
          <a:xfrm>
            <a:off x="838199" y="2108595"/>
            <a:ext cx="9527275" cy="3643931"/>
          </a:xfrm>
          <a:prstGeom prst="rect">
            <a:avLst/>
          </a:prstGeom>
          <a:noFill/>
          <a:ln>
            <a:noFill/>
          </a:ln>
        </p:spPr>
        <p:txBody>
          <a:bodyPr anchorCtr="0" anchor="t" bIns="91425" lIns="109725" spcFirstLastPara="1" rIns="109725" wrap="square" tIns="109725">
            <a:noAutofit/>
          </a:bodyPr>
          <a:lstStyle/>
          <a:p>
            <a:pPr indent="-228600" lvl="0" marL="228600" rtl="0" algn="l">
              <a:lnSpc>
                <a:spcPct val="140000"/>
              </a:lnSpc>
              <a:spcBef>
                <a:spcPts val="0"/>
              </a:spcBef>
              <a:spcAft>
                <a:spcPts val="0"/>
              </a:spcAft>
              <a:buClr>
                <a:schemeClr val="dk1"/>
              </a:buClr>
              <a:buSzPts val="1700"/>
              <a:buChar char="•"/>
            </a:pPr>
            <a:r>
              <a:rPr lang="en-US" sz="1700">
                <a:solidFill>
                  <a:schemeClr val="dk1"/>
                </a:solidFill>
                <a:latin typeface="Times"/>
                <a:ea typeface="Times"/>
                <a:cs typeface="Times"/>
                <a:sym typeface="Times"/>
              </a:rPr>
              <a:t>Fulleren có sức mạnh chống lão hoá cao gấp 172 lần so với Vitamin C. Có khả năng cải thiện các đốm, tàn nhan, nếp nhăn, chảy xệ và các vấn đề da…</a:t>
            </a:r>
            <a:endParaRPr/>
          </a:p>
          <a:p>
            <a:pPr indent="-228600" lvl="0" marL="228600" rtl="0" algn="l">
              <a:lnSpc>
                <a:spcPct val="140000"/>
              </a:lnSpc>
              <a:spcBef>
                <a:spcPts val="1000"/>
              </a:spcBef>
              <a:spcAft>
                <a:spcPts val="0"/>
              </a:spcAft>
              <a:buClr>
                <a:schemeClr val="dk1"/>
              </a:buClr>
              <a:buSzPts val="1700"/>
              <a:buChar char="•"/>
            </a:pPr>
            <a:r>
              <a:rPr lang="en-US" sz="1700">
                <a:solidFill>
                  <a:schemeClr val="dk1"/>
                </a:solidFill>
                <a:latin typeface="Times"/>
                <a:ea typeface="Times"/>
                <a:cs typeface="Times"/>
                <a:sym typeface="Times"/>
              </a:rPr>
              <a:t>Proteoglycan thúc đẩy sự phát triển của tế bào da và sản xuất axit hyaluronic và collagen loại I. Nó cũng có khả năng giữ nước cao, và đã được xác nhận là có tác dụng cải thiện làn da thô ráp, nếp nhăn, độ đàn hồi của da, ức chế sản xuất melanin và cải thiện sắc tố da .., giữ mãi làn da tươi trẻ.</a:t>
            </a:r>
            <a:endParaRPr/>
          </a:p>
          <a:p>
            <a:pPr indent="-228600" lvl="0" marL="228600" rtl="0" algn="l">
              <a:lnSpc>
                <a:spcPct val="140000"/>
              </a:lnSpc>
              <a:spcBef>
                <a:spcPts val="1000"/>
              </a:spcBef>
              <a:spcAft>
                <a:spcPts val="0"/>
              </a:spcAft>
              <a:buClr>
                <a:schemeClr val="dk1"/>
              </a:buClr>
              <a:buSzPts val="1700"/>
              <a:buChar char="•"/>
            </a:pPr>
            <a:r>
              <a:rPr i="0" lang="en-US" sz="1700" strike="noStrike">
                <a:solidFill>
                  <a:schemeClr val="dk1"/>
                </a:solidFill>
                <a:latin typeface="Times"/>
                <a:ea typeface="Times"/>
                <a:cs typeface="Times"/>
                <a:sym typeface="Times"/>
              </a:rPr>
              <a:t>CoQ10 giúp da chống lại các tác hại của ánh nắng mặt trời, một trong những nguyên nhân khiến da không đều màu. Ngoài ra, Coenzyme q10 sản sinh Collagen – </a:t>
            </a:r>
            <a:r>
              <a:rPr lang="en-US" sz="1700">
                <a:solidFill>
                  <a:schemeClr val="dk1"/>
                </a:solidFill>
                <a:latin typeface="Times"/>
                <a:ea typeface="Times"/>
                <a:cs typeface="Times"/>
                <a:sym typeface="Times"/>
              </a:rPr>
              <a:t>Elestine </a:t>
            </a:r>
            <a:r>
              <a:rPr i="0" lang="en-US" sz="1700" strike="noStrike">
                <a:solidFill>
                  <a:schemeClr val="dk1"/>
                </a:solidFill>
                <a:latin typeface="Times"/>
                <a:ea typeface="Times"/>
                <a:cs typeface="Times"/>
                <a:sym typeface="Times"/>
              </a:rPr>
              <a:t>giúp cung cấp độ ẩm trên da làm cho làn da luôn khỏe mạnh và tươi trẻ.</a:t>
            </a:r>
            <a:endParaRPr sz="1700">
              <a:solidFill>
                <a:schemeClr val="dk1"/>
              </a:solidFill>
              <a:latin typeface="Times"/>
              <a:ea typeface="Times"/>
              <a:cs typeface="Times"/>
              <a:sym typeface="Times"/>
            </a:endParaRPr>
          </a:p>
          <a:p>
            <a:pPr indent="-120650" lvl="0" marL="228600" rtl="0" algn="l">
              <a:lnSpc>
                <a:spcPct val="140000"/>
              </a:lnSpc>
              <a:spcBef>
                <a:spcPts val="1000"/>
              </a:spcBef>
              <a:spcAft>
                <a:spcPts val="0"/>
              </a:spcAft>
              <a:buClr>
                <a:schemeClr val="accent1"/>
              </a:buClr>
              <a:buSzPts val="1700"/>
              <a:buNone/>
            </a:pPr>
            <a:r>
              <a:t/>
            </a:r>
            <a:endParaRPr sz="1700">
              <a:solidFill>
                <a:schemeClr val="dk1"/>
              </a:solidFill>
              <a:latin typeface="Times"/>
              <a:ea typeface="Times"/>
              <a:cs typeface="Times"/>
              <a:sym typeface="Times"/>
            </a:endParaRPr>
          </a:p>
        </p:txBody>
      </p:sp>
      <p:sp>
        <p:nvSpPr>
          <p:cNvPr id="388" name="Google Shape;388;p21"/>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a:t>7/21/23</a:t>
            </a:r>
            <a:endParaRPr/>
          </a:p>
        </p:txBody>
      </p:sp>
      <p:sp>
        <p:nvSpPr>
          <p:cNvPr id="389" name="Google Shape;389;p21"/>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p>
            <a:pPr indent="0" lvl="0" marL="0" rtl="0" algn="ctr">
              <a:spcBef>
                <a:spcPts val="0"/>
              </a:spcBef>
              <a:spcAft>
                <a:spcPts val="0"/>
              </a:spcAft>
              <a:buNone/>
            </a:pPr>
            <a:fld id="{00000000-1234-1234-1234-123412341234}" type="slidenum">
              <a:rPr lang="en-US"/>
              <a:t>‹#›</a:t>
            </a:fld>
            <a:endParaRPr/>
          </a:p>
        </p:txBody>
      </p:sp>
      <p:pic>
        <p:nvPicPr>
          <p:cNvPr descr="ロゴ&#10;&#10;自動的に生成された説明" id="390" name="Google Shape;390;p21"/>
          <p:cNvPicPr preferRelativeResize="0"/>
          <p:nvPr/>
        </p:nvPicPr>
        <p:blipFill rotWithShape="1">
          <a:blip r:embed="rId3">
            <a:alphaModFix/>
          </a:blip>
          <a:srcRect b="0" l="0" r="0" t="0"/>
          <a:stretch/>
        </p:blipFill>
        <p:spPr>
          <a:xfrm>
            <a:off x="11051381" y="449267"/>
            <a:ext cx="446030" cy="415919"/>
          </a:xfrm>
          <a:prstGeom prst="rect">
            <a:avLst/>
          </a:prstGeom>
          <a:noFill/>
          <a:ln>
            <a:noFill/>
          </a:ln>
        </p:spPr>
      </p:pic>
      <p:sp>
        <p:nvSpPr>
          <p:cNvPr id="391" name="Google Shape;391;p21"/>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2"/>
          <p:cNvSpPr txBox="1"/>
          <p:nvPr>
            <p:ph type="title"/>
          </p:nvPr>
        </p:nvSpPr>
        <p:spPr>
          <a:xfrm>
            <a:off x="838199" y="545914"/>
            <a:ext cx="9527275" cy="1241944"/>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chemeClr val="accent1"/>
              </a:buClr>
              <a:buSzPts val="4000"/>
              <a:buFont typeface="Meiryo"/>
              <a:buNone/>
            </a:pPr>
            <a:r>
              <a:rPr lang="en-US"/>
              <a:t>THÀNH PHẦN NỔI BẬT</a:t>
            </a:r>
            <a:endParaRPr/>
          </a:p>
        </p:txBody>
      </p:sp>
      <p:sp>
        <p:nvSpPr>
          <p:cNvPr id="397" name="Google Shape;397;p22"/>
          <p:cNvSpPr txBox="1"/>
          <p:nvPr>
            <p:ph idx="1" type="body"/>
          </p:nvPr>
        </p:nvSpPr>
        <p:spPr>
          <a:xfrm>
            <a:off x="838199" y="2108595"/>
            <a:ext cx="9527275" cy="4318784"/>
          </a:xfrm>
          <a:prstGeom prst="rect">
            <a:avLst/>
          </a:prstGeom>
          <a:noFill/>
          <a:ln>
            <a:noFill/>
          </a:ln>
        </p:spPr>
        <p:txBody>
          <a:bodyPr anchorCtr="0" anchor="t" bIns="91425" lIns="109725" spcFirstLastPara="1" rIns="109725" wrap="square" tIns="109725">
            <a:noAutofit/>
          </a:bodyPr>
          <a:lstStyle/>
          <a:p>
            <a:pPr indent="-228600" lvl="0" marL="228600" rtl="0" algn="l">
              <a:lnSpc>
                <a:spcPct val="140000"/>
              </a:lnSpc>
              <a:spcBef>
                <a:spcPts val="0"/>
              </a:spcBef>
              <a:spcAft>
                <a:spcPts val="0"/>
              </a:spcAft>
              <a:buClr>
                <a:schemeClr val="dk1"/>
              </a:buClr>
              <a:buSzPts val="1500"/>
              <a:buChar char="•"/>
            </a:pPr>
            <a:r>
              <a:rPr lang="en-US" sz="1500">
                <a:solidFill>
                  <a:schemeClr val="dk1"/>
                </a:solidFill>
                <a:latin typeface="Times"/>
                <a:ea typeface="Times"/>
                <a:cs typeface="Times"/>
                <a:sym typeface="Times"/>
              </a:rPr>
              <a:t>Công dụng làm đẹp của </a:t>
            </a:r>
            <a:r>
              <a:rPr b="1" lang="en-US" sz="1500">
                <a:solidFill>
                  <a:schemeClr val="dk1"/>
                </a:solidFill>
                <a:highlight>
                  <a:srgbClr val="FFFF00"/>
                </a:highlight>
                <a:latin typeface="Times"/>
                <a:ea typeface="Times"/>
                <a:cs typeface="Times"/>
                <a:sym typeface="Times"/>
              </a:rPr>
              <a:t>Platinum ( Bột bạch kim).</a:t>
            </a:r>
            <a:endParaRPr b="1" sz="1500">
              <a:solidFill>
                <a:schemeClr val="dk1"/>
              </a:solidFill>
              <a:highlight>
                <a:srgbClr val="FFFF00"/>
              </a:highlight>
              <a:latin typeface="Times"/>
              <a:ea typeface="Times"/>
              <a:cs typeface="Times"/>
              <a:sym typeface="Times"/>
            </a:endParaRPr>
          </a:p>
          <a:p>
            <a:pPr indent="-342900" lvl="0" marL="342900" rtl="0" algn="l">
              <a:lnSpc>
                <a:spcPct val="140000"/>
              </a:lnSpc>
              <a:spcBef>
                <a:spcPts val="1000"/>
              </a:spcBef>
              <a:spcAft>
                <a:spcPts val="0"/>
              </a:spcAft>
              <a:buClr>
                <a:schemeClr val="dk1"/>
              </a:buClr>
              <a:buSzPts val="1000"/>
              <a:buFont typeface="Noto Sans Symbols"/>
              <a:buChar char="∙"/>
            </a:pPr>
            <a:r>
              <a:rPr lang="en-US" sz="1500">
                <a:solidFill>
                  <a:schemeClr val="dk1"/>
                </a:solidFill>
                <a:latin typeface="Times"/>
                <a:ea typeface="Times"/>
                <a:cs typeface="Times"/>
                <a:sym typeface="Times"/>
              </a:rPr>
              <a:t>Tăng cường hoạt động và sức đề kháng của tế bào da. Rất nhiều người có làn da mẫn cảm, dễ kích ứng với kim loại đều chọn trang sức làm từ platinum. Tạo lớp rào cản bào vệ da và khóa ẩm. ... Làm giảm thâm nám. ... Tạo độ căng bóng, giúp da căng tràn sức sống.</a:t>
            </a:r>
            <a:endParaRPr sz="1500">
              <a:solidFill>
                <a:schemeClr val="dk1"/>
              </a:solidFill>
              <a:latin typeface="Times"/>
              <a:ea typeface="Times"/>
              <a:cs typeface="Times"/>
              <a:sym typeface="Times"/>
            </a:endParaRPr>
          </a:p>
          <a:p>
            <a:pPr indent="-228600" lvl="0" marL="228600" rtl="0" algn="l">
              <a:lnSpc>
                <a:spcPct val="140000"/>
              </a:lnSpc>
              <a:spcBef>
                <a:spcPts val="1300"/>
              </a:spcBef>
              <a:spcAft>
                <a:spcPts val="0"/>
              </a:spcAft>
              <a:buClr>
                <a:schemeClr val="dk1"/>
              </a:buClr>
              <a:buSzPts val="1500"/>
              <a:buChar char="•"/>
            </a:pPr>
            <a:r>
              <a:rPr b="1" lang="en-US" sz="1500">
                <a:solidFill>
                  <a:schemeClr val="dk1"/>
                </a:solidFill>
                <a:highlight>
                  <a:srgbClr val="FFFF00"/>
                </a:highlight>
                <a:latin typeface="Times"/>
                <a:ea typeface="Times"/>
                <a:cs typeface="Times"/>
                <a:sym typeface="Times"/>
              </a:rPr>
              <a:t>Nano bạc </a:t>
            </a:r>
            <a:r>
              <a:rPr lang="en-US" sz="1500">
                <a:solidFill>
                  <a:schemeClr val="dk1"/>
                </a:solidFill>
                <a:latin typeface="Times"/>
                <a:ea typeface="Times"/>
                <a:cs typeface="Times"/>
                <a:sym typeface="Times"/>
              </a:rPr>
              <a:t>trong mỹ phẩm giúp sát khuẩn/sát trùng, tạo đề kháng tốt cho da giúp da luôn khỏe mạnh và tươi sáng. Nhờ vào tác dụng diệt khuẩn mà Nano bạc được coi là chất bảo quản tự nhiên trong mỹ phẩm- điều mà chưa hoạt chất nào có được</a:t>
            </a:r>
            <a:endParaRPr sz="1500">
              <a:solidFill>
                <a:schemeClr val="dk1"/>
              </a:solidFill>
              <a:latin typeface="Times"/>
              <a:ea typeface="Times"/>
              <a:cs typeface="Times"/>
              <a:sym typeface="Times"/>
            </a:endParaRPr>
          </a:p>
          <a:p>
            <a:pPr indent="-228600" lvl="0" marL="228600" rtl="0" algn="l">
              <a:lnSpc>
                <a:spcPct val="140000"/>
              </a:lnSpc>
              <a:spcBef>
                <a:spcPts val="1000"/>
              </a:spcBef>
              <a:spcAft>
                <a:spcPts val="0"/>
              </a:spcAft>
              <a:buClr>
                <a:schemeClr val="dk1"/>
              </a:buClr>
              <a:buSzPts val="1500"/>
              <a:buChar char="•"/>
            </a:pPr>
            <a:r>
              <a:rPr lang="en-US" sz="1500">
                <a:solidFill>
                  <a:schemeClr val="dk1"/>
                </a:solidFill>
                <a:highlight>
                  <a:srgbClr val="FFFF00"/>
                </a:highlight>
                <a:latin typeface="Times"/>
                <a:ea typeface="Times"/>
                <a:cs typeface="Times"/>
                <a:sym typeface="Times"/>
              </a:rPr>
              <a:t>Squalane</a:t>
            </a:r>
            <a:r>
              <a:rPr lang="en-US" sz="1500">
                <a:solidFill>
                  <a:schemeClr val="dk1"/>
                </a:solidFill>
                <a:latin typeface="Times"/>
                <a:ea typeface="Times"/>
                <a:cs typeface="Times"/>
                <a:sym typeface="Times"/>
              </a:rPr>
              <a:t> là đem lại tính hydrat hóa, qua đó thành phần này thực sự giúp khóa ẩm cho làn da. Chính vì Squalane đã xuất hiện một cách tự nhiên trong da để cung cấp nước, nhưng quá trình sản sinh tự nhiên lại bắt đầu chậm lại từ độ tuổi 30, việc bổ sung dầu Squalane chiết xuất từ bên ngoài trên vùng da tại chỗ sẽ giúp bổ sung lượng nước còn thiếu và làm căng mọng làn da.</a:t>
            </a:r>
            <a:endParaRPr sz="1500">
              <a:solidFill>
                <a:schemeClr val="dk1"/>
              </a:solidFill>
              <a:latin typeface="Times"/>
              <a:ea typeface="Times"/>
              <a:cs typeface="Times"/>
              <a:sym typeface="Times"/>
            </a:endParaRPr>
          </a:p>
          <a:p>
            <a:pPr indent="-133350" lvl="0" marL="228600" rtl="0" algn="l">
              <a:lnSpc>
                <a:spcPct val="140000"/>
              </a:lnSpc>
              <a:spcBef>
                <a:spcPts val="1000"/>
              </a:spcBef>
              <a:spcAft>
                <a:spcPts val="0"/>
              </a:spcAft>
              <a:buClr>
                <a:schemeClr val="accent1"/>
              </a:buClr>
              <a:buSzPts val="1500"/>
              <a:buNone/>
            </a:pPr>
            <a:r>
              <a:t/>
            </a:r>
            <a:endParaRPr sz="1500">
              <a:solidFill>
                <a:schemeClr val="dk1"/>
              </a:solidFill>
              <a:latin typeface="Times"/>
              <a:ea typeface="Times"/>
              <a:cs typeface="Times"/>
              <a:sym typeface="Times"/>
            </a:endParaRPr>
          </a:p>
        </p:txBody>
      </p:sp>
      <p:sp>
        <p:nvSpPr>
          <p:cNvPr id="398" name="Google Shape;398;p22"/>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a:t>7/21/23</a:t>
            </a:r>
            <a:endParaRPr/>
          </a:p>
        </p:txBody>
      </p:sp>
      <p:sp>
        <p:nvSpPr>
          <p:cNvPr id="399" name="Google Shape;399;p22"/>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p>
            <a:pPr indent="0" lvl="0" marL="0" rtl="0" algn="ctr">
              <a:spcBef>
                <a:spcPts val="0"/>
              </a:spcBef>
              <a:spcAft>
                <a:spcPts val="0"/>
              </a:spcAft>
              <a:buNone/>
            </a:pPr>
            <a:fld id="{00000000-1234-1234-1234-123412341234}" type="slidenum">
              <a:rPr lang="en-US"/>
              <a:t>‹#›</a:t>
            </a:fld>
            <a:endParaRPr/>
          </a:p>
        </p:txBody>
      </p:sp>
      <p:pic>
        <p:nvPicPr>
          <p:cNvPr descr="ロゴ&#10;&#10;自動的に生成された説明" id="400" name="Google Shape;400;p22"/>
          <p:cNvPicPr preferRelativeResize="0"/>
          <p:nvPr/>
        </p:nvPicPr>
        <p:blipFill rotWithShape="1">
          <a:blip r:embed="rId3">
            <a:alphaModFix/>
          </a:blip>
          <a:srcRect b="0" l="0" r="0" t="0"/>
          <a:stretch/>
        </p:blipFill>
        <p:spPr>
          <a:xfrm>
            <a:off x="11051381" y="449267"/>
            <a:ext cx="446030" cy="415919"/>
          </a:xfrm>
          <a:prstGeom prst="rect">
            <a:avLst/>
          </a:prstGeom>
          <a:noFill/>
          <a:ln>
            <a:noFill/>
          </a:ln>
        </p:spPr>
      </p:pic>
      <p:sp>
        <p:nvSpPr>
          <p:cNvPr id="401" name="Google Shape;401;p22"/>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descr="Web サイト&#10;&#10;中程度の精度で自動的に生成された説明" id="406" name="Google Shape;406;p23"/>
          <p:cNvPicPr preferRelativeResize="0"/>
          <p:nvPr/>
        </p:nvPicPr>
        <p:blipFill rotWithShape="1">
          <a:blip r:embed="rId3">
            <a:alphaModFix/>
          </a:blip>
          <a:srcRect b="5974" l="0" r="0" t="12040"/>
          <a:stretch/>
        </p:blipFill>
        <p:spPr>
          <a:xfrm>
            <a:off x="307775" y="261437"/>
            <a:ext cx="11576450" cy="6335126"/>
          </a:xfrm>
          <a:prstGeom prst="rect">
            <a:avLst/>
          </a:prstGeom>
          <a:noFill/>
          <a:ln>
            <a:noFill/>
          </a:ln>
        </p:spPr>
      </p:pic>
      <p:sp>
        <p:nvSpPr>
          <p:cNvPr id="407" name="Google Shape;407;p23"/>
          <p:cNvSpPr txBox="1"/>
          <p:nvPr/>
        </p:nvSpPr>
        <p:spPr>
          <a:xfrm>
            <a:off x="4038600" y="4280654"/>
            <a:ext cx="143256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000000"/>
                </a:solidFill>
                <a:latin typeface="Times"/>
                <a:ea typeface="Times"/>
                <a:cs typeface="Times"/>
                <a:sym typeface="Times"/>
              </a:rPr>
              <a:t>Chiết xuất hoa hồng Rosa roxburghi</a:t>
            </a:r>
            <a:r>
              <a:rPr lang="en-US" sz="1000">
                <a:solidFill>
                  <a:schemeClr val="dk1"/>
                </a:solidFill>
                <a:latin typeface="Meiryo"/>
                <a:ea typeface="Meiryo"/>
                <a:cs typeface="Meiryo"/>
                <a:sym typeface="Meiryo"/>
              </a:rPr>
              <a:t> </a:t>
            </a:r>
            <a:endParaRPr sz="1000">
              <a:solidFill>
                <a:schemeClr val="dk1"/>
              </a:solidFill>
              <a:latin typeface="Meiryo"/>
              <a:ea typeface="Meiryo"/>
              <a:cs typeface="Meiryo"/>
              <a:sym typeface="Meiryo"/>
            </a:endParaRPr>
          </a:p>
        </p:txBody>
      </p:sp>
      <p:sp>
        <p:nvSpPr>
          <p:cNvPr id="408" name="Google Shape;408;p23"/>
          <p:cNvSpPr txBox="1"/>
          <p:nvPr/>
        </p:nvSpPr>
        <p:spPr>
          <a:xfrm>
            <a:off x="6797040" y="3640575"/>
            <a:ext cx="172212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000000"/>
                </a:solidFill>
                <a:latin typeface="Times"/>
                <a:ea typeface="Times"/>
                <a:cs typeface="Times"/>
                <a:sym typeface="Times"/>
              </a:rPr>
              <a:t>Chiết xuất quả Tenninka</a:t>
            </a:r>
            <a:r>
              <a:rPr lang="en-US" sz="1000">
                <a:solidFill>
                  <a:schemeClr val="dk1"/>
                </a:solidFill>
                <a:latin typeface="Meiryo"/>
                <a:ea typeface="Meiryo"/>
                <a:cs typeface="Meiryo"/>
                <a:sym typeface="Meiryo"/>
              </a:rPr>
              <a:t> </a:t>
            </a:r>
            <a:endParaRPr sz="1000">
              <a:solidFill>
                <a:schemeClr val="dk1"/>
              </a:solidFill>
              <a:latin typeface="Meiryo"/>
              <a:ea typeface="Meiryo"/>
              <a:cs typeface="Meiryo"/>
              <a:sym typeface="Meiryo"/>
            </a:endParaRPr>
          </a:p>
        </p:txBody>
      </p:sp>
      <p:sp>
        <p:nvSpPr>
          <p:cNvPr id="409" name="Google Shape;409;p23"/>
          <p:cNvSpPr txBox="1"/>
          <p:nvPr/>
        </p:nvSpPr>
        <p:spPr>
          <a:xfrm>
            <a:off x="8884920" y="4434543"/>
            <a:ext cx="160020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000000"/>
                </a:solidFill>
                <a:latin typeface="Times"/>
                <a:ea typeface="Times"/>
                <a:cs typeface="Times"/>
                <a:sym typeface="Times"/>
              </a:rPr>
              <a:t>Chiết xuất lá việt quất đen</a:t>
            </a:r>
            <a:r>
              <a:rPr lang="en-US" sz="1000">
                <a:solidFill>
                  <a:schemeClr val="dk1"/>
                </a:solidFill>
                <a:latin typeface="Meiryo"/>
                <a:ea typeface="Meiryo"/>
                <a:cs typeface="Meiryo"/>
                <a:sym typeface="Meiryo"/>
              </a:rPr>
              <a:t> </a:t>
            </a:r>
            <a:endParaRPr sz="1000">
              <a:solidFill>
                <a:schemeClr val="dk1"/>
              </a:solidFill>
              <a:latin typeface="Meiryo"/>
              <a:ea typeface="Meiryo"/>
              <a:cs typeface="Meiryo"/>
              <a:sym typeface="Meiryo"/>
            </a:endParaRPr>
          </a:p>
        </p:txBody>
      </p:sp>
      <p:sp>
        <p:nvSpPr>
          <p:cNvPr id="410" name="Google Shape;410;p23"/>
          <p:cNvSpPr txBox="1"/>
          <p:nvPr/>
        </p:nvSpPr>
        <p:spPr>
          <a:xfrm>
            <a:off x="7299960" y="5515553"/>
            <a:ext cx="609600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000000"/>
                </a:solidFill>
                <a:latin typeface="Times"/>
                <a:ea typeface="Times"/>
                <a:cs typeface="Times"/>
                <a:sym typeface="Times"/>
              </a:rPr>
              <a:t>Chiết xuất vỏ cam quýt</a:t>
            </a:r>
            <a:r>
              <a:rPr lang="en-US" sz="1000">
                <a:solidFill>
                  <a:schemeClr val="dk1"/>
                </a:solidFill>
                <a:latin typeface="Meiryo"/>
                <a:ea typeface="Meiryo"/>
                <a:cs typeface="Meiryo"/>
                <a:sym typeface="Meiryo"/>
              </a:rPr>
              <a:t> </a:t>
            </a:r>
            <a:endParaRPr sz="1000">
              <a:solidFill>
                <a:schemeClr val="dk1"/>
              </a:solidFill>
              <a:latin typeface="Meiryo"/>
              <a:ea typeface="Meiryo"/>
              <a:cs typeface="Meiryo"/>
              <a:sym typeface="Meiryo"/>
            </a:endParaRPr>
          </a:p>
        </p:txBody>
      </p:sp>
      <p:sp>
        <p:nvSpPr>
          <p:cNvPr id="411" name="Google Shape;411;p23"/>
          <p:cNvSpPr txBox="1"/>
          <p:nvPr/>
        </p:nvSpPr>
        <p:spPr>
          <a:xfrm>
            <a:off x="1991143" y="3617038"/>
            <a:ext cx="128545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000000"/>
                </a:solidFill>
                <a:latin typeface="Times"/>
                <a:ea typeface="Times"/>
                <a:cs typeface="Times"/>
                <a:sym typeface="Times"/>
              </a:rPr>
              <a:t>Quả sung lên men</a:t>
            </a:r>
            <a:r>
              <a:rPr lang="en-US" sz="1000">
                <a:solidFill>
                  <a:schemeClr val="dk1"/>
                </a:solidFill>
                <a:latin typeface="Meiryo"/>
                <a:ea typeface="Meiryo"/>
                <a:cs typeface="Meiryo"/>
                <a:sym typeface="Meiryo"/>
              </a:rPr>
              <a:t> </a:t>
            </a:r>
            <a:endParaRPr sz="1000">
              <a:solidFill>
                <a:schemeClr val="dk1"/>
              </a:solidFill>
              <a:latin typeface="Meiryo"/>
              <a:ea typeface="Meiryo"/>
              <a:cs typeface="Meiryo"/>
              <a:sym typeface="Meiryo"/>
            </a:endParaRPr>
          </a:p>
        </p:txBody>
      </p:sp>
      <p:sp>
        <p:nvSpPr>
          <p:cNvPr id="412" name="Google Shape;412;p23"/>
          <p:cNvSpPr txBox="1"/>
          <p:nvPr/>
        </p:nvSpPr>
        <p:spPr>
          <a:xfrm>
            <a:off x="8119110" y="2101769"/>
            <a:ext cx="119253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000000"/>
                </a:solidFill>
                <a:latin typeface="Times"/>
                <a:ea typeface="Times"/>
                <a:cs typeface="Times"/>
                <a:sym typeface="Times"/>
              </a:rPr>
              <a:t>Chiết xuất quả dứa</a:t>
            </a:r>
            <a:r>
              <a:rPr lang="en-US" sz="1000">
                <a:solidFill>
                  <a:schemeClr val="dk1"/>
                </a:solidFill>
                <a:latin typeface="Meiryo"/>
                <a:ea typeface="Meiryo"/>
                <a:cs typeface="Meiryo"/>
                <a:sym typeface="Meiryo"/>
              </a:rPr>
              <a:t> </a:t>
            </a:r>
            <a:endParaRPr sz="1000">
              <a:solidFill>
                <a:schemeClr val="dk1"/>
              </a:solidFill>
              <a:latin typeface="Meiryo"/>
              <a:ea typeface="Meiryo"/>
              <a:cs typeface="Meiryo"/>
              <a:sym typeface="Meiry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4"/>
          <p:cNvSpPr txBox="1"/>
          <p:nvPr>
            <p:ph type="title"/>
          </p:nvPr>
        </p:nvSpPr>
        <p:spPr>
          <a:xfrm>
            <a:off x="345790" y="597483"/>
            <a:ext cx="10620376" cy="1241944"/>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rgbClr val="64A70B"/>
              </a:buClr>
              <a:buSzPts val="3500"/>
              <a:buFont typeface="Times"/>
              <a:buNone/>
            </a:pPr>
            <a:r>
              <a:rPr b="1" i="0" lang="en-US" sz="3500" u="none" strike="noStrike">
                <a:solidFill>
                  <a:srgbClr val="64A70B"/>
                </a:solidFill>
                <a:latin typeface="Times"/>
                <a:ea typeface="Times"/>
                <a:cs typeface="Times"/>
                <a:sym typeface="Times"/>
              </a:rPr>
              <a:t>Công dụng của Carnosine trong mỹ phẩm</a:t>
            </a:r>
            <a:br>
              <a:rPr b="1" i="0" lang="en-US" sz="3500" u="none" strike="noStrike">
                <a:solidFill>
                  <a:srgbClr val="64A70B"/>
                </a:solidFill>
                <a:latin typeface="Times"/>
                <a:ea typeface="Times"/>
                <a:cs typeface="Times"/>
                <a:sym typeface="Times"/>
              </a:rPr>
            </a:br>
            <a:endParaRPr sz="3500">
              <a:latin typeface="Times"/>
              <a:ea typeface="Times"/>
              <a:cs typeface="Times"/>
              <a:sym typeface="Times"/>
            </a:endParaRPr>
          </a:p>
        </p:txBody>
      </p:sp>
      <p:sp>
        <p:nvSpPr>
          <p:cNvPr id="418" name="Google Shape;418;p24"/>
          <p:cNvSpPr txBox="1"/>
          <p:nvPr/>
        </p:nvSpPr>
        <p:spPr>
          <a:xfrm>
            <a:off x="345790" y="1490633"/>
            <a:ext cx="6096000"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900" u="none" strike="noStrike">
                <a:solidFill>
                  <a:srgbClr val="64A70B"/>
                </a:solidFill>
                <a:latin typeface="Times"/>
                <a:ea typeface="Times"/>
                <a:cs typeface="Times"/>
                <a:sym typeface="Times"/>
              </a:rPr>
              <a:t>Bảo vệ tế bào khỏi ô nhiễm, tổn thương DNA</a:t>
            </a:r>
            <a:endParaRPr/>
          </a:p>
        </p:txBody>
      </p:sp>
      <p:sp>
        <p:nvSpPr>
          <p:cNvPr id="419" name="Google Shape;419;p24"/>
          <p:cNvSpPr txBox="1"/>
          <p:nvPr/>
        </p:nvSpPr>
        <p:spPr>
          <a:xfrm>
            <a:off x="345790" y="1875354"/>
            <a:ext cx="10398410" cy="24314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900">
                <a:solidFill>
                  <a:srgbClr val="828282"/>
                </a:solidFill>
                <a:latin typeface="Times"/>
                <a:ea typeface="Times"/>
                <a:cs typeface="Times"/>
                <a:sym typeface="Times"/>
              </a:rPr>
              <a:t>C</a:t>
            </a:r>
            <a:r>
              <a:rPr b="0" i="0" lang="en-US" sz="1900" u="none" strike="noStrike">
                <a:solidFill>
                  <a:srgbClr val="828282"/>
                </a:solidFill>
                <a:latin typeface="Times"/>
                <a:ea typeface="Times"/>
                <a:cs typeface="Times"/>
                <a:sym typeface="Times"/>
              </a:rPr>
              <a:t>ơ chế chống oxy hóa nổi bật của Carnosine bao gồm khả năng làm bất hoạt các loại oxy phản ứng, loại bỏ gốc tự do và chelate các kim loại pro-oxy hóa. </a:t>
            </a:r>
            <a:endParaRPr/>
          </a:p>
          <a:p>
            <a:pPr indent="0" lvl="0" marL="0" marR="0" rtl="0" algn="l">
              <a:spcBef>
                <a:spcPts val="0"/>
              </a:spcBef>
              <a:spcAft>
                <a:spcPts val="0"/>
              </a:spcAft>
              <a:buNone/>
            </a:pPr>
            <a:r>
              <a:rPr b="0" i="0" lang="en-US" sz="1900" u="none" strike="noStrike">
                <a:solidFill>
                  <a:srgbClr val="828282"/>
                </a:solidFill>
                <a:latin typeface="Times"/>
                <a:ea typeface="Times"/>
                <a:cs typeface="Times"/>
                <a:sym typeface="Times"/>
              </a:rPr>
              <a:t>Một </a:t>
            </a:r>
            <a:r>
              <a:rPr lang="en-US" sz="1900" u="none">
                <a:solidFill>
                  <a:srgbClr val="828282"/>
                </a:solidFill>
                <a:latin typeface="Times"/>
                <a:ea typeface="Times"/>
                <a:cs typeface="Times"/>
                <a:sym typeface="Times"/>
              </a:rPr>
              <a:t>nghiên cứu </a:t>
            </a:r>
            <a:r>
              <a:rPr b="0" i="0" lang="en-US" sz="1900" u="none" strike="noStrike">
                <a:solidFill>
                  <a:srgbClr val="828282"/>
                </a:solidFill>
                <a:latin typeface="Times"/>
                <a:ea typeface="Times"/>
                <a:cs typeface="Times"/>
                <a:sym typeface="Times"/>
              </a:rPr>
              <a:t>được công bố vào năm 2016 cũng chỉ ra rằng: Sự phát triển trong việc ứng dụng carnosine vào ngành công nghiệp mỹ phẩm rất hứa hẹn. Bởi đây là </a:t>
            </a:r>
            <a:r>
              <a:rPr b="0" i="0" lang="en-US" sz="1900" u="none" strike="noStrike">
                <a:solidFill>
                  <a:schemeClr val="lt1"/>
                </a:solidFill>
                <a:highlight>
                  <a:srgbClr val="800080"/>
                </a:highlight>
                <a:latin typeface="Times"/>
                <a:ea typeface="Times"/>
                <a:cs typeface="Times"/>
                <a:sym typeface="Times"/>
              </a:rPr>
              <a:t>hoạt chất cung cấp những lợi ích tuyệt vời trong cả việc cải thiện lão hoá lẫn bảo vệ tế bào da trước các nguy cơ tổn thương DNA hay tác động có hại khác từ môi trường.</a:t>
            </a:r>
            <a:endParaRPr/>
          </a:p>
          <a:p>
            <a:pPr indent="0" lvl="0" marL="0" marR="0" rtl="0" algn="l">
              <a:spcBef>
                <a:spcPts val="0"/>
              </a:spcBef>
              <a:spcAft>
                <a:spcPts val="0"/>
              </a:spcAft>
              <a:buNone/>
            </a:pPr>
            <a:br>
              <a:rPr lang="en-US" sz="1900">
                <a:solidFill>
                  <a:schemeClr val="dk1"/>
                </a:solidFill>
                <a:latin typeface="Times"/>
                <a:ea typeface="Times"/>
                <a:cs typeface="Times"/>
                <a:sym typeface="Times"/>
              </a:rPr>
            </a:br>
            <a:endParaRPr sz="1900">
              <a:solidFill>
                <a:schemeClr val="dk1"/>
              </a:solidFill>
              <a:latin typeface="Times"/>
              <a:ea typeface="Times"/>
              <a:cs typeface="Times"/>
              <a:sym typeface="Times"/>
            </a:endParaRPr>
          </a:p>
        </p:txBody>
      </p:sp>
      <p:sp>
        <p:nvSpPr>
          <p:cNvPr id="420" name="Google Shape;420;p24"/>
          <p:cNvSpPr txBox="1"/>
          <p:nvPr/>
        </p:nvSpPr>
        <p:spPr>
          <a:xfrm>
            <a:off x="380857" y="3930286"/>
            <a:ext cx="10398410" cy="18466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900" u="none" strike="noStrike">
                <a:solidFill>
                  <a:srgbClr val="64A70B"/>
                </a:solidFill>
                <a:latin typeface="Times"/>
                <a:ea typeface="Times"/>
                <a:cs typeface="Times"/>
                <a:sym typeface="Times"/>
              </a:rPr>
              <a:t>Chống ánh sáng xanh, tia hồng ngoại</a:t>
            </a:r>
            <a:endParaRPr/>
          </a:p>
          <a:p>
            <a:pPr indent="0" lvl="0" marL="0" marR="0" rtl="0" algn="l">
              <a:spcBef>
                <a:spcPts val="0"/>
              </a:spcBef>
              <a:spcAft>
                <a:spcPts val="0"/>
              </a:spcAft>
              <a:buNone/>
            </a:pPr>
            <a:r>
              <a:rPr b="0" i="0" lang="en-US" sz="1900" u="none" strike="noStrike">
                <a:solidFill>
                  <a:srgbClr val="828282"/>
                </a:solidFill>
                <a:latin typeface="Times"/>
                <a:ea typeface="Times"/>
                <a:cs typeface="Times"/>
                <a:sym typeface="Times"/>
              </a:rPr>
              <a:t>Ngoài tia UV, ánh sáng xanh hay tia hồng ngoại cũng là một mối nguy cơ tiềm ẩn khá lớn khiến da trở nên tối màu, thiếu sức sống và lão hoá sớm.</a:t>
            </a:r>
            <a:endParaRPr/>
          </a:p>
          <a:p>
            <a:pPr indent="0" lvl="0" marL="0" marR="0" rtl="0" algn="l">
              <a:spcBef>
                <a:spcPts val="0"/>
              </a:spcBef>
              <a:spcAft>
                <a:spcPts val="0"/>
              </a:spcAft>
              <a:buNone/>
            </a:pPr>
            <a:r>
              <a:rPr b="0" i="0" lang="en-US" sz="1900" u="none" strike="noStrike">
                <a:solidFill>
                  <a:srgbClr val="828282"/>
                </a:solidFill>
                <a:latin typeface="Times"/>
                <a:ea typeface="Times"/>
                <a:cs typeface="Times"/>
                <a:sym typeface="Times"/>
              </a:rPr>
              <a:t>Nhờ vào đặc tính chống oxy hóa, chống glycation, ổn định màng tế bào, Carnosine hiện đang là hoạt chất vô cùng tiềm năng có thể được dùng như một </a:t>
            </a:r>
            <a:r>
              <a:rPr b="0" i="0" lang="en-US" sz="1900" u="none" strike="noStrike">
                <a:solidFill>
                  <a:schemeClr val="lt1"/>
                </a:solidFill>
                <a:highlight>
                  <a:srgbClr val="800080"/>
                </a:highlight>
                <a:latin typeface="Times"/>
                <a:ea typeface="Times"/>
                <a:cs typeface="Times"/>
                <a:sym typeface="Times"/>
              </a:rPr>
              <a:t>thành phần bảo vệ da trước tác động của ánh sáng xanh và tia hồng ngoại.</a:t>
            </a:r>
            <a:endParaRPr/>
          </a:p>
        </p:txBody>
      </p:sp>
      <p:pic>
        <p:nvPicPr>
          <p:cNvPr descr="ロゴ&#10;&#10;自動的に生成された説明" id="421" name="Google Shape;421;p24"/>
          <p:cNvPicPr preferRelativeResize="0"/>
          <p:nvPr/>
        </p:nvPicPr>
        <p:blipFill rotWithShape="1">
          <a:blip r:embed="rId3">
            <a:alphaModFix/>
          </a:blip>
          <a:srcRect b="0" l="0" r="0" t="0"/>
          <a:stretch/>
        </p:blipFill>
        <p:spPr>
          <a:xfrm>
            <a:off x="11051381" y="449267"/>
            <a:ext cx="446030" cy="415919"/>
          </a:xfrm>
          <a:prstGeom prst="rect">
            <a:avLst/>
          </a:prstGeom>
          <a:noFill/>
          <a:ln>
            <a:noFill/>
          </a:ln>
        </p:spPr>
      </p:pic>
      <p:sp>
        <p:nvSpPr>
          <p:cNvPr id="422" name="Google Shape;422;p24"/>
          <p:cNvSpPr txBox="1"/>
          <p:nvPr>
            <p:ph idx="11" type="ftr"/>
          </p:nvPr>
        </p:nvSpPr>
        <p:spPr>
          <a:xfrm rot="5400000">
            <a:off x="8442504" y="3484834"/>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5"/>
          <p:cNvSpPr txBox="1"/>
          <p:nvPr>
            <p:ph type="title"/>
          </p:nvPr>
        </p:nvSpPr>
        <p:spPr>
          <a:xfrm>
            <a:off x="838200" y="365125"/>
            <a:ext cx="10515600" cy="1235075"/>
          </a:xfrm>
          <a:prstGeom prst="rect">
            <a:avLst/>
          </a:prstGeom>
          <a:noFill/>
          <a:ln>
            <a:noFill/>
          </a:ln>
        </p:spPr>
        <p:txBody>
          <a:bodyPr anchorCtr="0" anchor="ctr" bIns="91425" lIns="109725" spcFirstLastPara="1" rIns="109725" wrap="square" tIns="109725">
            <a:normAutofit fontScale="90000"/>
          </a:bodyPr>
          <a:lstStyle/>
          <a:p>
            <a:pPr indent="0" lvl="0" marL="0" rtl="0" algn="l">
              <a:lnSpc>
                <a:spcPct val="110000"/>
              </a:lnSpc>
              <a:spcBef>
                <a:spcPts val="0"/>
              </a:spcBef>
              <a:spcAft>
                <a:spcPts val="0"/>
              </a:spcAft>
              <a:buClr>
                <a:srgbClr val="64A70B"/>
              </a:buClr>
              <a:buSzPct val="100000"/>
              <a:buFont typeface="Times"/>
              <a:buNone/>
            </a:pPr>
            <a:r>
              <a:rPr b="1" i="0" lang="en-US" u="none" strike="noStrike">
                <a:solidFill>
                  <a:srgbClr val="64A70B"/>
                </a:solidFill>
                <a:latin typeface="Times"/>
                <a:ea typeface="Times"/>
                <a:cs typeface="Times"/>
                <a:sym typeface="Times"/>
              </a:rPr>
              <a:t>Công dụng của Carnosine trong mỹ phẩm</a:t>
            </a:r>
            <a:br>
              <a:rPr b="1" i="0" lang="en-US" u="none" strike="noStrike">
                <a:solidFill>
                  <a:srgbClr val="64A70B"/>
                </a:solidFill>
                <a:latin typeface="Times"/>
                <a:ea typeface="Times"/>
                <a:cs typeface="Times"/>
                <a:sym typeface="Times"/>
              </a:rPr>
            </a:br>
            <a:endParaRPr>
              <a:latin typeface="Times"/>
              <a:ea typeface="Times"/>
              <a:cs typeface="Times"/>
              <a:sym typeface="Times"/>
            </a:endParaRPr>
          </a:p>
        </p:txBody>
      </p:sp>
      <p:sp>
        <p:nvSpPr>
          <p:cNvPr id="428" name="Google Shape;428;p25"/>
          <p:cNvSpPr txBox="1"/>
          <p:nvPr/>
        </p:nvSpPr>
        <p:spPr>
          <a:xfrm>
            <a:off x="838200" y="1136967"/>
            <a:ext cx="9763125"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600" u="none" strike="noStrike">
                <a:solidFill>
                  <a:srgbClr val="64A70B"/>
                </a:solidFill>
                <a:latin typeface="Times"/>
                <a:ea typeface="Times"/>
                <a:cs typeface="Times"/>
                <a:sym typeface="Times"/>
              </a:rPr>
              <a:t>Cải thiện lão hóa da</a:t>
            </a:r>
            <a:endParaRPr/>
          </a:p>
          <a:p>
            <a:pPr indent="0" lvl="0" marL="0" marR="0" rtl="0" algn="l">
              <a:spcBef>
                <a:spcPts val="0"/>
              </a:spcBef>
              <a:spcAft>
                <a:spcPts val="0"/>
              </a:spcAft>
              <a:buNone/>
            </a:pPr>
            <a:r>
              <a:rPr b="0" i="0" lang="en-US" sz="1600" u="none" strike="noStrike">
                <a:solidFill>
                  <a:srgbClr val="828282"/>
                </a:solidFill>
                <a:latin typeface="Times"/>
                <a:ea typeface="Times"/>
                <a:cs typeface="Times"/>
                <a:sym typeface="Times"/>
              </a:rPr>
              <a:t>Glycation là quá trình liên quan mật thiết đến lão hoá da. Glycation xảy ra khi đường liên kết với protein trong da (điển hình là collagen và elastin), sau đó làm biến tính các protein này, làm ảnh hưởng đến chất lượng của các sợi collagen và elastin. Kết quả dẫn đến da mất đàn hồi, hình thành nếp nhăn, chức năng hàng rào bảo vệ da suy yếu và gây lão hóa da. Trong đó, AGE (Advanced Glycation End Products) là sản phẩm cuối cùng của quá trình Glycation.</a:t>
            </a:r>
            <a:endParaRPr/>
          </a:p>
        </p:txBody>
      </p:sp>
      <p:pic>
        <p:nvPicPr>
          <p:cNvPr descr="quá trình glycation phá hủy cấu trúc collagen" id="429" name="Google Shape;429;p25"/>
          <p:cNvPicPr preferRelativeResize="0"/>
          <p:nvPr/>
        </p:nvPicPr>
        <p:blipFill rotWithShape="1">
          <a:blip r:embed="rId3">
            <a:alphaModFix/>
          </a:blip>
          <a:srcRect b="0" l="0" r="0" t="0"/>
          <a:stretch/>
        </p:blipFill>
        <p:spPr>
          <a:xfrm>
            <a:off x="838200" y="2694491"/>
            <a:ext cx="4975860" cy="3317240"/>
          </a:xfrm>
          <a:prstGeom prst="rect">
            <a:avLst/>
          </a:prstGeom>
          <a:noFill/>
          <a:ln>
            <a:noFill/>
          </a:ln>
        </p:spPr>
      </p:pic>
      <p:sp>
        <p:nvSpPr>
          <p:cNvPr id="430" name="Google Shape;430;p25"/>
          <p:cNvSpPr txBox="1"/>
          <p:nvPr/>
        </p:nvSpPr>
        <p:spPr>
          <a:xfrm>
            <a:off x="5896320" y="2694491"/>
            <a:ext cx="4705005" cy="32932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u="none" strike="noStrike">
                <a:solidFill>
                  <a:schemeClr val="lt1"/>
                </a:solidFill>
                <a:highlight>
                  <a:srgbClr val="800080"/>
                </a:highlight>
                <a:latin typeface="Times"/>
                <a:ea typeface="Times"/>
                <a:cs typeface="Times"/>
                <a:sym typeface="Times"/>
              </a:rPr>
              <a:t>Carnosine giúp làm chậm quá trình lão hóa nhờ vào đặc tính chống glycation, ức chế hình thành AGE và thậm chí đảo ngược AGE đã hình thành trước đó.</a:t>
            </a:r>
            <a:endParaRPr/>
          </a:p>
          <a:p>
            <a:pPr indent="0" lvl="0" marL="0" marR="0" rtl="0" algn="l">
              <a:spcBef>
                <a:spcPts val="0"/>
              </a:spcBef>
              <a:spcAft>
                <a:spcPts val="0"/>
              </a:spcAft>
              <a:buNone/>
            </a:pPr>
            <a:r>
              <a:rPr b="0" i="0" lang="en-US" sz="1600" u="none" strike="noStrike">
                <a:solidFill>
                  <a:srgbClr val="828282"/>
                </a:solidFill>
                <a:latin typeface="Times"/>
                <a:ea typeface="Times"/>
                <a:cs typeface="Times"/>
                <a:sym typeface="Times"/>
              </a:rPr>
              <a:t>Một </a:t>
            </a:r>
            <a:r>
              <a:rPr b="0" i="0" lang="en-US" sz="1600" u="sng" strike="noStrike">
                <a:solidFill>
                  <a:srgbClr val="337AB7"/>
                </a:solidFill>
                <a:latin typeface="Times"/>
                <a:ea typeface="Times"/>
                <a:cs typeface="Times"/>
                <a:sym typeface="Times"/>
                <a:hlinkClick r:id="rId4">
                  <a:extLst>
                    <a:ext uri="{A12FA001-AC4F-418D-AE19-62706E023703}">
                      <ahyp:hlinkClr val="tx"/>
                    </a:ext>
                  </a:extLst>
                </a:hlinkClick>
              </a:rPr>
              <a:t>nghiên cứu</a:t>
            </a:r>
            <a:r>
              <a:rPr b="0" i="0" lang="en-US" sz="1600" u="none" strike="noStrike">
                <a:solidFill>
                  <a:srgbClr val="828282"/>
                </a:solidFill>
                <a:latin typeface="Times"/>
                <a:ea typeface="Times"/>
                <a:cs typeface="Times"/>
                <a:sym typeface="Times"/>
              </a:rPr>
              <a:t> được công bố vào năm 2018 đã chỉ ra rằng: Carnosine có thể điều chỉnh hoạt động của protein glycated và ngăn chặn sự hình thành các protein liên kết chéo. Cụ thể là liên kết chéo của collagen và elastin với các phần tử AGE riêng lẻ. Khi liên kết chéo xảy ra, collagen và elastin trở nên gần như không hoạt động và mất đi chức năng của nó. Điều này dẫn đến cấu trúc da trở nên lỏng lẻo, kéo theo hàng loạt dấu hiệu lão hoá khác như nếp nhăn, da chảy xệ, xỉn màu.</a:t>
            </a:r>
            <a:endParaRPr/>
          </a:p>
        </p:txBody>
      </p:sp>
      <p:pic>
        <p:nvPicPr>
          <p:cNvPr descr="ロゴ&#10;&#10;自動的に生成された説明" id="431" name="Google Shape;431;p25"/>
          <p:cNvPicPr preferRelativeResize="0"/>
          <p:nvPr/>
        </p:nvPicPr>
        <p:blipFill rotWithShape="1">
          <a:blip r:embed="rId5">
            <a:alphaModFix/>
          </a:blip>
          <a:srcRect b="0" l="0" r="0" t="0"/>
          <a:stretch/>
        </p:blipFill>
        <p:spPr>
          <a:xfrm>
            <a:off x="10981247" y="449267"/>
            <a:ext cx="446030" cy="415919"/>
          </a:xfrm>
          <a:prstGeom prst="rect">
            <a:avLst/>
          </a:prstGeom>
          <a:noFill/>
          <a:ln>
            <a:noFill/>
          </a:ln>
        </p:spPr>
      </p:pic>
      <p:sp>
        <p:nvSpPr>
          <p:cNvPr id="432" name="Google Shape;432;p25"/>
          <p:cNvSpPr txBox="1"/>
          <p:nvPr>
            <p:ph idx="11" type="ftr"/>
          </p:nvPr>
        </p:nvSpPr>
        <p:spPr>
          <a:xfrm rot="5400000">
            <a:off x="8442504" y="3484834"/>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6"/>
          <p:cNvSpPr txBox="1"/>
          <p:nvPr>
            <p:ph type="title"/>
          </p:nvPr>
        </p:nvSpPr>
        <p:spPr>
          <a:xfrm>
            <a:off x="838199" y="545914"/>
            <a:ext cx="9527275" cy="1241944"/>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chemeClr val="accent2"/>
              </a:buClr>
              <a:buSzPts val="4000"/>
              <a:buFont typeface="Times"/>
              <a:buNone/>
            </a:pPr>
            <a:r>
              <a:rPr lang="en-US">
                <a:solidFill>
                  <a:schemeClr val="accent2"/>
                </a:solidFill>
                <a:latin typeface="Times"/>
                <a:ea typeface="Times"/>
                <a:cs typeface="Times"/>
                <a:sym typeface="Times"/>
              </a:rPr>
              <a:t>Chiết xuất tinh chất dứa</a:t>
            </a:r>
            <a:endParaRPr>
              <a:solidFill>
                <a:schemeClr val="accent2"/>
              </a:solidFill>
              <a:latin typeface="Times"/>
              <a:ea typeface="Times"/>
              <a:cs typeface="Times"/>
              <a:sym typeface="Times"/>
            </a:endParaRPr>
          </a:p>
        </p:txBody>
      </p:sp>
      <p:sp>
        <p:nvSpPr>
          <p:cNvPr id="438" name="Google Shape;438;p26"/>
          <p:cNvSpPr txBox="1"/>
          <p:nvPr/>
        </p:nvSpPr>
        <p:spPr>
          <a:xfrm>
            <a:off x="270879" y="1955187"/>
            <a:ext cx="7071360" cy="1477328"/>
          </a:xfrm>
          <a:prstGeom prst="rect">
            <a:avLst/>
          </a:prstGeom>
          <a:noFill/>
          <a:ln>
            <a:noFill/>
          </a:ln>
        </p:spPr>
        <p:txBody>
          <a:bodyPr anchorCtr="0" anchor="t" bIns="45700" lIns="91425" spcFirstLastPara="1" rIns="91425" wrap="square" tIns="45700">
            <a:spAutoFit/>
          </a:bodyPr>
          <a:lstStyle/>
          <a:p>
            <a:pPr indent="0" lvl="0" marL="228600" marR="0" rtl="0" algn="just">
              <a:spcBef>
                <a:spcPts val="0"/>
              </a:spcBef>
              <a:spcAft>
                <a:spcPts val="0"/>
              </a:spcAft>
              <a:buNone/>
            </a:pPr>
            <a:r>
              <a:rPr lang="en-US" sz="1800">
                <a:solidFill>
                  <a:srgbClr val="000000"/>
                </a:solidFill>
                <a:latin typeface="Times"/>
                <a:ea typeface="Times"/>
                <a:cs typeface="Times"/>
                <a:sym typeface="Times"/>
              </a:rPr>
              <a:t>Chiết xuất quả dứa có tác dụng thúc đẩy sự biểu hiện của serine palmitoyltransferase (SPT) mRNA, một loại enzyme tổng hợp ceramide, tức là giúp sản xuất ceramide. Nếu ceramide có thể được sản xuất, hàm lượng nước trong da sẽ tăng lên và làm tăng cường hàng rào bảo vệ da chống lại các tác nhân gây hại từ môi trường. </a:t>
            </a:r>
            <a:endParaRPr sz="1800">
              <a:solidFill>
                <a:schemeClr val="dk1"/>
              </a:solidFill>
              <a:latin typeface="Times"/>
              <a:ea typeface="Times"/>
              <a:cs typeface="Times"/>
              <a:sym typeface="Times"/>
            </a:endParaRPr>
          </a:p>
        </p:txBody>
      </p:sp>
      <p:sp>
        <p:nvSpPr>
          <p:cNvPr id="439" name="Google Shape;439;p26"/>
          <p:cNvSpPr txBox="1"/>
          <p:nvPr/>
        </p:nvSpPr>
        <p:spPr>
          <a:xfrm>
            <a:off x="491859" y="3958638"/>
            <a:ext cx="662940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000000"/>
                </a:solidFill>
                <a:latin typeface="Times"/>
                <a:ea typeface="Times"/>
                <a:cs typeface="Times"/>
                <a:sym typeface="Times"/>
              </a:rPr>
              <a:t>Ceramid là một axit béo – lipid được tìm thấy tự nhiên trong các tế bào da. Thành phần này chiếm hơn 50% lớp biểu bì da ngoài cùng.</a:t>
            </a:r>
            <a:endParaRPr/>
          </a:p>
          <a:p>
            <a:pPr indent="-114300" lvl="0" marL="0" marR="0" rtl="0" algn="just">
              <a:spcBef>
                <a:spcPts val="0"/>
              </a:spcBef>
              <a:spcAft>
                <a:spcPts val="0"/>
              </a:spcAft>
              <a:buClr>
                <a:srgbClr val="000000"/>
              </a:buClr>
              <a:buSzPts val="1800"/>
              <a:buFont typeface="Arial"/>
              <a:buChar char="•"/>
            </a:pPr>
            <a:r>
              <a:rPr b="0" i="0" lang="en-US" sz="1800" u="none" strike="noStrike">
                <a:solidFill>
                  <a:srgbClr val="000000"/>
                </a:solidFill>
                <a:latin typeface="Times"/>
                <a:ea typeface="Times"/>
                <a:cs typeface="Times"/>
                <a:sym typeface="Times"/>
              </a:rPr>
              <a:t>Tạo ra một lớp màng bảo vệ cho làn da.</a:t>
            </a:r>
            <a:endParaRPr b="0" i="0" sz="1800" u="none" strike="noStrike">
              <a:solidFill>
                <a:srgbClr val="031F57"/>
              </a:solidFill>
              <a:latin typeface="Times"/>
              <a:ea typeface="Times"/>
              <a:cs typeface="Times"/>
              <a:sym typeface="Times"/>
            </a:endParaRPr>
          </a:p>
          <a:p>
            <a:pPr indent="-114300" lvl="0" marL="0" marR="0" rtl="0" algn="just">
              <a:spcBef>
                <a:spcPts val="0"/>
              </a:spcBef>
              <a:spcAft>
                <a:spcPts val="0"/>
              </a:spcAft>
              <a:buClr>
                <a:srgbClr val="000000"/>
              </a:buClr>
              <a:buSzPts val="1800"/>
              <a:buFont typeface="Arial"/>
              <a:buChar char="•"/>
            </a:pPr>
            <a:r>
              <a:rPr b="0" i="0" lang="en-US" sz="1800" u="none" strike="noStrike">
                <a:solidFill>
                  <a:srgbClr val="000000"/>
                </a:solidFill>
                <a:latin typeface="Times"/>
                <a:ea typeface="Times"/>
                <a:cs typeface="Times"/>
                <a:sym typeface="Times"/>
              </a:rPr>
              <a:t>Khóa ẩm cho da, ngăn chặn tình trạng mất nước, khô da.</a:t>
            </a:r>
            <a:endParaRPr/>
          </a:p>
          <a:p>
            <a:pPr indent="-114300" lvl="0" marL="0" marR="0" rtl="0" algn="just">
              <a:spcBef>
                <a:spcPts val="0"/>
              </a:spcBef>
              <a:spcAft>
                <a:spcPts val="0"/>
              </a:spcAft>
              <a:buClr>
                <a:srgbClr val="000000"/>
              </a:buClr>
              <a:buSzPts val="1800"/>
              <a:buFont typeface="Arial"/>
              <a:buChar char="•"/>
            </a:pPr>
            <a:r>
              <a:rPr b="0" i="0" lang="en-US" sz="1800" u="none" strike="noStrike">
                <a:solidFill>
                  <a:srgbClr val="000000"/>
                </a:solidFill>
                <a:latin typeface="Times"/>
                <a:ea typeface="Times"/>
                <a:cs typeface="Times"/>
                <a:sym typeface="Times"/>
              </a:rPr>
              <a:t>Bảo vệ cho lớp biểu bì khỏi những tác hại của môi trường.</a:t>
            </a:r>
            <a:endParaRPr b="0" i="0" sz="1800" u="none" strike="noStrike">
              <a:solidFill>
                <a:srgbClr val="031F57"/>
              </a:solidFill>
              <a:latin typeface="Times"/>
              <a:ea typeface="Times"/>
              <a:cs typeface="Times"/>
              <a:sym typeface="Times"/>
            </a:endParaRPr>
          </a:p>
          <a:p>
            <a:pPr indent="0" lvl="0" marL="0" marR="0" rtl="0" algn="l">
              <a:spcBef>
                <a:spcPts val="0"/>
              </a:spcBef>
              <a:spcAft>
                <a:spcPts val="0"/>
              </a:spcAft>
              <a:buNone/>
            </a:pPr>
            <a:r>
              <a:t/>
            </a:r>
            <a:endParaRPr sz="1800">
              <a:solidFill>
                <a:schemeClr val="dk1"/>
              </a:solidFill>
              <a:latin typeface="Times"/>
              <a:ea typeface="Times"/>
              <a:cs typeface="Times"/>
              <a:sym typeface="Times"/>
            </a:endParaRPr>
          </a:p>
        </p:txBody>
      </p:sp>
      <p:pic>
        <p:nvPicPr>
          <p:cNvPr descr="Pineapple: 5 Health Benefits and Ways to Enjoy It - HealthXchange.sg" id="440" name="Google Shape;440;p26"/>
          <p:cNvPicPr preferRelativeResize="0"/>
          <p:nvPr/>
        </p:nvPicPr>
        <p:blipFill rotWithShape="1">
          <a:blip r:embed="rId3">
            <a:alphaModFix/>
          </a:blip>
          <a:srcRect b="0" l="0" r="0" t="0"/>
          <a:stretch/>
        </p:blipFill>
        <p:spPr>
          <a:xfrm>
            <a:off x="6950865" y="3132351"/>
            <a:ext cx="3414609" cy="2132633"/>
          </a:xfrm>
          <a:prstGeom prst="rect">
            <a:avLst/>
          </a:prstGeom>
          <a:noFill/>
          <a:ln>
            <a:noFill/>
          </a:ln>
        </p:spPr>
      </p:pic>
      <p:pic>
        <p:nvPicPr>
          <p:cNvPr descr="ロゴ&#10;&#10;自動的に生成された説明" id="441" name="Google Shape;441;p26"/>
          <p:cNvPicPr preferRelativeResize="0"/>
          <p:nvPr/>
        </p:nvPicPr>
        <p:blipFill rotWithShape="1">
          <a:blip r:embed="rId4">
            <a:alphaModFix/>
          </a:blip>
          <a:srcRect b="0" l="0" r="0" t="0"/>
          <a:stretch/>
        </p:blipFill>
        <p:spPr>
          <a:xfrm>
            <a:off x="11051381" y="449267"/>
            <a:ext cx="446030" cy="415919"/>
          </a:xfrm>
          <a:prstGeom prst="rect">
            <a:avLst/>
          </a:prstGeom>
          <a:noFill/>
          <a:ln>
            <a:noFill/>
          </a:ln>
        </p:spPr>
      </p:pic>
      <p:sp>
        <p:nvSpPr>
          <p:cNvPr id="442" name="Google Shape;442;p26"/>
          <p:cNvSpPr txBox="1"/>
          <p:nvPr>
            <p:ph idx="11" type="ftr"/>
          </p:nvPr>
        </p:nvSpPr>
        <p:spPr>
          <a:xfrm rot="5400000">
            <a:off x="8472185" y="3576275"/>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descr="Rosa roxburghii – Wikipedia tiếng Việt" id="447" name="Google Shape;447;p27"/>
          <p:cNvPicPr preferRelativeResize="0"/>
          <p:nvPr/>
        </p:nvPicPr>
        <p:blipFill rotWithShape="1">
          <a:blip r:embed="rId3">
            <a:alphaModFix/>
          </a:blip>
          <a:srcRect b="-2" l="275" r="-1" t="0"/>
          <a:stretch/>
        </p:blipFill>
        <p:spPr>
          <a:xfrm>
            <a:off x="899457" y="2009687"/>
            <a:ext cx="5196543" cy="3903162"/>
          </a:xfrm>
          <a:prstGeom prst="rect">
            <a:avLst/>
          </a:prstGeom>
          <a:noFill/>
          <a:ln>
            <a:noFill/>
          </a:ln>
        </p:spPr>
      </p:pic>
      <p:sp>
        <p:nvSpPr>
          <p:cNvPr id="448" name="Google Shape;448;p27"/>
          <p:cNvSpPr txBox="1"/>
          <p:nvPr/>
        </p:nvSpPr>
        <p:spPr>
          <a:xfrm>
            <a:off x="6326953" y="2009687"/>
            <a:ext cx="4497258" cy="39910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700"/>
              <a:buFont typeface="Arial"/>
              <a:buChar char="•"/>
            </a:pPr>
            <a:r>
              <a:rPr lang="en-US" sz="1700">
                <a:solidFill>
                  <a:schemeClr val="dk1"/>
                </a:solidFill>
                <a:latin typeface="Times"/>
                <a:ea typeface="Times"/>
                <a:cs typeface="Times"/>
                <a:sym typeface="Times"/>
              </a:rPr>
              <a:t>Chiết xuất hoa hồng Rosa roxburghi, có tác dụng chống viêm, đỏ da bằng cách ức chế DAMPs </a:t>
            </a:r>
            <a:endParaRPr/>
          </a:p>
          <a:p>
            <a:pPr indent="-228600" lvl="0" marL="228600" marR="0" rtl="0" algn="l">
              <a:lnSpc>
                <a:spcPct val="90000"/>
              </a:lnSpc>
              <a:spcBef>
                <a:spcPts val="600"/>
              </a:spcBef>
              <a:spcAft>
                <a:spcPts val="0"/>
              </a:spcAft>
              <a:buClr>
                <a:schemeClr val="dk1"/>
              </a:buClr>
              <a:buSzPts val="1700"/>
              <a:buFont typeface="Arial"/>
              <a:buChar char="•"/>
            </a:pPr>
            <a:r>
              <a:rPr lang="en-US" sz="1700">
                <a:solidFill>
                  <a:schemeClr val="dk1"/>
                </a:solidFill>
                <a:latin typeface="Times"/>
                <a:ea typeface="Times"/>
                <a:cs typeface="Times"/>
                <a:sym typeface="Times"/>
              </a:rPr>
              <a:t>Lý do da tại sao trở nên đỏ do cháy nắng khi tiếp xúc với một lượng lớn tia cực tím là do U1RNA bị biến tính, đây là 1 loại DAMPs được giải phóng từ các tế bào biểu bì đã trải qua quá trình chết tế bào do tia cực tím chiếu, được chuyển đến lớp biểu bì xung quanh. Có báo cáo cho rằng điều này là do nó gây phản ứng viêm mạnh mẽ trong các tế bào. </a:t>
            </a:r>
            <a:endParaRPr/>
          </a:p>
          <a:p>
            <a:pPr indent="-228600" lvl="0" marL="228600" marR="0" rtl="0" algn="l">
              <a:lnSpc>
                <a:spcPct val="90000"/>
              </a:lnSpc>
              <a:spcBef>
                <a:spcPts val="600"/>
              </a:spcBef>
              <a:spcAft>
                <a:spcPts val="0"/>
              </a:spcAft>
              <a:buClr>
                <a:schemeClr val="dk1"/>
              </a:buClr>
              <a:buSzPts val="1700"/>
              <a:buFont typeface="Arial"/>
              <a:buChar char="•"/>
            </a:pPr>
            <a:r>
              <a:rPr lang="en-US" sz="1700">
                <a:solidFill>
                  <a:schemeClr val="dk1"/>
                </a:solidFill>
                <a:latin typeface="Times"/>
                <a:ea typeface="Times"/>
                <a:cs typeface="Times"/>
                <a:sym typeface="Times"/>
              </a:rPr>
              <a:t>Việc giảm tác dụng ủa DAMPs được coi là quan trọng đối với việc ức chế viêm và giảm tác hại từ tia cực tím. </a:t>
            </a:r>
            <a:r>
              <a:rPr lang="en-US" sz="1700">
                <a:solidFill>
                  <a:schemeClr val="lt1"/>
                </a:solidFill>
                <a:highlight>
                  <a:srgbClr val="800080"/>
                </a:highlight>
                <a:latin typeface="Times"/>
                <a:ea typeface="Times"/>
                <a:cs typeface="Times"/>
                <a:sym typeface="Times"/>
              </a:rPr>
              <a:t>Chiết xuất hoa hồng Rosa Roxburgi có tác dụng chống viêm bằng cách ức chế DAMPs theo báo cáo của Ichimaru Farcos năm 2017. </a:t>
            </a:r>
            <a:endParaRPr/>
          </a:p>
        </p:txBody>
      </p:sp>
      <p:sp>
        <p:nvSpPr>
          <p:cNvPr id="449" name="Google Shape;449;p27"/>
          <p:cNvSpPr txBox="1"/>
          <p:nvPr>
            <p:ph type="title"/>
          </p:nvPr>
        </p:nvSpPr>
        <p:spPr>
          <a:xfrm>
            <a:off x="838200" y="365125"/>
            <a:ext cx="10515600" cy="1325563"/>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chemeClr val="dk1"/>
              </a:buClr>
              <a:buSzPts val="4400"/>
              <a:buFont typeface="Times"/>
              <a:buNone/>
            </a:pPr>
            <a:r>
              <a:rPr lang="en-US" sz="4400">
                <a:solidFill>
                  <a:schemeClr val="dk1"/>
                </a:solidFill>
                <a:latin typeface="Times"/>
                <a:ea typeface="Times"/>
                <a:cs typeface="Times"/>
                <a:sym typeface="Times"/>
              </a:rPr>
              <a:t>Chiết xuất hoa hồng Rosa roxburghi</a:t>
            </a:r>
            <a:endParaRPr>
              <a:solidFill>
                <a:schemeClr val="dk1"/>
              </a:solidFill>
              <a:latin typeface="Times"/>
              <a:ea typeface="Times"/>
              <a:cs typeface="Times"/>
              <a:sym typeface="Times"/>
            </a:endParaRPr>
          </a:p>
        </p:txBody>
      </p:sp>
      <p:pic>
        <p:nvPicPr>
          <p:cNvPr descr="ロゴ&#10;&#10;自動的に生成された説明" id="450" name="Google Shape;450;p27"/>
          <p:cNvPicPr preferRelativeResize="0"/>
          <p:nvPr/>
        </p:nvPicPr>
        <p:blipFill rotWithShape="1">
          <a:blip r:embed="rId4">
            <a:alphaModFix/>
          </a:blip>
          <a:srcRect b="0" l="0" r="0" t="0"/>
          <a:stretch/>
        </p:blipFill>
        <p:spPr>
          <a:xfrm>
            <a:off x="11051381" y="449267"/>
            <a:ext cx="446030" cy="415919"/>
          </a:xfrm>
          <a:prstGeom prst="rect">
            <a:avLst/>
          </a:prstGeom>
          <a:noFill/>
          <a:ln>
            <a:noFill/>
          </a:ln>
        </p:spPr>
      </p:pic>
      <p:sp>
        <p:nvSpPr>
          <p:cNvPr id="451" name="Google Shape;451;p27"/>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28"/>
          <p:cNvSpPr txBox="1"/>
          <p:nvPr>
            <p:ph type="title"/>
          </p:nvPr>
        </p:nvSpPr>
        <p:spPr>
          <a:xfrm>
            <a:off x="838200" y="365125"/>
            <a:ext cx="7620000" cy="1325563"/>
          </a:xfrm>
          <a:prstGeom prst="rect">
            <a:avLst/>
          </a:prstGeom>
          <a:noFill/>
          <a:ln>
            <a:noFill/>
          </a:ln>
        </p:spPr>
        <p:txBody>
          <a:bodyPr anchorCtr="0" anchor="ctr" bIns="91425" lIns="109725" spcFirstLastPara="1" rIns="109725" wrap="square" tIns="109725">
            <a:normAutofit/>
          </a:bodyPr>
          <a:lstStyle/>
          <a:p>
            <a:pPr indent="0" lvl="0" marL="0" rtl="0" algn="l">
              <a:lnSpc>
                <a:spcPct val="110000"/>
              </a:lnSpc>
              <a:spcBef>
                <a:spcPts val="0"/>
              </a:spcBef>
              <a:spcAft>
                <a:spcPts val="0"/>
              </a:spcAft>
              <a:buClr>
                <a:schemeClr val="dk1"/>
              </a:buClr>
              <a:buSzPts val="4000"/>
              <a:buFont typeface="Times"/>
              <a:buNone/>
            </a:pPr>
            <a:r>
              <a:rPr lang="en-US">
                <a:solidFill>
                  <a:schemeClr val="dk1"/>
                </a:solidFill>
                <a:latin typeface="Times"/>
                <a:ea typeface="Times"/>
                <a:cs typeface="Times"/>
                <a:sym typeface="Times"/>
              </a:rPr>
              <a:t>Chiết xuất quả Tenninka</a:t>
            </a:r>
            <a:endParaRPr>
              <a:solidFill>
                <a:schemeClr val="dk1"/>
              </a:solidFill>
            </a:endParaRPr>
          </a:p>
        </p:txBody>
      </p:sp>
      <p:sp>
        <p:nvSpPr>
          <p:cNvPr id="457" name="Google Shape;457;p28"/>
          <p:cNvSpPr txBox="1"/>
          <p:nvPr>
            <p:ph idx="1" type="body"/>
          </p:nvPr>
        </p:nvSpPr>
        <p:spPr>
          <a:xfrm>
            <a:off x="838200" y="1825625"/>
            <a:ext cx="5387502" cy="4351338"/>
          </a:xfrm>
          <a:prstGeom prst="rect">
            <a:avLst/>
          </a:prstGeom>
          <a:noFill/>
          <a:ln>
            <a:noFill/>
          </a:ln>
        </p:spPr>
        <p:txBody>
          <a:bodyPr anchorCtr="0" anchor="t" bIns="91425" lIns="109725" spcFirstLastPara="1" rIns="109725" wrap="square" tIns="109725">
            <a:normAutofit/>
          </a:bodyPr>
          <a:lstStyle/>
          <a:p>
            <a:pPr indent="0" lvl="0" marL="0" rtl="0" algn="l">
              <a:lnSpc>
                <a:spcPct val="140000"/>
              </a:lnSpc>
              <a:spcBef>
                <a:spcPts val="0"/>
              </a:spcBef>
              <a:spcAft>
                <a:spcPts val="0"/>
              </a:spcAft>
              <a:buClr>
                <a:schemeClr val="dk1"/>
              </a:buClr>
              <a:buSzPts val="2000"/>
              <a:buNone/>
            </a:pPr>
            <a:r>
              <a:rPr lang="en-US">
                <a:solidFill>
                  <a:schemeClr val="dk1"/>
                </a:solidFill>
                <a:latin typeface="Times"/>
                <a:ea typeface="Times"/>
                <a:cs typeface="Times"/>
                <a:sym typeface="Times"/>
              </a:rPr>
              <a:t>Chiết xuất quả Tenninka có tác dụng ức chế tổn thương da do tia cực tím gây ra.</a:t>
            </a:r>
            <a:endParaRPr>
              <a:solidFill>
                <a:schemeClr val="dk1"/>
              </a:solidFill>
              <a:latin typeface="Arial"/>
              <a:ea typeface="Arial"/>
              <a:cs typeface="Arial"/>
              <a:sym typeface="Arial"/>
            </a:endParaRPr>
          </a:p>
          <a:p>
            <a:pPr indent="0" lvl="0" marL="0" rtl="0" algn="l">
              <a:lnSpc>
                <a:spcPct val="140000"/>
              </a:lnSpc>
              <a:spcBef>
                <a:spcPts val="1000"/>
              </a:spcBef>
              <a:spcAft>
                <a:spcPts val="0"/>
              </a:spcAft>
              <a:buClr>
                <a:schemeClr val="dk1"/>
              </a:buClr>
              <a:buSzPts val="2000"/>
              <a:buNone/>
            </a:pPr>
            <a:r>
              <a:rPr lang="en-US">
                <a:solidFill>
                  <a:schemeClr val="dk1"/>
                </a:solidFill>
                <a:latin typeface="Times"/>
                <a:ea typeface="Times"/>
                <a:cs typeface="Times"/>
                <a:sym typeface="Times"/>
              </a:rPr>
              <a:t>Không chỉ ngăn chặn tia UV mà còn loại bỏ oxy hoạt tính do tia UV tạo ra, đồng thời sửa chữa và bảo vệ chống lại tổn thương DNA, điều mà làn da vốn có.</a:t>
            </a:r>
            <a:endParaRPr>
              <a:solidFill>
                <a:schemeClr val="dk1"/>
              </a:solidFill>
              <a:latin typeface="Arial"/>
              <a:ea typeface="Arial"/>
              <a:cs typeface="Arial"/>
              <a:sym typeface="Arial"/>
            </a:endParaRPr>
          </a:p>
          <a:p>
            <a:pPr indent="-101600" lvl="0" marL="228600" rtl="0" algn="l">
              <a:lnSpc>
                <a:spcPct val="140000"/>
              </a:lnSpc>
              <a:spcBef>
                <a:spcPts val="1000"/>
              </a:spcBef>
              <a:spcAft>
                <a:spcPts val="0"/>
              </a:spcAft>
              <a:buClr>
                <a:schemeClr val="accent1"/>
              </a:buClr>
              <a:buSzPts val="2000"/>
              <a:buNone/>
            </a:pPr>
            <a:r>
              <a:t/>
            </a:r>
            <a:endParaRPr>
              <a:solidFill>
                <a:schemeClr val="dk1"/>
              </a:solidFill>
            </a:endParaRPr>
          </a:p>
        </p:txBody>
      </p:sp>
      <p:pic>
        <p:nvPicPr>
          <p:cNvPr descr="テンニンカ果実；ホーチミンで自然派、ナチュラル、漢方化粧品 | ベトナムから大阪に逆進出:ベトナムのタマヌオイル、ハーブティー、精油" id="458" name="Google Shape;458;p28"/>
          <p:cNvPicPr preferRelativeResize="0"/>
          <p:nvPr/>
        </p:nvPicPr>
        <p:blipFill rotWithShape="1">
          <a:blip r:embed="rId3">
            <a:alphaModFix/>
          </a:blip>
          <a:srcRect b="0" l="9938" r="15048" t="0"/>
          <a:stretch/>
        </p:blipFill>
        <p:spPr>
          <a:xfrm>
            <a:off x="6621294" y="1295416"/>
            <a:ext cx="5570706" cy="5562584"/>
          </a:xfrm>
          <a:custGeom>
            <a:rect b="b" l="l" r="r" t="t"/>
            <a:pathLst>
              <a:path extrusionOk="0" h="5562584" w="5570706">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ln>
            <a:noFill/>
          </a:ln>
        </p:spPr>
      </p:pic>
      <p:pic>
        <p:nvPicPr>
          <p:cNvPr descr="ロゴ&#10;&#10;自動的に生成された説明" id="459" name="Google Shape;459;p28"/>
          <p:cNvPicPr preferRelativeResize="0"/>
          <p:nvPr/>
        </p:nvPicPr>
        <p:blipFill rotWithShape="1">
          <a:blip r:embed="rId4">
            <a:alphaModFix/>
          </a:blip>
          <a:srcRect b="0" l="0" r="0" t="0"/>
          <a:stretch/>
        </p:blipFill>
        <p:spPr>
          <a:xfrm>
            <a:off x="11051381" y="449267"/>
            <a:ext cx="446030" cy="41591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29"/>
          <p:cNvSpPr txBox="1"/>
          <p:nvPr>
            <p:ph type="title"/>
          </p:nvPr>
        </p:nvSpPr>
        <p:spPr>
          <a:xfrm>
            <a:off x="795528" y="386930"/>
            <a:ext cx="10141799" cy="1300554"/>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4800"/>
              <a:buFont typeface="Times"/>
              <a:buNone/>
            </a:pPr>
            <a:r>
              <a:rPr lang="en-US" sz="4800">
                <a:solidFill>
                  <a:schemeClr val="dk1"/>
                </a:solidFill>
                <a:latin typeface="Times"/>
                <a:ea typeface="Times"/>
                <a:cs typeface="Times"/>
                <a:sym typeface="Times"/>
              </a:rPr>
              <a:t>Chiết xuất lá việt quất đen</a:t>
            </a:r>
            <a:endParaRPr sz="4800">
              <a:solidFill>
                <a:schemeClr val="dk1"/>
              </a:solidFill>
              <a:latin typeface="Times"/>
              <a:ea typeface="Times"/>
              <a:cs typeface="Times"/>
              <a:sym typeface="Times"/>
            </a:endParaRPr>
          </a:p>
        </p:txBody>
      </p:sp>
      <p:pic>
        <p:nvPicPr>
          <p:cNvPr descr="How To Use Bilberry Extract To Protect Health - Life Extension" id="465" name="Google Shape;465;p29"/>
          <p:cNvPicPr preferRelativeResize="0"/>
          <p:nvPr/>
        </p:nvPicPr>
        <p:blipFill rotWithShape="1">
          <a:blip r:embed="rId3">
            <a:alphaModFix/>
          </a:blip>
          <a:srcRect b="0" l="0" r="0" t="0"/>
          <a:stretch/>
        </p:blipFill>
        <p:spPr>
          <a:xfrm>
            <a:off x="635295" y="2953106"/>
            <a:ext cx="5150277" cy="2857462"/>
          </a:xfrm>
          <a:prstGeom prst="rect">
            <a:avLst/>
          </a:prstGeom>
          <a:noFill/>
          <a:ln>
            <a:noFill/>
          </a:ln>
        </p:spPr>
      </p:pic>
      <p:sp>
        <p:nvSpPr>
          <p:cNvPr id="466" name="Google Shape;466;p29"/>
          <p:cNvSpPr txBox="1"/>
          <p:nvPr/>
        </p:nvSpPr>
        <p:spPr>
          <a:xfrm>
            <a:off x="6096000" y="2171118"/>
            <a:ext cx="4530898" cy="363945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Char char="•"/>
            </a:pPr>
            <a:r>
              <a:rPr lang="en-US" sz="2000">
                <a:solidFill>
                  <a:schemeClr val="dk1"/>
                </a:solidFill>
                <a:latin typeface="Times"/>
                <a:ea typeface="Times"/>
                <a:cs typeface="Times"/>
                <a:sym typeface="Times"/>
              </a:rPr>
              <a:t>Bilberry leaf extract là Chiết xuất lá việt quất đen được cho là có khả năng hấp thụ mạnh tia cực tím gây ra vết nám, tàn nhang. Kể cả ánh sáng xanh với mức sóng (380nm ~ 495nm).</a:t>
            </a:r>
            <a:endParaRPr sz="2000">
              <a:solidFill>
                <a:schemeClr val="dk1"/>
              </a:solidFill>
              <a:latin typeface="Times"/>
              <a:ea typeface="Times"/>
              <a:cs typeface="Times"/>
              <a:sym typeface="Times"/>
            </a:endParaRPr>
          </a:p>
          <a:p>
            <a:pPr indent="0" lvl="0" marL="0" marR="0" rtl="0" algn="l">
              <a:lnSpc>
                <a:spcPct val="90000"/>
              </a:lnSpc>
              <a:spcBef>
                <a:spcPts val="600"/>
              </a:spcBef>
              <a:spcAft>
                <a:spcPts val="0"/>
              </a:spcAft>
              <a:buClr>
                <a:schemeClr val="dk1"/>
              </a:buClr>
              <a:buSzPts val="2000"/>
              <a:buFont typeface="Arial"/>
              <a:buChar char="•"/>
            </a:pPr>
            <a:r>
              <a:rPr lang="en-US" sz="2000">
                <a:solidFill>
                  <a:schemeClr val="dk1"/>
                </a:solidFill>
                <a:latin typeface="Times"/>
                <a:ea typeface="Times"/>
                <a:cs typeface="Times"/>
                <a:sym typeface="Times"/>
              </a:rPr>
              <a:t>Các thí nghiệm đã chỉ ra rằng chiết xuất lá việt quất giúp bảo vệ da khỏi tia cực tím.</a:t>
            </a:r>
            <a:endParaRPr/>
          </a:p>
        </p:txBody>
      </p:sp>
      <p:pic>
        <p:nvPicPr>
          <p:cNvPr descr="ロゴ&#10;&#10;自動的に生成された説明" id="467" name="Google Shape;467;p29"/>
          <p:cNvPicPr preferRelativeResize="0"/>
          <p:nvPr/>
        </p:nvPicPr>
        <p:blipFill rotWithShape="1">
          <a:blip r:embed="rId4">
            <a:alphaModFix/>
          </a:blip>
          <a:srcRect b="0" l="0" r="0" t="0"/>
          <a:stretch/>
        </p:blipFill>
        <p:spPr>
          <a:xfrm>
            <a:off x="11051381" y="449267"/>
            <a:ext cx="446030" cy="415919"/>
          </a:xfrm>
          <a:prstGeom prst="rect">
            <a:avLst/>
          </a:prstGeom>
          <a:noFill/>
          <a:ln>
            <a:noFill/>
          </a:ln>
        </p:spPr>
      </p:pic>
      <p:sp>
        <p:nvSpPr>
          <p:cNvPr id="468" name="Google Shape;468;p29"/>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3"/>
          <p:cNvPicPr preferRelativeResize="0"/>
          <p:nvPr/>
        </p:nvPicPr>
        <p:blipFill rotWithShape="1">
          <a:blip r:embed="rId3">
            <a:alphaModFix/>
          </a:blip>
          <a:srcRect b="0" l="0" r="0" t="0"/>
          <a:stretch/>
        </p:blipFill>
        <p:spPr>
          <a:xfrm>
            <a:off x="641985" y="2237601"/>
            <a:ext cx="5944383" cy="3224518"/>
          </a:xfrm>
          <a:prstGeom prst="rect">
            <a:avLst/>
          </a:prstGeom>
          <a:noFill/>
          <a:ln>
            <a:noFill/>
          </a:ln>
        </p:spPr>
      </p:pic>
      <p:sp>
        <p:nvSpPr>
          <p:cNvPr id="126" name="Google Shape;126;p3"/>
          <p:cNvSpPr txBox="1"/>
          <p:nvPr/>
        </p:nvSpPr>
        <p:spPr>
          <a:xfrm>
            <a:off x="1140143" y="918827"/>
            <a:ext cx="2239716"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500" u="none" cap="none" strike="noStrike">
                <a:solidFill>
                  <a:schemeClr val="dk1"/>
                </a:solidFill>
                <a:latin typeface="Meiryo"/>
                <a:ea typeface="Meiryo"/>
                <a:cs typeface="Meiryo"/>
                <a:sym typeface="Meiryo"/>
              </a:rPr>
              <a:t>NMN LÀ GÌ?</a:t>
            </a:r>
            <a:endParaRPr b="1" sz="2500">
              <a:solidFill>
                <a:schemeClr val="dk1"/>
              </a:solidFill>
              <a:latin typeface="Meiryo"/>
              <a:ea typeface="Meiryo"/>
              <a:cs typeface="Meiryo"/>
              <a:sym typeface="Meiryo"/>
            </a:endParaRPr>
          </a:p>
        </p:txBody>
      </p:sp>
      <p:sp>
        <p:nvSpPr>
          <p:cNvPr id="127" name="Google Shape;127;p3"/>
          <p:cNvSpPr txBox="1"/>
          <p:nvPr/>
        </p:nvSpPr>
        <p:spPr>
          <a:xfrm>
            <a:off x="7120890" y="2183130"/>
            <a:ext cx="3234690"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u="sng" strike="noStrike">
                <a:solidFill>
                  <a:schemeClr val="dk1"/>
                </a:solidFill>
                <a:latin typeface="Times"/>
                <a:ea typeface="Times"/>
                <a:cs typeface="Times"/>
                <a:sym typeface="Times"/>
                <a:hlinkClick r:id="rId4">
                  <a:extLst>
                    <a:ext uri="{A12FA001-AC4F-418D-AE19-62706E023703}">
                      <ahyp:hlinkClr val="tx"/>
                    </a:ext>
                  </a:extLst>
                </a:hlinkClick>
              </a:rPr>
              <a:t>NMN</a:t>
            </a:r>
            <a:r>
              <a:rPr b="0" i="0" lang="en-US" sz="1600">
                <a:solidFill>
                  <a:schemeClr val="dk1"/>
                </a:solidFill>
                <a:latin typeface="Times"/>
                <a:ea typeface="Times"/>
                <a:cs typeface="Times"/>
                <a:sym typeface="Times"/>
              </a:rPr>
              <a:t> là viết tắt của </a:t>
            </a:r>
            <a:r>
              <a:rPr b="0" i="0" lang="en-US" sz="1600" u="sng" strike="noStrike">
                <a:solidFill>
                  <a:schemeClr val="dk1"/>
                </a:solidFill>
                <a:latin typeface="Times"/>
                <a:ea typeface="Times"/>
                <a:cs typeface="Times"/>
                <a:sym typeface="Times"/>
                <a:hlinkClick r:id="rId5">
                  <a:extLst>
                    <a:ext uri="{A12FA001-AC4F-418D-AE19-62706E023703}">
                      <ahyp:hlinkClr val="tx"/>
                    </a:ext>
                  </a:extLst>
                </a:hlinkClick>
              </a:rPr>
              <a:t>nicotinamide mononucleotide</a:t>
            </a:r>
            <a:r>
              <a:rPr b="0" i="0" lang="en-US" sz="1600">
                <a:solidFill>
                  <a:schemeClr val="dk1"/>
                </a:solidFill>
                <a:latin typeface="Times"/>
                <a:ea typeface="Times"/>
                <a:cs typeface="Times"/>
                <a:sym typeface="Times"/>
              </a:rPr>
              <a:t> , một phân tử xuất hiện tự nhiên trong mọi dạng sống. Ở cấp độ phân tử, nó là một ribo-nucleotide, là đơn vị cấu trúc cơ bản của RNA axit nucleic. Về mặt cấu trúc, phân tử bao gồm một nhóm nicotinamide, một ribose và một nhóm phốt phát </a:t>
            </a:r>
            <a:r>
              <a:rPr b="0" i="0" lang="en-US" sz="1600">
                <a:solidFill>
                  <a:schemeClr val="dk1"/>
                </a:solidFill>
                <a:highlight>
                  <a:srgbClr val="FFFF00"/>
                </a:highlight>
                <a:latin typeface="Times"/>
                <a:ea typeface="Times"/>
                <a:cs typeface="Times"/>
                <a:sym typeface="Times"/>
              </a:rPr>
              <a:t>NMN là tiền chất trực tiếp của phân tử thiết yếu </a:t>
            </a:r>
            <a:r>
              <a:rPr b="0" i="0" lang="en-US" sz="1600" u="sng" strike="noStrike">
                <a:solidFill>
                  <a:schemeClr val="dk1"/>
                </a:solidFill>
                <a:highlight>
                  <a:srgbClr val="FFFF00"/>
                </a:highlight>
                <a:latin typeface="Times"/>
                <a:ea typeface="Times"/>
                <a:cs typeface="Times"/>
                <a:sym typeface="Times"/>
                <a:hlinkClick r:id="rId6">
                  <a:extLst>
                    <a:ext uri="{A12FA001-AC4F-418D-AE19-62706E023703}">
                      <ahyp:hlinkClr val="tx"/>
                    </a:ext>
                  </a:extLst>
                </a:hlinkClick>
              </a:rPr>
              <a:t>nicotinamide adenine dinucleotide (NAD+)</a:t>
            </a:r>
            <a:r>
              <a:rPr b="0" i="0" lang="en-US" sz="1600">
                <a:solidFill>
                  <a:schemeClr val="dk1"/>
                </a:solidFill>
                <a:highlight>
                  <a:srgbClr val="FFFF00"/>
                </a:highlight>
                <a:latin typeface="Times"/>
                <a:ea typeface="Times"/>
                <a:cs typeface="Times"/>
                <a:sym typeface="Times"/>
              </a:rPr>
              <a:t> và được coi là thành phần chính để tăng nồng độ NAD+ trong tế bào</a:t>
            </a:r>
            <a:r>
              <a:rPr b="0" i="0" lang="en-US" sz="1600">
                <a:solidFill>
                  <a:schemeClr val="dk1"/>
                </a:solidFill>
                <a:latin typeface="Times"/>
                <a:ea typeface="Times"/>
                <a:cs typeface="Times"/>
                <a:sym typeface="Times"/>
              </a:rPr>
              <a:t>.</a:t>
            </a:r>
            <a:endParaRPr sz="1600">
              <a:solidFill>
                <a:schemeClr val="dk1"/>
              </a:solidFill>
              <a:latin typeface="Times"/>
              <a:ea typeface="Times"/>
              <a:cs typeface="Times"/>
              <a:sym typeface="Times"/>
            </a:endParaRPr>
          </a:p>
        </p:txBody>
      </p:sp>
      <p:sp>
        <p:nvSpPr>
          <p:cNvPr id="128" name="Google Shape;128;p3"/>
          <p:cNvSpPr txBox="1"/>
          <p:nvPr/>
        </p:nvSpPr>
        <p:spPr>
          <a:xfrm>
            <a:off x="169910" y="6461059"/>
            <a:ext cx="520411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lt1"/>
                </a:solidFill>
                <a:latin typeface="Meiryo"/>
                <a:ea typeface="Meiryo"/>
                <a:cs typeface="Meiryo"/>
                <a:sym typeface="Meiryo"/>
              </a:rPr>
              <a:t>Nguồn tài liệu sử dụng từ nmn.com được dựa trên các báo cáo khoa học</a:t>
            </a:r>
            <a:endParaRPr i="1" sz="1200">
              <a:solidFill>
                <a:schemeClr val="lt1"/>
              </a:solidFill>
              <a:latin typeface="Meiryo"/>
              <a:ea typeface="Meiryo"/>
              <a:cs typeface="Meiryo"/>
              <a:sym typeface="Meiryo"/>
            </a:endParaRPr>
          </a:p>
        </p:txBody>
      </p:sp>
      <p:pic>
        <p:nvPicPr>
          <p:cNvPr descr="ロゴ&#10;&#10;自動的に生成された説明" id="129" name="Google Shape;129;p3"/>
          <p:cNvPicPr preferRelativeResize="0"/>
          <p:nvPr/>
        </p:nvPicPr>
        <p:blipFill rotWithShape="1">
          <a:blip r:embed="rId7">
            <a:alphaModFix/>
          </a:blip>
          <a:srcRect b="0" l="0" r="0" t="0"/>
          <a:stretch/>
        </p:blipFill>
        <p:spPr>
          <a:xfrm>
            <a:off x="10026825" y="464191"/>
            <a:ext cx="446030" cy="415919"/>
          </a:xfrm>
          <a:prstGeom prst="rect">
            <a:avLst/>
          </a:prstGeom>
          <a:noFill/>
          <a:ln>
            <a:noFill/>
          </a:ln>
        </p:spPr>
      </p:pic>
      <p:sp>
        <p:nvSpPr>
          <p:cNvPr id="130" name="Google Shape;130;p3"/>
          <p:cNvSpPr txBox="1"/>
          <p:nvPr>
            <p:ph idx="11" type="ftr"/>
          </p:nvPr>
        </p:nvSpPr>
        <p:spPr>
          <a:xfrm rot="5400000">
            <a:off x="8464598" y="3246438"/>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30"/>
          <p:cNvSpPr txBox="1"/>
          <p:nvPr/>
        </p:nvSpPr>
        <p:spPr>
          <a:xfrm>
            <a:off x="715198" y="449267"/>
            <a:ext cx="6309360" cy="144655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2200">
                <a:solidFill>
                  <a:srgbClr val="000000"/>
                </a:solidFill>
                <a:latin typeface="Times"/>
                <a:ea typeface="Times"/>
                <a:cs typeface="Times"/>
                <a:sym typeface="Times"/>
              </a:rPr>
              <a:t>Chiết xuất vỏ cam quýt </a:t>
            </a:r>
            <a:r>
              <a:rPr lang="en-US" sz="2200">
                <a:solidFill>
                  <a:srgbClr val="000000"/>
                </a:solidFill>
                <a:latin typeface="Times"/>
                <a:ea typeface="Times"/>
                <a:cs typeface="Times"/>
                <a:sym typeface="Times"/>
              </a:rPr>
              <a:t>là thành phần được chiết xuất từ ​​vỏ của quả quýt giúp tăng yếu tố giữ ẩm tự nhiên (NMF), yếu tố quan trọng đối với chức năng hàng rào bảo vệ da.</a:t>
            </a:r>
            <a:endParaRPr sz="2200">
              <a:solidFill>
                <a:schemeClr val="dk1"/>
              </a:solidFill>
              <a:latin typeface="Arial"/>
              <a:ea typeface="Arial"/>
              <a:cs typeface="Arial"/>
              <a:sym typeface="Arial"/>
            </a:endParaRPr>
          </a:p>
        </p:txBody>
      </p:sp>
      <p:sp>
        <p:nvSpPr>
          <p:cNvPr id="474" name="Google Shape;474;p30"/>
          <p:cNvSpPr txBox="1"/>
          <p:nvPr/>
        </p:nvSpPr>
        <p:spPr>
          <a:xfrm>
            <a:off x="4370675" y="2934868"/>
            <a:ext cx="6320978"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2200">
                <a:solidFill>
                  <a:srgbClr val="000000"/>
                </a:solidFill>
                <a:latin typeface="Times"/>
                <a:ea typeface="Times"/>
                <a:cs typeface="Times"/>
                <a:sym typeface="Times"/>
              </a:rPr>
              <a:t>Axit Hyaluaronic</a:t>
            </a:r>
            <a:r>
              <a:rPr lang="en-US" sz="2200">
                <a:solidFill>
                  <a:srgbClr val="000000"/>
                </a:solidFill>
                <a:latin typeface="Times"/>
                <a:ea typeface="Times"/>
                <a:cs typeface="Times"/>
                <a:sym typeface="Times"/>
              </a:rPr>
              <a:t>: Tăng khả năng giữ độ ẩm cho da, giúp cấp nước cho da và nuôi dưỡng các sợi collagen. </a:t>
            </a:r>
            <a:endParaRPr sz="2200">
              <a:solidFill>
                <a:schemeClr val="dk1"/>
              </a:solidFill>
              <a:latin typeface="Arial"/>
              <a:ea typeface="Arial"/>
              <a:cs typeface="Arial"/>
              <a:sym typeface="Arial"/>
            </a:endParaRPr>
          </a:p>
        </p:txBody>
      </p:sp>
      <p:sp>
        <p:nvSpPr>
          <p:cNvPr id="475" name="Google Shape;475;p30"/>
          <p:cNvSpPr txBox="1"/>
          <p:nvPr/>
        </p:nvSpPr>
        <p:spPr>
          <a:xfrm>
            <a:off x="806134" y="4514489"/>
            <a:ext cx="6657658" cy="144655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2200">
                <a:solidFill>
                  <a:srgbClr val="000000"/>
                </a:solidFill>
                <a:latin typeface="Times"/>
                <a:ea typeface="Times"/>
                <a:cs typeface="Times"/>
                <a:sym typeface="Times"/>
              </a:rPr>
              <a:t>Chiết xuất quả sung lên men</a:t>
            </a:r>
            <a:endParaRPr b="1" i="1" sz="2200">
              <a:solidFill>
                <a:schemeClr val="dk1"/>
              </a:solidFill>
              <a:latin typeface="Arial"/>
              <a:ea typeface="Arial"/>
              <a:cs typeface="Arial"/>
              <a:sym typeface="Arial"/>
            </a:endParaRPr>
          </a:p>
          <a:p>
            <a:pPr indent="0" lvl="0" marL="0" marR="0" rtl="0" algn="l">
              <a:spcBef>
                <a:spcPts val="0"/>
              </a:spcBef>
              <a:spcAft>
                <a:spcPts val="0"/>
              </a:spcAft>
              <a:buNone/>
            </a:pPr>
            <a:r>
              <a:rPr lang="en-US" sz="2200">
                <a:solidFill>
                  <a:srgbClr val="000000"/>
                </a:solidFill>
                <a:latin typeface="Times"/>
                <a:ea typeface="Times"/>
                <a:cs typeface="Times"/>
                <a:sym typeface="Times"/>
              </a:rPr>
              <a:t>Một chiết xuất thu được bằng cách lên men quả sung. Nó có khả năng tuyệt vời để sản xuất axit hyaluronic và gíup chăm sóc dưỡng ẩm cho da.</a:t>
            </a:r>
            <a:r>
              <a:rPr lang="en-US" sz="2200">
                <a:solidFill>
                  <a:schemeClr val="dk1"/>
                </a:solidFill>
                <a:latin typeface="Meiryo"/>
                <a:ea typeface="Meiryo"/>
                <a:cs typeface="Meiryo"/>
                <a:sym typeface="Meiryo"/>
              </a:rPr>
              <a:t> </a:t>
            </a:r>
            <a:endParaRPr sz="2200">
              <a:solidFill>
                <a:schemeClr val="dk1"/>
              </a:solidFill>
              <a:latin typeface="Meiryo"/>
              <a:ea typeface="Meiryo"/>
              <a:cs typeface="Meiryo"/>
              <a:sym typeface="Meiryo"/>
            </a:endParaRPr>
          </a:p>
        </p:txBody>
      </p:sp>
      <p:pic>
        <p:nvPicPr>
          <p:cNvPr descr="8 Công dụng của vỏ cam, quýt ít người biết ⋆ Hồng Ngọc Hospital" id="476" name="Google Shape;476;p30"/>
          <p:cNvPicPr preferRelativeResize="0"/>
          <p:nvPr/>
        </p:nvPicPr>
        <p:blipFill rotWithShape="1">
          <a:blip r:embed="rId3">
            <a:alphaModFix/>
          </a:blip>
          <a:srcRect b="0" l="0" r="0" t="0"/>
          <a:stretch/>
        </p:blipFill>
        <p:spPr>
          <a:xfrm>
            <a:off x="7024558" y="413717"/>
            <a:ext cx="3606800" cy="2260600"/>
          </a:xfrm>
          <a:prstGeom prst="rect">
            <a:avLst/>
          </a:prstGeom>
          <a:noFill/>
          <a:ln>
            <a:noFill/>
          </a:ln>
        </p:spPr>
      </p:pic>
      <p:pic>
        <p:nvPicPr>
          <p:cNvPr id="477" name="Google Shape;477;p30"/>
          <p:cNvPicPr preferRelativeResize="0"/>
          <p:nvPr/>
        </p:nvPicPr>
        <p:blipFill rotWithShape="1">
          <a:blip r:embed="rId4">
            <a:alphaModFix/>
          </a:blip>
          <a:srcRect b="0" l="0" r="0" t="0"/>
          <a:stretch/>
        </p:blipFill>
        <p:spPr>
          <a:xfrm>
            <a:off x="868680" y="2089311"/>
            <a:ext cx="3441700" cy="2298700"/>
          </a:xfrm>
          <a:prstGeom prst="rect">
            <a:avLst/>
          </a:prstGeom>
          <a:noFill/>
          <a:ln>
            <a:noFill/>
          </a:ln>
        </p:spPr>
      </p:pic>
      <p:pic>
        <p:nvPicPr>
          <p:cNvPr descr="24 lợi ích của quả sung ngọt cho da, tóc và sức khỏe - ADIVA.COM.VN" id="478" name="Google Shape;478;p30"/>
          <p:cNvPicPr preferRelativeResize="0"/>
          <p:nvPr/>
        </p:nvPicPr>
        <p:blipFill rotWithShape="1">
          <a:blip r:embed="rId5">
            <a:alphaModFix/>
          </a:blip>
          <a:srcRect b="0" l="0" r="0" t="0"/>
          <a:stretch/>
        </p:blipFill>
        <p:spPr>
          <a:xfrm>
            <a:off x="7359173" y="3830787"/>
            <a:ext cx="3122137" cy="2088993"/>
          </a:xfrm>
          <a:prstGeom prst="rect">
            <a:avLst/>
          </a:prstGeom>
          <a:noFill/>
          <a:ln>
            <a:noFill/>
          </a:ln>
        </p:spPr>
      </p:pic>
      <p:pic>
        <p:nvPicPr>
          <p:cNvPr descr="ロゴ&#10;&#10;自動的に生成された説明" id="479" name="Google Shape;479;p30"/>
          <p:cNvPicPr preferRelativeResize="0"/>
          <p:nvPr/>
        </p:nvPicPr>
        <p:blipFill rotWithShape="1">
          <a:blip r:embed="rId6">
            <a:alphaModFix/>
          </a:blip>
          <a:srcRect b="0" l="0" r="0" t="0"/>
          <a:stretch/>
        </p:blipFill>
        <p:spPr>
          <a:xfrm>
            <a:off x="11051381" y="449267"/>
            <a:ext cx="446030" cy="415919"/>
          </a:xfrm>
          <a:prstGeom prst="rect">
            <a:avLst/>
          </a:prstGeom>
          <a:noFill/>
          <a:ln>
            <a:noFill/>
          </a:ln>
        </p:spPr>
      </p:pic>
      <p:sp>
        <p:nvSpPr>
          <p:cNvPr id="480" name="Google Shape;480;p30"/>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descr="グラフィカル ユーザー インターフェイス&#10;&#10;自動的に生成された説明" id="485" name="Google Shape;485;p31"/>
          <p:cNvPicPr preferRelativeResize="0"/>
          <p:nvPr>
            <p:ph idx="1" type="body"/>
          </p:nvPr>
        </p:nvPicPr>
        <p:blipFill rotWithShape="1">
          <a:blip r:embed="rId3">
            <a:alphaModFix/>
          </a:blip>
          <a:srcRect b="-1" l="0" r="-1" t="7881"/>
          <a:stretch/>
        </p:blipFill>
        <p:spPr>
          <a:xfrm>
            <a:off x="388802" y="382906"/>
            <a:ext cx="5550652" cy="3617594"/>
          </a:xfrm>
          <a:prstGeom prst="rect">
            <a:avLst/>
          </a:prstGeom>
          <a:noFill/>
          <a:ln>
            <a:noFill/>
          </a:ln>
        </p:spPr>
      </p:pic>
      <p:sp>
        <p:nvSpPr>
          <p:cNvPr id="486" name="Google Shape;486;p31"/>
          <p:cNvSpPr txBox="1"/>
          <p:nvPr/>
        </p:nvSpPr>
        <p:spPr>
          <a:xfrm>
            <a:off x="6096000" y="2132618"/>
            <a:ext cx="4663070" cy="317009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i="1" lang="en-US" sz="2000">
                <a:solidFill>
                  <a:schemeClr val="dk1"/>
                </a:solidFill>
                <a:latin typeface="Times"/>
                <a:ea typeface="Times"/>
                <a:cs typeface="Times"/>
                <a:sym typeface="Times"/>
              </a:rPr>
              <a:t>Tác động kép bảo vệ da. Tạo lớp màn khoá trên bề mặt. Ngăn ngừa thoát ẩm và tia UV</a:t>
            </a:r>
            <a:endParaRPr/>
          </a:p>
          <a:p>
            <a:pPr indent="-285750" lvl="0" marL="285750" marR="0" rtl="0" algn="l">
              <a:spcBef>
                <a:spcPts val="0"/>
              </a:spcBef>
              <a:spcAft>
                <a:spcPts val="0"/>
              </a:spcAft>
              <a:buClr>
                <a:schemeClr val="dk1"/>
              </a:buClr>
              <a:buSzPts val="2000"/>
              <a:buFont typeface="Arial"/>
              <a:buChar char="•"/>
            </a:pPr>
            <a:r>
              <a:rPr i="1" lang="en-US" sz="2000">
                <a:solidFill>
                  <a:schemeClr val="dk1"/>
                </a:solidFill>
                <a:latin typeface="Times"/>
                <a:ea typeface="Times"/>
                <a:cs typeface="Times"/>
                <a:sym typeface="Times"/>
              </a:rPr>
              <a:t>Chống tia UVB và UVA </a:t>
            </a:r>
            <a:endParaRPr/>
          </a:p>
          <a:p>
            <a:pPr indent="-285750" lvl="0" marL="285750" marR="0" rtl="0" algn="l">
              <a:spcBef>
                <a:spcPts val="0"/>
              </a:spcBef>
              <a:spcAft>
                <a:spcPts val="0"/>
              </a:spcAft>
              <a:buClr>
                <a:schemeClr val="dk1"/>
              </a:buClr>
              <a:buSzPts val="2000"/>
              <a:buFont typeface="Arial"/>
              <a:buChar char="•"/>
            </a:pPr>
            <a:r>
              <a:rPr i="1" lang="en-US" sz="2000">
                <a:solidFill>
                  <a:schemeClr val="dk1"/>
                </a:solidFill>
                <a:latin typeface="Times"/>
                <a:ea typeface="Times"/>
                <a:cs typeface="Times"/>
                <a:sym typeface="Times"/>
              </a:rPr>
              <a:t>Chống ánh sáng xanh với mức sóng 380nm-495nm</a:t>
            </a:r>
            <a:endParaRPr i="1" sz="2000">
              <a:solidFill>
                <a:schemeClr val="dk1"/>
              </a:solidFill>
              <a:latin typeface="Times"/>
              <a:ea typeface="Times"/>
              <a:cs typeface="Times"/>
              <a:sym typeface="Times"/>
            </a:endParaRPr>
          </a:p>
          <a:p>
            <a:pPr indent="-285750" lvl="0" marL="285750" marR="0" rtl="0" algn="l">
              <a:spcBef>
                <a:spcPts val="0"/>
              </a:spcBef>
              <a:spcAft>
                <a:spcPts val="0"/>
              </a:spcAft>
              <a:buClr>
                <a:schemeClr val="dk1"/>
              </a:buClr>
              <a:buSzPts val="2000"/>
              <a:buFont typeface="Arial"/>
              <a:buChar char="•"/>
            </a:pPr>
            <a:r>
              <a:rPr i="1" lang="en-US" sz="2000">
                <a:solidFill>
                  <a:schemeClr val="dk1"/>
                </a:solidFill>
                <a:latin typeface="Times"/>
                <a:ea typeface="Times"/>
                <a:cs typeface="Times"/>
                <a:sym typeface="Times"/>
              </a:rPr>
              <a:t>Không gây bệt trắng, thích hợp với nam giới </a:t>
            </a:r>
            <a:endParaRPr/>
          </a:p>
          <a:p>
            <a:pPr indent="-285750" lvl="0" marL="285750" marR="0" rtl="0" algn="l">
              <a:spcBef>
                <a:spcPts val="0"/>
              </a:spcBef>
              <a:spcAft>
                <a:spcPts val="0"/>
              </a:spcAft>
              <a:buClr>
                <a:schemeClr val="dk1"/>
              </a:buClr>
              <a:buSzPts val="2000"/>
              <a:buFont typeface="Arial"/>
              <a:buChar char="•"/>
            </a:pPr>
            <a:r>
              <a:rPr i="1" lang="en-US" sz="2000">
                <a:solidFill>
                  <a:schemeClr val="dk1"/>
                </a:solidFill>
                <a:latin typeface="Times"/>
                <a:ea typeface="Times"/>
                <a:cs typeface="Times"/>
                <a:sym typeface="Times"/>
              </a:rPr>
              <a:t>Dễ dàng rửa sạch với SRM thông thường hoặc xà phòng. </a:t>
            </a:r>
            <a:endParaRPr i="1" sz="2000">
              <a:solidFill>
                <a:schemeClr val="dk1"/>
              </a:solidFill>
              <a:latin typeface="Times"/>
              <a:ea typeface="Times"/>
              <a:cs typeface="Times"/>
              <a:sym typeface="Times"/>
            </a:endParaRPr>
          </a:p>
        </p:txBody>
      </p:sp>
      <p:sp>
        <p:nvSpPr>
          <p:cNvPr id="487" name="Google Shape;487;p31"/>
          <p:cNvSpPr txBox="1"/>
          <p:nvPr/>
        </p:nvSpPr>
        <p:spPr>
          <a:xfrm>
            <a:off x="6131222" y="1462951"/>
            <a:ext cx="408374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Times"/>
                <a:ea typeface="Times"/>
                <a:cs typeface="Times"/>
                <a:sym typeface="Times"/>
              </a:rPr>
              <a:t>ĐIỂM NỔI BẬT CỦA SẢN PHẨM</a:t>
            </a:r>
            <a:endParaRPr sz="2000">
              <a:solidFill>
                <a:schemeClr val="dk1"/>
              </a:solidFill>
              <a:latin typeface="Times"/>
              <a:ea typeface="Times"/>
              <a:cs typeface="Times"/>
              <a:sym typeface="Times"/>
            </a:endParaRPr>
          </a:p>
        </p:txBody>
      </p:sp>
      <p:pic>
        <p:nvPicPr>
          <p:cNvPr descr="ロゴ&#10;&#10;自動的に生成された説明" id="488" name="Google Shape;488;p31"/>
          <p:cNvPicPr preferRelativeResize="0"/>
          <p:nvPr/>
        </p:nvPicPr>
        <p:blipFill rotWithShape="1">
          <a:blip r:embed="rId4">
            <a:alphaModFix/>
          </a:blip>
          <a:srcRect b="0" l="0" r="0" t="0"/>
          <a:stretch/>
        </p:blipFill>
        <p:spPr>
          <a:xfrm>
            <a:off x="11051381" y="449267"/>
            <a:ext cx="446030" cy="415919"/>
          </a:xfrm>
          <a:prstGeom prst="rect">
            <a:avLst/>
          </a:prstGeom>
          <a:noFill/>
          <a:ln>
            <a:noFill/>
          </a:ln>
        </p:spPr>
      </p:pic>
      <p:sp>
        <p:nvSpPr>
          <p:cNvPr id="489" name="Google Shape;489;p31"/>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pic>
        <p:nvPicPr>
          <p:cNvPr descr="da" id="490" name="Google Shape;490;p31"/>
          <p:cNvPicPr preferRelativeResize="0"/>
          <p:nvPr/>
        </p:nvPicPr>
        <p:blipFill rotWithShape="1">
          <a:blip r:embed="rId5">
            <a:alphaModFix/>
          </a:blip>
          <a:srcRect b="0" l="0" r="0" t="0"/>
          <a:stretch/>
        </p:blipFill>
        <p:spPr>
          <a:xfrm>
            <a:off x="569013" y="3880529"/>
            <a:ext cx="2982217" cy="238887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32"/>
          <p:cNvSpPr txBox="1"/>
          <p:nvPr>
            <p:ph type="title"/>
          </p:nvPr>
        </p:nvSpPr>
        <p:spPr>
          <a:xfrm>
            <a:off x="838199" y="545914"/>
            <a:ext cx="9527275" cy="1241944"/>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chemeClr val="accent1"/>
              </a:buClr>
              <a:buSzPts val="4000"/>
              <a:buFont typeface="Meiryo"/>
              <a:buNone/>
            </a:pPr>
            <a:r>
              <a:rPr lang="en-US"/>
              <a:t>CÁCH SỬ DỤNG</a:t>
            </a:r>
            <a:endParaRPr/>
          </a:p>
        </p:txBody>
      </p:sp>
      <p:sp>
        <p:nvSpPr>
          <p:cNvPr id="496" name="Google Shape;496;p32"/>
          <p:cNvSpPr txBox="1"/>
          <p:nvPr>
            <p:ph idx="1" type="body"/>
          </p:nvPr>
        </p:nvSpPr>
        <p:spPr>
          <a:xfrm>
            <a:off x="838199" y="2108595"/>
            <a:ext cx="9527275" cy="3643931"/>
          </a:xfrm>
          <a:prstGeom prst="rect">
            <a:avLst/>
          </a:prstGeom>
          <a:noFill/>
          <a:ln>
            <a:noFill/>
          </a:ln>
        </p:spPr>
        <p:txBody>
          <a:bodyPr anchorCtr="0" anchor="t" bIns="91425" lIns="109725" spcFirstLastPara="1" rIns="109725" wrap="square" tIns="109725">
            <a:noAutofit/>
          </a:bodyPr>
          <a:lstStyle/>
          <a:p>
            <a:pPr indent="-228600" lvl="0" marL="228600" rtl="0" algn="l">
              <a:lnSpc>
                <a:spcPct val="140000"/>
              </a:lnSpc>
              <a:spcBef>
                <a:spcPts val="0"/>
              </a:spcBef>
              <a:spcAft>
                <a:spcPts val="0"/>
              </a:spcAft>
              <a:buClr>
                <a:schemeClr val="accent1"/>
              </a:buClr>
              <a:buSzPts val="2000"/>
              <a:buChar char="•"/>
            </a:pPr>
            <a:r>
              <a:rPr lang="en-US">
                <a:latin typeface="Times"/>
                <a:ea typeface="Times"/>
                <a:cs typeface="Times"/>
                <a:sym typeface="Times"/>
              </a:rPr>
              <a:t>SRM: 1 ngày 2 lần sáng và tối </a:t>
            </a:r>
            <a:endParaRPr/>
          </a:p>
          <a:p>
            <a:pPr indent="-228600" lvl="0" marL="228600" rtl="0" algn="l">
              <a:lnSpc>
                <a:spcPct val="140000"/>
              </a:lnSpc>
              <a:spcBef>
                <a:spcPts val="1000"/>
              </a:spcBef>
              <a:spcAft>
                <a:spcPts val="0"/>
              </a:spcAft>
              <a:buClr>
                <a:schemeClr val="accent1"/>
              </a:buClr>
              <a:buSzPts val="2000"/>
              <a:buChar char="•"/>
            </a:pPr>
            <a:r>
              <a:rPr lang="en-US">
                <a:latin typeface="Times"/>
                <a:ea typeface="Times"/>
                <a:cs typeface="Times"/>
                <a:sym typeface="Times"/>
              </a:rPr>
              <a:t>TDC: 1 tuần 2 lần. </a:t>
            </a:r>
            <a:endParaRPr/>
          </a:p>
          <a:p>
            <a:pPr indent="-228600" lvl="0" marL="228600" rtl="0" algn="l">
              <a:lnSpc>
                <a:spcPct val="140000"/>
              </a:lnSpc>
              <a:spcBef>
                <a:spcPts val="1000"/>
              </a:spcBef>
              <a:spcAft>
                <a:spcPts val="0"/>
              </a:spcAft>
              <a:buClr>
                <a:schemeClr val="accent1"/>
              </a:buClr>
              <a:buSzPts val="2000"/>
              <a:buChar char="•"/>
            </a:pPr>
            <a:r>
              <a:rPr lang="en-US">
                <a:latin typeface="Times"/>
                <a:ea typeface="Times"/>
                <a:cs typeface="Times"/>
                <a:sym typeface="Times"/>
              </a:rPr>
              <a:t>Kem dưỡng đêm tổng hợp: Sd sau khi rửa mặt sạch. Sd mỗi đêm. Có thể sd vào ban ngày nhưng phải sd kem CN</a:t>
            </a:r>
            <a:endParaRPr/>
          </a:p>
          <a:p>
            <a:pPr indent="-228600" lvl="0" marL="228600" rtl="0" algn="l">
              <a:lnSpc>
                <a:spcPct val="140000"/>
              </a:lnSpc>
              <a:spcBef>
                <a:spcPts val="1000"/>
              </a:spcBef>
              <a:spcAft>
                <a:spcPts val="0"/>
              </a:spcAft>
              <a:buClr>
                <a:schemeClr val="accent1"/>
              </a:buClr>
              <a:buSzPts val="2000"/>
              <a:buChar char="•"/>
            </a:pPr>
            <a:r>
              <a:rPr lang="en-US">
                <a:latin typeface="Times"/>
                <a:ea typeface="Times"/>
                <a:cs typeface="Times"/>
                <a:sym typeface="Times"/>
              </a:rPr>
              <a:t>Kem CN: Sd ban ngày trước khi ra khỏi nhà 1h </a:t>
            </a:r>
            <a:endParaRPr/>
          </a:p>
          <a:p>
            <a:pPr indent="-228600" lvl="0" marL="228600" rtl="0" algn="l">
              <a:lnSpc>
                <a:spcPct val="140000"/>
              </a:lnSpc>
              <a:spcBef>
                <a:spcPts val="1000"/>
              </a:spcBef>
              <a:spcAft>
                <a:spcPts val="0"/>
              </a:spcAft>
              <a:buClr>
                <a:schemeClr val="accent1"/>
              </a:buClr>
              <a:buSzPts val="2000"/>
              <a:buChar char="•"/>
            </a:pPr>
            <a:r>
              <a:rPr lang="en-US">
                <a:latin typeface="Times"/>
                <a:ea typeface="Times"/>
                <a:cs typeface="Times"/>
                <a:sym typeface="Times"/>
              </a:rPr>
              <a:t>Mặt nạ cấp ẩm: 1 tuần 1-3 lần. </a:t>
            </a:r>
            <a:endParaRPr/>
          </a:p>
        </p:txBody>
      </p:sp>
      <p:sp>
        <p:nvSpPr>
          <p:cNvPr id="497" name="Google Shape;497;p32"/>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a:t>7/21/23</a:t>
            </a:r>
            <a:endParaRPr/>
          </a:p>
        </p:txBody>
      </p:sp>
      <p:sp>
        <p:nvSpPr>
          <p:cNvPr id="498" name="Google Shape;498;p32"/>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p>
            <a:pPr indent="0" lvl="0" marL="0" rtl="0" algn="ctr">
              <a:spcBef>
                <a:spcPts val="0"/>
              </a:spcBef>
              <a:spcAft>
                <a:spcPts val="0"/>
              </a:spcAft>
              <a:buNone/>
            </a:pPr>
            <a:fld id="{00000000-1234-1234-1234-123412341234}" type="slidenum">
              <a:rPr lang="en-US"/>
              <a:t>‹#›</a:t>
            </a:fld>
            <a:endParaRPr/>
          </a:p>
        </p:txBody>
      </p:sp>
      <p:pic>
        <p:nvPicPr>
          <p:cNvPr descr="ロゴ&#10;&#10;自動的に生成された説明" id="499" name="Google Shape;499;p32"/>
          <p:cNvPicPr preferRelativeResize="0"/>
          <p:nvPr/>
        </p:nvPicPr>
        <p:blipFill rotWithShape="1">
          <a:blip r:embed="rId3">
            <a:alphaModFix/>
          </a:blip>
          <a:srcRect b="0" l="0" r="0" t="0"/>
          <a:stretch/>
        </p:blipFill>
        <p:spPr>
          <a:xfrm>
            <a:off x="11051381" y="449267"/>
            <a:ext cx="446030" cy="415919"/>
          </a:xfrm>
          <a:prstGeom prst="rect">
            <a:avLst/>
          </a:prstGeom>
          <a:noFill/>
          <a:ln>
            <a:noFill/>
          </a:ln>
        </p:spPr>
      </p:pic>
      <p:sp>
        <p:nvSpPr>
          <p:cNvPr id="500" name="Google Shape;500;p32"/>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33"/>
          <p:cNvSpPr txBox="1"/>
          <p:nvPr>
            <p:ph type="title"/>
          </p:nvPr>
        </p:nvSpPr>
        <p:spPr>
          <a:xfrm>
            <a:off x="838199" y="545914"/>
            <a:ext cx="9527275" cy="1241944"/>
          </a:xfrm>
          <a:prstGeom prst="rect">
            <a:avLst/>
          </a:prstGeom>
          <a:noFill/>
          <a:ln>
            <a:noFill/>
          </a:ln>
        </p:spPr>
        <p:txBody>
          <a:bodyPr anchorCtr="0" anchor="ctr" bIns="91425" lIns="109725" spcFirstLastPara="1" rIns="109725" wrap="square" tIns="109725">
            <a:noAutofit/>
          </a:bodyPr>
          <a:lstStyle/>
          <a:p>
            <a:pPr indent="0" lvl="0" marL="0" rtl="0" algn="l">
              <a:lnSpc>
                <a:spcPct val="110000"/>
              </a:lnSpc>
              <a:spcBef>
                <a:spcPts val="0"/>
              </a:spcBef>
              <a:spcAft>
                <a:spcPts val="0"/>
              </a:spcAft>
              <a:buClr>
                <a:schemeClr val="accent1"/>
              </a:buClr>
              <a:buSzPts val="4000"/>
              <a:buFont typeface="Times"/>
              <a:buNone/>
            </a:pPr>
            <a:r>
              <a:rPr lang="en-US">
                <a:latin typeface="Times"/>
                <a:ea typeface="Times"/>
                <a:cs typeface="Times"/>
                <a:sym typeface="Times"/>
              </a:rPr>
              <a:t>CÂU HỎI THƯỜNG GẶP </a:t>
            </a:r>
            <a:endParaRPr>
              <a:latin typeface="Times"/>
              <a:ea typeface="Times"/>
              <a:cs typeface="Times"/>
              <a:sym typeface="Times"/>
            </a:endParaRPr>
          </a:p>
        </p:txBody>
      </p:sp>
      <p:sp>
        <p:nvSpPr>
          <p:cNvPr id="506" name="Google Shape;506;p33"/>
          <p:cNvSpPr txBox="1"/>
          <p:nvPr>
            <p:ph idx="1" type="body"/>
          </p:nvPr>
        </p:nvSpPr>
        <p:spPr>
          <a:xfrm>
            <a:off x="838199" y="2108595"/>
            <a:ext cx="9527275" cy="3643931"/>
          </a:xfrm>
          <a:prstGeom prst="rect">
            <a:avLst/>
          </a:prstGeom>
          <a:noFill/>
          <a:ln>
            <a:noFill/>
          </a:ln>
        </p:spPr>
        <p:txBody>
          <a:bodyPr anchorCtr="0" anchor="t" bIns="91425" lIns="109725" spcFirstLastPara="1" rIns="109725" wrap="square" tIns="109725">
            <a:noAutofit/>
          </a:bodyPr>
          <a:lstStyle/>
          <a:p>
            <a:pPr indent="-228600" lvl="0" marL="228600" rtl="0" algn="l">
              <a:lnSpc>
                <a:spcPct val="140000"/>
              </a:lnSpc>
              <a:spcBef>
                <a:spcPts val="0"/>
              </a:spcBef>
              <a:spcAft>
                <a:spcPts val="0"/>
              </a:spcAft>
              <a:buClr>
                <a:schemeClr val="accent1"/>
              </a:buClr>
              <a:buSzPts val="2000"/>
              <a:buChar char="•"/>
            </a:pPr>
            <a:r>
              <a:rPr lang="en-US">
                <a:latin typeface="Times"/>
                <a:ea typeface="Times"/>
                <a:cs typeface="Times"/>
                <a:sym typeface="Times"/>
              </a:rPr>
              <a:t>1. Da dầu có sd mỹ phẩm NMN được ko?</a:t>
            </a:r>
            <a:endParaRPr/>
          </a:p>
          <a:p>
            <a:pPr indent="-228600" lvl="0" marL="228600" rtl="0" algn="l">
              <a:lnSpc>
                <a:spcPct val="140000"/>
              </a:lnSpc>
              <a:spcBef>
                <a:spcPts val="1000"/>
              </a:spcBef>
              <a:spcAft>
                <a:spcPts val="0"/>
              </a:spcAft>
              <a:buClr>
                <a:schemeClr val="accent1"/>
              </a:buClr>
              <a:buSzPts val="2000"/>
              <a:buChar char="•"/>
            </a:pPr>
            <a:r>
              <a:rPr lang="en-US">
                <a:latin typeface="Times"/>
                <a:ea typeface="Times"/>
                <a:cs typeface="Times"/>
                <a:sym typeface="Times"/>
              </a:rPr>
              <a:t>2. Kem CN SPF và PA++++ cao vậy da có khô không?</a:t>
            </a:r>
            <a:endParaRPr/>
          </a:p>
          <a:p>
            <a:pPr indent="-228600" lvl="0" marL="228600" rtl="0" algn="l">
              <a:lnSpc>
                <a:spcPct val="140000"/>
              </a:lnSpc>
              <a:spcBef>
                <a:spcPts val="1000"/>
              </a:spcBef>
              <a:spcAft>
                <a:spcPts val="0"/>
              </a:spcAft>
              <a:buClr>
                <a:schemeClr val="accent1"/>
              </a:buClr>
              <a:buSzPts val="2000"/>
              <a:buChar char="•"/>
            </a:pPr>
            <a:r>
              <a:rPr lang="en-US">
                <a:latin typeface="Times"/>
                <a:ea typeface="Times"/>
                <a:cs typeface="Times"/>
                <a:sym typeface="Times"/>
              </a:rPr>
              <a:t>3. Mặt nạ đắp xong có rửa lại không?</a:t>
            </a:r>
            <a:endParaRPr/>
          </a:p>
          <a:p>
            <a:pPr indent="-228600" lvl="0" marL="228600" rtl="0" algn="l">
              <a:lnSpc>
                <a:spcPct val="140000"/>
              </a:lnSpc>
              <a:spcBef>
                <a:spcPts val="1000"/>
              </a:spcBef>
              <a:spcAft>
                <a:spcPts val="0"/>
              </a:spcAft>
              <a:buClr>
                <a:schemeClr val="accent1"/>
              </a:buClr>
              <a:buSzPts val="2000"/>
              <a:buChar char="•"/>
            </a:pPr>
            <a:r>
              <a:rPr lang="en-US">
                <a:latin typeface="Times"/>
                <a:ea typeface="Times"/>
                <a:cs typeface="Times"/>
                <a:sym typeface="Times"/>
              </a:rPr>
              <a:t>4. Kem dưỡng đêm sd có bị bắt nắng không?</a:t>
            </a:r>
            <a:endParaRPr/>
          </a:p>
          <a:p>
            <a:pPr indent="-228600" lvl="0" marL="228600" rtl="0" algn="l">
              <a:lnSpc>
                <a:spcPct val="140000"/>
              </a:lnSpc>
              <a:spcBef>
                <a:spcPts val="1000"/>
              </a:spcBef>
              <a:spcAft>
                <a:spcPts val="0"/>
              </a:spcAft>
              <a:buClr>
                <a:schemeClr val="accent1"/>
              </a:buClr>
              <a:buSzPts val="2000"/>
              <a:buChar char="•"/>
            </a:pPr>
            <a:r>
              <a:rPr lang="en-US">
                <a:latin typeface="Times"/>
                <a:ea typeface="Times"/>
                <a:cs typeface="Times"/>
                <a:sym typeface="Times"/>
              </a:rPr>
              <a:t>5. Có kết hợp NMN Elite và Collagen NMN uống chung được ko?</a:t>
            </a:r>
            <a:endParaRPr/>
          </a:p>
          <a:p>
            <a:pPr indent="-228600" lvl="0" marL="228600" rtl="0" algn="l">
              <a:lnSpc>
                <a:spcPct val="140000"/>
              </a:lnSpc>
              <a:spcBef>
                <a:spcPts val="1000"/>
              </a:spcBef>
              <a:spcAft>
                <a:spcPts val="0"/>
              </a:spcAft>
              <a:buClr>
                <a:schemeClr val="accent1"/>
              </a:buClr>
              <a:buSzPts val="2000"/>
              <a:buChar char="•"/>
            </a:pPr>
            <a:r>
              <a:rPr lang="en-US">
                <a:latin typeface="Times"/>
                <a:ea typeface="Times"/>
                <a:cs typeface="Times"/>
                <a:sym typeface="Times"/>
              </a:rPr>
              <a:t>6. Uống NMN có tác dụng phụ không?</a:t>
            </a:r>
            <a:endParaRPr>
              <a:latin typeface="Times"/>
              <a:ea typeface="Times"/>
              <a:cs typeface="Times"/>
              <a:sym typeface="Times"/>
            </a:endParaRPr>
          </a:p>
        </p:txBody>
      </p:sp>
      <p:sp>
        <p:nvSpPr>
          <p:cNvPr id="507" name="Google Shape;507;p33"/>
          <p:cNvSpPr txBox="1"/>
          <p:nvPr>
            <p:ph idx="10" type="dt"/>
          </p:nvPr>
        </p:nvSpPr>
        <p:spPr>
          <a:xfrm>
            <a:off x="628652" y="6140304"/>
            <a:ext cx="3154896" cy="28707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a:t>7/21/23</a:t>
            </a:r>
            <a:endParaRPr/>
          </a:p>
        </p:txBody>
      </p:sp>
      <p:sp>
        <p:nvSpPr>
          <p:cNvPr id="508" name="Google Shape;508;p33"/>
          <p:cNvSpPr txBox="1"/>
          <p:nvPr>
            <p:ph idx="12" type="sldNum"/>
          </p:nvPr>
        </p:nvSpPr>
        <p:spPr>
          <a:xfrm>
            <a:off x="10821701" y="5672706"/>
            <a:ext cx="951908" cy="754673"/>
          </a:xfrm>
          <a:prstGeom prst="rect">
            <a:avLst/>
          </a:prstGeom>
          <a:noFill/>
          <a:ln>
            <a:noFill/>
          </a:ln>
        </p:spPr>
        <p:txBody>
          <a:bodyPr anchorCtr="0" anchor="ctr" bIns="91425" lIns="109725" spcFirstLastPara="1" rIns="109725" wrap="square" tIns="109725">
            <a:noAutofit/>
          </a:bodyPr>
          <a:lstStyle/>
          <a:p>
            <a:pPr indent="0" lvl="0" marL="0" rtl="0" algn="ctr">
              <a:spcBef>
                <a:spcPts val="0"/>
              </a:spcBef>
              <a:spcAft>
                <a:spcPts val="0"/>
              </a:spcAft>
              <a:buNone/>
            </a:pPr>
            <a:fld id="{00000000-1234-1234-1234-123412341234}" type="slidenum">
              <a:rPr lang="en-US"/>
              <a:t>‹#›</a:t>
            </a:fld>
            <a:endParaRPr/>
          </a:p>
        </p:txBody>
      </p:sp>
      <p:pic>
        <p:nvPicPr>
          <p:cNvPr descr="ロゴ&#10;&#10;自動的に生成された説明" id="509" name="Google Shape;509;p33"/>
          <p:cNvPicPr preferRelativeResize="0"/>
          <p:nvPr/>
        </p:nvPicPr>
        <p:blipFill rotWithShape="1">
          <a:blip r:embed="rId3">
            <a:alphaModFix/>
          </a:blip>
          <a:srcRect b="0" l="0" r="0" t="0"/>
          <a:stretch/>
        </p:blipFill>
        <p:spPr>
          <a:xfrm>
            <a:off x="11051381" y="449267"/>
            <a:ext cx="446030" cy="415919"/>
          </a:xfrm>
          <a:prstGeom prst="rect">
            <a:avLst/>
          </a:prstGeom>
          <a:noFill/>
          <a:ln>
            <a:noFill/>
          </a:ln>
        </p:spPr>
      </p:pic>
      <p:sp>
        <p:nvSpPr>
          <p:cNvPr id="510" name="Google Shape;510;p33"/>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上のビューにグラデーションのパステルカラー" id="515" name="Google Shape;515;p34"/>
          <p:cNvPicPr preferRelativeResize="0"/>
          <p:nvPr/>
        </p:nvPicPr>
        <p:blipFill rotWithShape="1">
          <a:blip r:embed="rId3">
            <a:alphaModFix amt="30000"/>
          </a:blip>
          <a:srcRect b="3386" l="0" r="0" t="12343"/>
          <a:stretch/>
        </p:blipFill>
        <p:spPr>
          <a:xfrm>
            <a:off x="0" y="0"/>
            <a:ext cx="12191980" cy="6858000"/>
          </a:xfrm>
          <a:prstGeom prst="rect">
            <a:avLst/>
          </a:prstGeom>
          <a:noFill/>
          <a:ln>
            <a:noFill/>
          </a:ln>
        </p:spPr>
      </p:pic>
      <p:sp>
        <p:nvSpPr>
          <p:cNvPr id="516" name="Google Shape;516;p34"/>
          <p:cNvSpPr txBox="1"/>
          <p:nvPr>
            <p:ph type="ctrTitle"/>
          </p:nvPr>
        </p:nvSpPr>
        <p:spPr>
          <a:xfrm>
            <a:off x="888693" y="838200"/>
            <a:ext cx="7340907" cy="3531847"/>
          </a:xfrm>
          <a:prstGeom prst="rect">
            <a:avLst/>
          </a:prstGeom>
          <a:noFill/>
          <a:ln>
            <a:noFill/>
          </a:ln>
        </p:spPr>
        <p:txBody>
          <a:bodyPr anchorCtr="0" anchor="t" bIns="91425" lIns="109725" spcFirstLastPara="1" rIns="109725" wrap="square" tIns="109725">
            <a:normAutofit/>
          </a:bodyPr>
          <a:lstStyle/>
          <a:p>
            <a:pPr indent="0" lvl="0" marL="0" rtl="0" algn="l">
              <a:lnSpc>
                <a:spcPct val="110000"/>
              </a:lnSpc>
              <a:spcBef>
                <a:spcPts val="0"/>
              </a:spcBef>
              <a:spcAft>
                <a:spcPts val="0"/>
              </a:spcAft>
              <a:buClr>
                <a:srgbClr val="604C9E"/>
              </a:buClr>
              <a:buSzPts val="4800"/>
              <a:buFont typeface="Times"/>
              <a:buNone/>
            </a:pPr>
            <a:r>
              <a:rPr lang="en-US">
                <a:solidFill>
                  <a:srgbClr val="604C9E"/>
                </a:solidFill>
                <a:latin typeface="Times"/>
                <a:ea typeface="Times"/>
                <a:cs typeface="Times"/>
                <a:sym typeface="Times"/>
              </a:rPr>
              <a:t>CẢM ƠN MỌI NGƯỜI ĐÃ LẮNG NGHE</a:t>
            </a:r>
            <a:endParaRPr>
              <a:solidFill>
                <a:srgbClr val="604C9E"/>
              </a:solidFill>
              <a:latin typeface="Times"/>
              <a:ea typeface="Times"/>
              <a:cs typeface="Times"/>
              <a:sym typeface="Times"/>
            </a:endParaRPr>
          </a:p>
        </p:txBody>
      </p:sp>
      <p:pic>
        <p:nvPicPr>
          <p:cNvPr descr="ロゴ&#10;&#10;自動的に生成された説明" id="517" name="Google Shape;517;p34"/>
          <p:cNvPicPr preferRelativeResize="0"/>
          <p:nvPr/>
        </p:nvPicPr>
        <p:blipFill rotWithShape="1">
          <a:blip r:embed="rId4">
            <a:alphaModFix/>
          </a:blip>
          <a:srcRect b="0" l="0" r="0" t="0"/>
          <a:stretch/>
        </p:blipFill>
        <p:spPr>
          <a:xfrm>
            <a:off x="7038583" y="1649402"/>
            <a:ext cx="3097213" cy="2888118"/>
          </a:xfrm>
          <a:prstGeom prst="rect">
            <a:avLst/>
          </a:prstGeom>
          <a:noFill/>
          <a:ln>
            <a:noFill/>
          </a:ln>
        </p:spPr>
      </p:pic>
      <p:pic>
        <p:nvPicPr>
          <p:cNvPr descr="テキスト, アイコン&#10;&#10;自動的に生成された説明" id="518" name="Google Shape;518;p34"/>
          <p:cNvPicPr preferRelativeResize="0"/>
          <p:nvPr/>
        </p:nvPicPr>
        <p:blipFill rotWithShape="1">
          <a:blip r:embed="rId5">
            <a:alphaModFix/>
          </a:blip>
          <a:srcRect b="0" l="0" r="0" t="0"/>
          <a:stretch/>
        </p:blipFill>
        <p:spPr>
          <a:xfrm>
            <a:off x="7004293" y="4776215"/>
            <a:ext cx="3386138" cy="614363"/>
          </a:xfrm>
          <a:prstGeom prst="rect">
            <a:avLst/>
          </a:prstGeom>
          <a:noFill/>
          <a:ln>
            <a:noFill/>
          </a:ln>
        </p:spPr>
      </p:pic>
      <p:sp>
        <p:nvSpPr>
          <p:cNvPr id="519" name="Google Shape;519;p34"/>
          <p:cNvSpPr txBox="1"/>
          <p:nvPr>
            <p:ph idx="11" type="ftr"/>
          </p:nvPr>
        </p:nvSpPr>
        <p:spPr>
          <a:xfrm rot="5400000">
            <a:off x="8492029"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100"/>
              <a:t>NICHIEI ASIA- TPNC &amp; MỸ PHẨM NHẬT BẢN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4"/>
          <p:cNvPicPr preferRelativeResize="0"/>
          <p:nvPr/>
        </p:nvPicPr>
        <p:blipFill rotWithShape="1">
          <a:blip r:embed="rId3">
            <a:alphaModFix/>
          </a:blip>
          <a:srcRect b="22132" l="0" r="0" t="12177"/>
          <a:stretch/>
        </p:blipFill>
        <p:spPr>
          <a:xfrm>
            <a:off x="800100" y="401424"/>
            <a:ext cx="9608820" cy="3345406"/>
          </a:xfrm>
          <a:prstGeom prst="rect">
            <a:avLst/>
          </a:prstGeom>
          <a:noFill/>
          <a:ln>
            <a:noFill/>
          </a:ln>
        </p:spPr>
      </p:pic>
      <p:sp>
        <p:nvSpPr>
          <p:cNvPr id="136" name="Google Shape;136;p4"/>
          <p:cNvSpPr txBox="1"/>
          <p:nvPr>
            <p:ph idx="1" type="body"/>
          </p:nvPr>
        </p:nvSpPr>
        <p:spPr>
          <a:xfrm>
            <a:off x="883465" y="3881042"/>
            <a:ext cx="8981123" cy="2445805"/>
          </a:xfrm>
          <a:prstGeom prst="rect">
            <a:avLst/>
          </a:prstGeom>
          <a:noFill/>
          <a:ln>
            <a:noFill/>
          </a:ln>
        </p:spPr>
        <p:txBody>
          <a:bodyPr anchorCtr="0" anchor="t" bIns="91425" lIns="109725" spcFirstLastPara="1" rIns="109725" wrap="square" tIns="109725">
            <a:noAutofit/>
          </a:bodyPr>
          <a:lstStyle/>
          <a:p>
            <a:pPr indent="-228600" lvl="0" marL="228600" rtl="0" algn="l">
              <a:lnSpc>
                <a:spcPct val="110000"/>
              </a:lnSpc>
              <a:spcBef>
                <a:spcPts val="0"/>
              </a:spcBef>
              <a:spcAft>
                <a:spcPts val="0"/>
              </a:spcAft>
              <a:buClr>
                <a:schemeClr val="accent1"/>
              </a:buClr>
              <a:buSzPts val="1400"/>
              <a:buChar char="•"/>
            </a:pPr>
            <a:r>
              <a:rPr lang="en-US" sz="1400">
                <a:latin typeface="Times"/>
                <a:ea typeface="Times"/>
                <a:cs typeface="Times"/>
                <a:sym typeface="Times"/>
              </a:rPr>
              <a:t>NAD+ là từ viết tắt của Nicotinamide adenine dinucletide. </a:t>
            </a:r>
            <a:endParaRPr sz="1400">
              <a:latin typeface="Times"/>
              <a:ea typeface="Times"/>
              <a:cs typeface="Times"/>
              <a:sym typeface="Times"/>
            </a:endParaRPr>
          </a:p>
          <a:p>
            <a:pPr indent="-228600" lvl="0" marL="228600" rtl="0" algn="l">
              <a:lnSpc>
                <a:spcPct val="110000"/>
              </a:lnSpc>
              <a:spcBef>
                <a:spcPts val="1000"/>
              </a:spcBef>
              <a:spcAft>
                <a:spcPts val="0"/>
              </a:spcAft>
              <a:buClr>
                <a:schemeClr val="accent1"/>
              </a:buClr>
              <a:buSzPts val="1400"/>
              <a:buChar char="•"/>
            </a:pPr>
            <a:r>
              <a:rPr lang="en-US" sz="1400">
                <a:latin typeface="Times"/>
                <a:ea typeface="Times"/>
                <a:cs typeface="Times"/>
                <a:sym typeface="Times"/>
              </a:rPr>
              <a:t>NAD+ là một coenzym thiết yếu cần thiết cho sự sống và các chức năng của tế bào. Enzym là chất xúc tác giúp cho các phản ứng sinh hóa diễn ra. Coenzyme là các phân tử 'trợ giúp' mà các enzyme cần để hoạt động. </a:t>
            </a:r>
            <a:endParaRPr sz="1400">
              <a:latin typeface="Times"/>
              <a:ea typeface="Times"/>
              <a:cs typeface="Times"/>
              <a:sym typeface="Times"/>
            </a:endParaRPr>
          </a:p>
          <a:p>
            <a:pPr indent="-228600" lvl="0" marL="228600" rtl="0" algn="l">
              <a:lnSpc>
                <a:spcPct val="110000"/>
              </a:lnSpc>
              <a:spcBef>
                <a:spcPts val="1000"/>
              </a:spcBef>
              <a:spcAft>
                <a:spcPts val="0"/>
              </a:spcAft>
              <a:buClr>
                <a:schemeClr val="accent1"/>
              </a:buClr>
              <a:buSzPts val="1400"/>
              <a:buChar char="•"/>
            </a:pPr>
            <a:r>
              <a:rPr lang="en-US" sz="1400">
                <a:latin typeface="Times"/>
                <a:ea typeface="Times"/>
                <a:cs typeface="Times"/>
                <a:sym typeface="Times"/>
              </a:rPr>
              <a:t>NAD+ không chỉ giúp chuyển đổi thức ăn thành năng lượng mà còn đóng vai trò quan trọng trong việc duy trì tính toàn vẹn của DNA và đảm bảo chức năng tế bào thích hợp để bảo vệ cơ thể chúng ta khỏi lão hoá và bệnh tật. </a:t>
            </a:r>
            <a:endParaRPr sz="1400">
              <a:latin typeface="Times"/>
              <a:ea typeface="Times"/>
              <a:cs typeface="Times"/>
              <a:sym typeface="Times"/>
            </a:endParaRPr>
          </a:p>
          <a:p>
            <a:pPr indent="-228600" lvl="0" marL="228600" rtl="0" algn="l">
              <a:lnSpc>
                <a:spcPct val="110000"/>
              </a:lnSpc>
              <a:spcBef>
                <a:spcPts val="1000"/>
              </a:spcBef>
              <a:spcAft>
                <a:spcPts val="0"/>
              </a:spcAft>
              <a:buClr>
                <a:srgbClr val="604C9E"/>
              </a:buClr>
              <a:buSzPts val="1400"/>
              <a:buChar char="•"/>
            </a:pPr>
            <a:r>
              <a:rPr b="1" lang="en-US" sz="1400">
                <a:solidFill>
                  <a:srgbClr val="604C9E"/>
                </a:solidFill>
                <a:highlight>
                  <a:srgbClr val="FFFF00"/>
                </a:highlight>
                <a:latin typeface="Times"/>
                <a:ea typeface="Times"/>
                <a:cs typeface="Times"/>
                <a:sym typeface="Times"/>
              </a:rPr>
              <a:t>Về cơ bản, nếu không có NAD+ thì con người sẽ nhanh chóng đi đến cái chết.</a:t>
            </a:r>
            <a:endParaRPr b="1" sz="1400">
              <a:solidFill>
                <a:srgbClr val="604C9E"/>
              </a:solidFill>
              <a:highlight>
                <a:srgbClr val="FFFF00"/>
              </a:highlight>
              <a:latin typeface="Times"/>
              <a:ea typeface="Times"/>
              <a:cs typeface="Times"/>
              <a:sym typeface="Times"/>
            </a:endParaRPr>
          </a:p>
          <a:p>
            <a:pPr indent="-139700" lvl="0" marL="228600" rtl="0" algn="l">
              <a:lnSpc>
                <a:spcPct val="110000"/>
              </a:lnSpc>
              <a:spcBef>
                <a:spcPts val="1000"/>
              </a:spcBef>
              <a:spcAft>
                <a:spcPts val="0"/>
              </a:spcAft>
              <a:buClr>
                <a:schemeClr val="accent1"/>
              </a:buClr>
              <a:buSzPts val="1400"/>
              <a:buNone/>
            </a:pPr>
            <a:r>
              <a:t/>
            </a:r>
            <a:endParaRPr sz="1400">
              <a:latin typeface="Times"/>
              <a:ea typeface="Times"/>
              <a:cs typeface="Times"/>
              <a:sym typeface="Times"/>
            </a:endParaRPr>
          </a:p>
        </p:txBody>
      </p:sp>
      <p:sp>
        <p:nvSpPr>
          <p:cNvPr id="137" name="Google Shape;137;p4"/>
          <p:cNvSpPr txBox="1"/>
          <p:nvPr/>
        </p:nvSpPr>
        <p:spPr>
          <a:xfrm>
            <a:off x="169910" y="6461059"/>
            <a:ext cx="520411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lt1"/>
                </a:solidFill>
                <a:latin typeface="Meiryo"/>
                <a:ea typeface="Meiryo"/>
                <a:cs typeface="Meiryo"/>
                <a:sym typeface="Meiryo"/>
              </a:rPr>
              <a:t>Nguồn tài liệu sử dụng từ nmn.com được dựa trên các báo cáo khoa học</a:t>
            </a:r>
            <a:endParaRPr i="1" sz="1200">
              <a:solidFill>
                <a:schemeClr val="lt1"/>
              </a:solidFill>
              <a:latin typeface="Meiryo"/>
              <a:ea typeface="Meiryo"/>
              <a:cs typeface="Meiryo"/>
              <a:sym typeface="Meiryo"/>
            </a:endParaRPr>
          </a:p>
        </p:txBody>
      </p:sp>
      <p:pic>
        <p:nvPicPr>
          <p:cNvPr descr="ロゴ&#10;&#10;自動的に生成された説明" id="138" name="Google Shape;138;p4"/>
          <p:cNvPicPr preferRelativeResize="0"/>
          <p:nvPr/>
        </p:nvPicPr>
        <p:blipFill rotWithShape="1">
          <a:blip r:embed="rId4">
            <a:alphaModFix/>
          </a:blip>
          <a:srcRect b="0" l="0" r="0" t="0"/>
          <a:stretch/>
        </p:blipFill>
        <p:spPr>
          <a:xfrm>
            <a:off x="10026825" y="464191"/>
            <a:ext cx="446030" cy="415919"/>
          </a:xfrm>
          <a:prstGeom prst="rect">
            <a:avLst/>
          </a:prstGeom>
          <a:noFill/>
          <a:ln>
            <a:noFill/>
          </a:ln>
        </p:spPr>
      </p:pic>
      <p:sp>
        <p:nvSpPr>
          <p:cNvPr id="139" name="Google Shape;139;p4"/>
          <p:cNvSpPr txBox="1"/>
          <p:nvPr>
            <p:ph idx="11" type="ftr"/>
          </p:nvPr>
        </p:nvSpPr>
        <p:spPr>
          <a:xfrm rot="5400000">
            <a:off x="8464598" y="3246438"/>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5"/>
          <p:cNvSpPr txBox="1"/>
          <p:nvPr>
            <p:ph idx="1" type="body"/>
          </p:nvPr>
        </p:nvSpPr>
        <p:spPr>
          <a:xfrm>
            <a:off x="1078436" y="1411482"/>
            <a:ext cx="5665264" cy="4603555"/>
          </a:xfrm>
          <a:prstGeom prst="rect">
            <a:avLst/>
          </a:prstGeom>
          <a:noFill/>
          <a:ln>
            <a:noFill/>
          </a:ln>
        </p:spPr>
        <p:txBody>
          <a:bodyPr anchorCtr="0" anchor="t" bIns="91425" lIns="109725" spcFirstLastPara="1" rIns="109725" wrap="square" tIns="109725">
            <a:noAutofit/>
          </a:bodyPr>
          <a:lstStyle/>
          <a:p>
            <a:pPr indent="0" lvl="0" marL="0" rtl="0" algn="l">
              <a:lnSpc>
                <a:spcPct val="110000"/>
              </a:lnSpc>
              <a:spcBef>
                <a:spcPts val="0"/>
              </a:spcBef>
              <a:spcAft>
                <a:spcPts val="0"/>
              </a:spcAft>
              <a:buClr>
                <a:schemeClr val="accent1"/>
              </a:buClr>
              <a:buSzPts val="1800"/>
              <a:buNone/>
            </a:pPr>
            <a:r>
              <a:rPr b="1" i="0" lang="en-US" sz="1800">
                <a:latin typeface="Times"/>
                <a:ea typeface="Times"/>
                <a:cs typeface="Times"/>
                <a:sym typeface="Times"/>
              </a:rPr>
              <a:t>CHỨC NĂNG CỦA NAD+</a:t>
            </a:r>
            <a:endParaRPr/>
          </a:p>
          <a:p>
            <a:pPr indent="-228600" lvl="0" marL="228600" rtl="0" algn="l">
              <a:lnSpc>
                <a:spcPct val="110000"/>
              </a:lnSpc>
              <a:spcBef>
                <a:spcPts val="1000"/>
              </a:spcBef>
              <a:spcAft>
                <a:spcPts val="0"/>
              </a:spcAft>
              <a:buClr>
                <a:schemeClr val="accent1"/>
              </a:buClr>
              <a:buSzPts val="1800"/>
              <a:buChar char="•"/>
            </a:pPr>
            <a:r>
              <a:rPr b="0" i="0" lang="en-US" sz="1800">
                <a:latin typeface="Times"/>
                <a:ea typeface="Times"/>
                <a:cs typeface="Times"/>
                <a:sym typeface="Times"/>
              </a:rPr>
              <a:t>NAD+ là phân tử dồi dào nhất trong cơ thể bên cạnh nước và nếu không có nó, một sinh vật sẽ chết. NAD+ được sử dụng bởi nhiều protein khắp cơ thể, chẳng hạn như sirtuins, giúp sửa chữa DNA bị hư hỏng. Nó cũng quan trọng đối với ty thể, là nhà máy năng lượng của tế bào và tạo ra năng lượng hóa học mà cơ thể chúng ta sử dụng.</a:t>
            </a:r>
            <a:endParaRPr/>
          </a:p>
          <a:p>
            <a:pPr indent="-228600" lvl="0" marL="228600" rtl="0" algn="l">
              <a:lnSpc>
                <a:spcPct val="110000"/>
              </a:lnSpc>
              <a:spcBef>
                <a:spcPts val="1000"/>
              </a:spcBef>
              <a:spcAft>
                <a:spcPts val="0"/>
              </a:spcAft>
              <a:buClr>
                <a:schemeClr val="accent1"/>
              </a:buClr>
              <a:buSzPts val="1800"/>
              <a:buChar char="•"/>
            </a:pPr>
            <a:r>
              <a:rPr b="0" i="0" lang="en-US" sz="1800">
                <a:latin typeface="Times"/>
                <a:ea typeface="Times"/>
                <a:cs typeface="Times"/>
                <a:sym typeface="Times"/>
              </a:rPr>
              <a:t>Ty thể có trong hầu hết các tế bào của con người</a:t>
            </a:r>
            <a:r>
              <a:rPr lang="en-US" sz="1800">
                <a:latin typeface="Times"/>
                <a:ea typeface="Times"/>
                <a:cs typeface="Times"/>
                <a:sym typeface="Times"/>
              </a:rPr>
              <a:t>, </a:t>
            </a:r>
            <a:r>
              <a:rPr b="0" i="0" lang="en-US" sz="1800">
                <a:latin typeface="Times"/>
                <a:ea typeface="Times"/>
                <a:cs typeface="Times"/>
                <a:sym typeface="Times"/>
              </a:rPr>
              <a:t>mang tới năng lượng cho các tế bào sống.</a:t>
            </a:r>
            <a:endParaRPr/>
          </a:p>
          <a:p>
            <a:pPr indent="-114300" lvl="0" marL="228600" rtl="0" algn="l">
              <a:lnSpc>
                <a:spcPct val="110000"/>
              </a:lnSpc>
              <a:spcBef>
                <a:spcPts val="1000"/>
              </a:spcBef>
              <a:spcAft>
                <a:spcPts val="0"/>
              </a:spcAft>
              <a:buClr>
                <a:schemeClr val="accent1"/>
              </a:buClr>
              <a:buSzPts val="1800"/>
              <a:buNone/>
            </a:pPr>
            <a:r>
              <a:t/>
            </a:r>
            <a:endParaRPr sz="1800">
              <a:latin typeface="Times"/>
              <a:ea typeface="Times"/>
              <a:cs typeface="Times"/>
              <a:sym typeface="Times"/>
            </a:endParaRPr>
          </a:p>
        </p:txBody>
      </p:sp>
      <p:pic>
        <p:nvPicPr>
          <p:cNvPr descr="NAD+ Therapy | Virtue of Health | Sarasota" id="145" name="Google Shape;145;p5"/>
          <p:cNvPicPr preferRelativeResize="0"/>
          <p:nvPr/>
        </p:nvPicPr>
        <p:blipFill rotWithShape="1">
          <a:blip r:embed="rId3">
            <a:alphaModFix/>
          </a:blip>
          <a:srcRect b="-1" l="17999" r="15999" t="0"/>
          <a:stretch/>
        </p:blipFill>
        <p:spPr>
          <a:xfrm>
            <a:off x="6556023" y="1207276"/>
            <a:ext cx="4443447" cy="4443447"/>
          </a:xfrm>
          <a:custGeom>
            <a:rect b="b" l="l" r="r" t="t"/>
            <a:pathLst>
              <a:path extrusionOk="0" h="4694238" w="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a:noFill/>
          <a:ln>
            <a:noFill/>
          </a:ln>
        </p:spPr>
      </p:pic>
      <p:sp>
        <p:nvSpPr>
          <p:cNvPr id="146" name="Google Shape;146;p5"/>
          <p:cNvSpPr txBox="1"/>
          <p:nvPr/>
        </p:nvSpPr>
        <p:spPr>
          <a:xfrm>
            <a:off x="169910" y="6461059"/>
            <a:ext cx="520411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lt1"/>
                </a:solidFill>
                <a:latin typeface="Meiryo"/>
                <a:ea typeface="Meiryo"/>
                <a:cs typeface="Meiryo"/>
                <a:sym typeface="Meiryo"/>
              </a:rPr>
              <a:t>Nguồn tài liệu sử dụng từ nmn.com được dựa trên các báo cáo khoa học</a:t>
            </a:r>
            <a:endParaRPr i="1" sz="1200">
              <a:solidFill>
                <a:schemeClr val="lt1"/>
              </a:solidFill>
              <a:latin typeface="Meiryo"/>
              <a:ea typeface="Meiryo"/>
              <a:cs typeface="Meiryo"/>
              <a:sym typeface="Meiryo"/>
            </a:endParaRPr>
          </a:p>
        </p:txBody>
      </p:sp>
      <p:pic>
        <p:nvPicPr>
          <p:cNvPr descr="ロゴ&#10;&#10;自動的に生成された説明" id="147" name="Google Shape;147;p5"/>
          <p:cNvPicPr preferRelativeResize="0"/>
          <p:nvPr/>
        </p:nvPicPr>
        <p:blipFill rotWithShape="1">
          <a:blip r:embed="rId4">
            <a:alphaModFix/>
          </a:blip>
          <a:srcRect b="0" l="0" r="0" t="0"/>
          <a:stretch/>
        </p:blipFill>
        <p:spPr>
          <a:xfrm>
            <a:off x="10026825" y="464191"/>
            <a:ext cx="446030" cy="415919"/>
          </a:xfrm>
          <a:prstGeom prst="rect">
            <a:avLst/>
          </a:prstGeom>
          <a:noFill/>
          <a:ln>
            <a:noFill/>
          </a:ln>
        </p:spPr>
      </p:pic>
      <p:sp>
        <p:nvSpPr>
          <p:cNvPr id="148" name="Google Shape;148;p5"/>
          <p:cNvSpPr txBox="1"/>
          <p:nvPr>
            <p:ph idx="11" type="ftr"/>
          </p:nvPr>
        </p:nvSpPr>
        <p:spPr>
          <a:xfrm rot="5400000">
            <a:off x="8464598" y="3246438"/>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descr="NAD+ and Aging - How to Boost Your NAD+ Levels Naturally –– youthandearth" id="153" name="Google Shape;153;p6"/>
          <p:cNvPicPr preferRelativeResize="0"/>
          <p:nvPr/>
        </p:nvPicPr>
        <p:blipFill rotWithShape="1">
          <a:blip r:embed="rId3">
            <a:alphaModFix/>
          </a:blip>
          <a:srcRect b="0" l="0" r="0" t="0"/>
          <a:stretch/>
        </p:blipFill>
        <p:spPr>
          <a:xfrm>
            <a:off x="3529013" y="342900"/>
            <a:ext cx="8495347" cy="5815013"/>
          </a:xfrm>
          <a:prstGeom prst="rect">
            <a:avLst/>
          </a:prstGeom>
          <a:noFill/>
          <a:ln>
            <a:noFill/>
          </a:ln>
        </p:spPr>
      </p:pic>
      <p:sp>
        <p:nvSpPr>
          <p:cNvPr id="154" name="Google Shape;154;p6"/>
          <p:cNvSpPr txBox="1"/>
          <p:nvPr/>
        </p:nvSpPr>
        <p:spPr>
          <a:xfrm>
            <a:off x="364331" y="476515"/>
            <a:ext cx="4836300" cy="646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1800">
                <a:solidFill>
                  <a:schemeClr val="accent1"/>
                </a:solidFill>
                <a:latin typeface="Cambria"/>
                <a:ea typeface="Cambria"/>
                <a:cs typeface="Cambria"/>
                <a:sym typeface="Cambria"/>
              </a:rPr>
              <a:t>Khi chúng ta già đi, nồng độ NAD+ giảm xuống. </a:t>
            </a:r>
            <a:endParaRPr b="1" sz="1800">
              <a:solidFill>
                <a:schemeClr val="accent1"/>
              </a:solidFill>
              <a:latin typeface="Arial"/>
              <a:ea typeface="Arial"/>
              <a:cs typeface="Arial"/>
              <a:sym typeface="Arial"/>
            </a:endParaRPr>
          </a:p>
        </p:txBody>
      </p:sp>
      <p:sp>
        <p:nvSpPr>
          <p:cNvPr id="155" name="Google Shape;155;p6"/>
          <p:cNvSpPr/>
          <p:nvPr/>
        </p:nvSpPr>
        <p:spPr>
          <a:xfrm>
            <a:off x="364331" y="1600200"/>
            <a:ext cx="2778900" cy="885900"/>
          </a:xfrm>
          <a:prstGeom prst="roundRect">
            <a:avLst>
              <a:gd fmla="val 16667" name="adj"/>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Meiryo"/>
                <a:ea typeface="Meiryo"/>
                <a:cs typeface="Meiryo"/>
                <a:sym typeface="Meiryo"/>
              </a:rPr>
              <a:t>PARP</a:t>
            </a:r>
            <a:endParaRPr sz="1800">
              <a:solidFill>
                <a:schemeClr val="lt1"/>
              </a:solidFill>
              <a:latin typeface="Meiryo"/>
              <a:ea typeface="Meiryo"/>
              <a:cs typeface="Meiryo"/>
              <a:sym typeface="Meiryo"/>
            </a:endParaRPr>
          </a:p>
        </p:txBody>
      </p:sp>
      <p:sp>
        <p:nvSpPr>
          <p:cNvPr id="156" name="Google Shape;156;p6"/>
          <p:cNvSpPr/>
          <p:nvPr/>
        </p:nvSpPr>
        <p:spPr>
          <a:xfrm>
            <a:off x="332183" y="4371976"/>
            <a:ext cx="2778900" cy="885900"/>
          </a:xfrm>
          <a:prstGeom prst="roundRect">
            <a:avLst>
              <a:gd fmla="val 16667" name="adj"/>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Meiryo"/>
                <a:ea typeface="Meiryo"/>
                <a:cs typeface="Meiryo"/>
                <a:sym typeface="Meiryo"/>
              </a:rPr>
              <a:t>SIRTUINS</a:t>
            </a:r>
            <a:endParaRPr sz="1800">
              <a:solidFill>
                <a:schemeClr val="lt1"/>
              </a:solidFill>
              <a:latin typeface="Meiryo"/>
              <a:ea typeface="Meiryo"/>
              <a:cs typeface="Meiryo"/>
              <a:sym typeface="Meiryo"/>
            </a:endParaRPr>
          </a:p>
        </p:txBody>
      </p:sp>
      <p:sp>
        <p:nvSpPr>
          <p:cNvPr id="157" name="Google Shape;157;p6"/>
          <p:cNvSpPr/>
          <p:nvPr/>
        </p:nvSpPr>
        <p:spPr>
          <a:xfrm>
            <a:off x="332183" y="3058967"/>
            <a:ext cx="2778900" cy="885900"/>
          </a:xfrm>
          <a:prstGeom prst="roundRect">
            <a:avLst>
              <a:gd fmla="val 16667" name="adj"/>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Meiryo"/>
                <a:ea typeface="Meiryo"/>
                <a:cs typeface="Meiryo"/>
                <a:sym typeface="Meiryo"/>
              </a:rPr>
              <a:t>ENZYME TRONG HỆ MIỄN DỊCH</a:t>
            </a:r>
            <a:endParaRPr sz="1800">
              <a:solidFill>
                <a:schemeClr val="lt1"/>
              </a:solidFill>
              <a:latin typeface="Meiryo"/>
              <a:ea typeface="Meiryo"/>
              <a:cs typeface="Meiryo"/>
              <a:sym typeface="Meiryo"/>
            </a:endParaRPr>
          </a:p>
        </p:txBody>
      </p:sp>
      <p:sp>
        <p:nvSpPr>
          <p:cNvPr id="158" name="Google Shape;158;p6"/>
          <p:cNvSpPr/>
          <p:nvPr/>
        </p:nvSpPr>
        <p:spPr>
          <a:xfrm>
            <a:off x="1364456" y="5370659"/>
            <a:ext cx="3450300" cy="885900"/>
          </a:xfrm>
          <a:prstGeom prst="bentUpArrow">
            <a:avLst>
              <a:gd fmla="val 25000" name="adj1"/>
              <a:gd fmla="val 25000" name="adj2"/>
              <a:gd fmla="val 25000" name="adj3"/>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159" name="Google Shape;159;p6"/>
          <p:cNvSpPr txBox="1"/>
          <p:nvPr/>
        </p:nvSpPr>
        <p:spPr>
          <a:xfrm>
            <a:off x="1666845" y="5628905"/>
            <a:ext cx="2845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eiryo"/>
                <a:ea typeface="Meiryo"/>
                <a:cs typeface="Meiryo"/>
                <a:sym typeface="Meiryo"/>
              </a:rPr>
              <a:t>LÀM TIÊU HAO NAD+</a:t>
            </a:r>
            <a:endParaRPr sz="1800">
              <a:solidFill>
                <a:schemeClr val="dk1"/>
              </a:solidFill>
              <a:latin typeface="Meiryo"/>
              <a:ea typeface="Meiryo"/>
              <a:cs typeface="Meiryo"/>
              <a:sym typeface="Meiryo"/>
            </a:endParaRPr>
          </a:p>
        </p:txBody>
      </p:sp>
      <p:sp>
        <p:nvSpPr>
          <p:cNvPr id="160" name="Google Shape;160;p6"/>
          <p:cNvSpPr/>
          <p:nvPr/>
        </p:nvSpPr>
        <p:spPr>
          <a:xfrm>
            <a:off x="1085850" y="5257801"/>
            <a:ext cx="278700" cy="998700"/>
          </a:xfrm>
          <a:prstGeom prst="rect">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161" name="Google Shape;161;p6"/>
          <p:cNvSpPr/>
          <p:nvPr/>
        </p:nvSpPr>
        <p:spPr>
          <a:xfrm>
            <a:off x="1472178" y="2585686"/>
            <a:ext cx="389400" cy="430200"/>
          </a:xfrm>
          <a:prstGeom prst="mathPlus">
            <a:avLst>
              <a:gd fmla="val 23520" name="adj1"/>
            </a:avLst>
          </a:prstGeom>
          <a:solidFill>
            <a:schemeClr val="dk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162" name="Google Shape;162;p6"/>
          <p:cNvSpPr/>
          <p:nvPr/>
        </p:nvSpPr>
        <p:spPr>
          <a:xfrm>
            <a:off x="1472178" y="3941909"/>
            <a:ext cx="389400" cy="430200"/>
          </a:xfrm>
          <a:prstGeom prst="mathPlus">
            <a:avLst>
              <a:gd fmla="val 23520" name="adj1"/>
            </a:avLst>
          </a:prstGeom>
          <a:solidFill>
            <a:schemeClr val="dk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163" name="Google Shape;163;p6"/>
          <p:cNvSpPr txBox="1"/>
          <p:nvPr/>
        </p:nvSpPr>
        <p:spPr>
          <a:xfrm>
            <a:off x="169910" y="6461059"/>
            <a:ext cx="5204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lt1"/>
                </a:solidFill>
                <a:latin typeface="Meiryo"/>
                <a:ea typeface="Meiryo"/>
                <a:cs typeface="Meiryo"/>
                <a:sym typeface="Meiryo"/>
              </a:rPr>
              <a:t>Nguồn tài liệu sử dụng từ nmn.com được dựa trên các báo cáo khoa học</a:t>
            </a:r>
            <a:endParaRPr i="1" sz="1200">
              <a:solidFill>
                <a:schemeClr val="lt1"/>
              </a:solidFill>
              <a:latin typeface="Meiryo"/>
              <a:ea typeface="Meiryo"/>
              <a:cs typeface="Meiryo"/>
              <a:sym typeface="Meiryo"/>
            </a:endParaRPr>
          </a:p>
        </p:txBody>
      </p:sp>
      <p:pic>
        <p:nvPicPr>
          <p:cNvPr descr="ロゴ&#10;&#10;自動的に生成された説明" id="164" name="Google Shape;164;p6"/>
          <p:cNvPicPr preferRelativeResize="0"/>
          <p:nvPr/>
        </p:nvPicPr>
        <p:blipFill rotWithShape="1">
          <a:blip r:embed="rId4">
            <a:alphaModFix/>
          </a:blip>
          <a:srcRect b="0" l="0" r="0" t="0"/>
          <a:stretch/>
        </p:blipFill>
        <p:spPr>
          <a:xfrm>
            <a:off x="11009805" y="476515"/>
            <a:ext cx="446030" cy="4159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500"/>
                                        <p:tgtEl>
                                          <p:spTgt spid="161"/>
                                        </p:tgtEl>
                                      </p:cBhvr>
                                    </p:animEffect>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5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7"/>
          <p:cNvSpPr txBox="1"/>
          <p:nvPr>
            <p:ph type="title"/>
          </p:nvPr>
        </p:nvSpPr>
        <p:spPr>
          <a:xfrm>
            <a:off x="647963" y="1318161"/>
            <a:ext cx="3248863" cy="3020785"/>
          </a:xfrm>
          <a:prstGeom prst="rect">
            <a:avLst/>
          </a:prstGeom>
          <a:noFill/>
          <a:ln>
            <a:noFill/>
          </a:ln>
        </p:spPr>
        <p:txBody>
          <a:bodyPr anchorCtr="0" anchor="ctr" bIns="91425" lIns="109725" spcFirstLastPara="1" rIns="109725" wrap="square" tIns="109725">
            <a:normAutofit/>
          </a:bodyPr>
          <a:lstStyle/>
          <a:p>
            <a:pPr indent="0" lvl="0" marL="0" rtl="0" algn="r">
              <a:lnSpc>
                <a:spcPct val="110000"/>
              </a:lnSpc>
              <a:spcBef>
                <a:spcPts val="0"/>
              </a:spcBef>
              <a:spcAft>
                <a:spcPts val="0"/>
              </a:spcAft>
              <a:buClr>
                <a:schemeClr val="dk1"/>
              </a:buClr>
              <a:buSzPts val="3200"/>
              <a:buFont typeface="Meiryo"/>
              <a:buNone/>
            </a:pPr>
            <a:r>
              <a:rPr lang="en-US" sz="3200">
                <a:solidFill>
                  <a:schemeClr val="dk1"/>
                </a:solidFill>
              </a:rPr>
              <a:t>VAI TRÒ CỦA NAD+</a:t>
            </a:r>
            <a:endParaRPr sz="3200">
              <a:solidFill>
                <a:schemeClr val="dk1"/>
              </a:solidFill>
            </a:endParaRPr>
          </a:p>
        </p:txBody>
      </p:sp>
      <p:sp>
        <p:nvSpPr>
          <p:cNvPr id="170" name="Google Shape;170;p7"/>
          <p:cNvSpPr txBox="1"/>
          <p:nvPr>
            <p:ph idx="1" type="body"/>
          </p:nvPr>
        </p:nvSpPr>
        <p:spPr>
          <a:xfrm>
            <a:off x="4700556" y="565564"/>
            <a:ext cx="6273972" cy="752597"/>
          </a:xfrm>
          <a:prstGeom prst="rect">
            <a:avLst/>
          </a:prstGeom>
          <a:noFill/>
          <a:ln>
            <a:noFill/>
          </a:ln>
        </p:spPr>
        <p:txBody>
          <a:bodyPr anchorCtr="0" anchor="t" bIns="91425" lIns="109725" spcFirstLastPara="1" rIns="109725" wrap="square" tIns="109725">
            <a:normAutofit fontScale="92500" lnSpcReduction="10000"/>
          </a:bodyPr>
          <a:lstStyle/>
          <a:p>
            <a:pPr indent="-228600" lvl="0" marL="228600" rtl="0" algn="l">
              <a:lnSpc>
                <a:spcPct val="140000"/>
              </a:lnSpc>
              <a:spcBef>
                <a:spcPts val="0"/>
              </a:spcBef>
              <a:spcAft>
                <a:spcPts val="0"/>
              </a:spcAft>
              <a:buClr>
                <a:srgbClr val="1D1D1F"/>
              </a:buClr>
              <a:buSzPct val="100000"/>
              <a:buChar char="•"/>
            </a:pPr>
            <a:r>
              <a:rPr b="1" i="0" lang="en-US" sz="1400">
                <a:solidFill>
                  <a:srgbClr val="1D1D1F"/>
                </a:solidFill>
                <a:latin typeface="Roboto"/>
                <a:ea typeface="Roboto"/>
                <a:cs typeface="Roboto"/>
                <a:sym typeface="Roboto"/>
              </a:rPr>
              <a:t>NAD+ có chức năng như một Coenzym trong ty thể đóng vai trò đặc biệt tích cực trong quá trình trao đổi chất. </a:t>
            </a:r>
            <a:endParaRPr/>
          </a:p>
          <a:p>
            <a:pPr indent="0" lvl="0" marL="0" rtl="0" algn="l">
              <a:lnSpc>
                <a:spcPct val="140000"/>
              </a:lnSpc>
              <a:spcBef>
                <a:spcPts val="1000"/>
              </a:spcBef>
              <a:spcAft>
                <a:spcPts val="0"/>
              </a:spcAft>
              <a:buClr>
                <a:schemeClr val="accent1"/>
              </a:buClr>
              <a:buSzPct val="100000"/>
              <a:buNone/>
            </a:pPr>
            <a:r>
              <a:t/>
            </a:r>
            <a:endParaRPr b="1" sz="1400">
              <a:solidFill>
                <a:srgbClr val="1D1D1F"/>
              </a:solidFill>
              <a:latin typeface="Roboto"/>
              <a:ea typeface="Roboto"/>
              <a:cs typeface="Roboto"/>
              <a:sym typeface="Roboto"/>
            </a:endParaRPr>
          </a:p>
          <a:p>
            <a:pPr indent="0" lvl="0" marL="0" rtl="0" algn="l">
              <a:lnSpc>
                <a:spcPct val="140000"/>
              </a:lnSpc>
              <a:spcBef>
                <a:spcPts val="1000"/>
              </a:spcBef>
              <a:spcAft>
                <a:spcPts val="0"/>
              </a:spcAft>
              <a:buClr>
                <a:schemeClr val="accent1"/>
              </a:buClr>
              <a:buSzPct val="100000"/>
              <a:buNone/>
            </a:pPr>
            <a:r>
              <a:t/>
            </a:r>
            <a:endParaRPr b="1" i="0" sz="1400">
              <a:solidFill>
                <a:srgbClr val="1D1D1F"/>
              </a:solidFill>
              <a:latin typeface="Roboto"/>
              <a:ea typeface="Roboto"/>
              <a:cs typeface="Roboto"/>
              <a:sym typeface="Roboto"/>
            </a:endParaRPr>
          </a:p>
          <a:p>
            <a:pPr indent="0" lvl="0" marL="0" rtl="0" algn="l">
              <a:lnSpc>
                <a:spcPct val="140000"/>
              </a:lnSpc>
              <a:spcBef>
                <a:spcPts val="1000"/>
              </a:spcBef>
              <a:spcAft>
                <a:spcPts val="0"/>
              </a:spcAft>
              <a:buClr>
                <a:schemeClr val="accent1"/>
              </a:buClr>
              <a:buSzPct val="100000"/>
              <a:buNone/>
            </a:pPr>
            <a:r>
              <a:t/>
            </a:r>
            <a:endParaRPr b="1" sz="1400">
              <a:solidFill>
                <a:srgbClr val="1D1D1F"/>
              </a:solidFill>
              <a:latin typeface="Roboto"/>
              <a:ea typeface="Roboto"/>
              <a:cs typeface="Roboto"/>
              <a:sym typeface="Roboto"/>
            </a:endParaRPr>
          </a:p>
          <a:p>
            <a:pPr indent="0" lvl="0" marL="0" rtl="0" algn="l">
              <a:lnSpc>
                <a:spcPct val="140000"/>
              </a:lnSpc>
              <a:spcBef>
                <a:spcPts val="1000"/>
              </a:spcBef>
              <a:spcAft>
                <a:spcPts val="0"/>
              </a:spcAft>
              <a:buClr>
                <a:schemeClr val="accent1"/>
              </a:buClr>
              <a:buSzPct val="100000"/>
              <a:buNone/>
            </a:pPr>
            <a:r>
              <a:t/>
            </a:r>
            <a:endParaRPr b="1" i="0" sz="1400">
              <a:solidFill>
                <a:srgbClr val="1D1D1F"/>
              </a:solidFill>
              <a:latin typeface="Roboto"/>
              <a:ea typeface="Roboto"/>
              <a:cs typeface="Roboto"/>
              <a:sym typeface="Roboto"/>
            </a:endParaRPr>
          </a:p>
          <a:p>
            <a:pPr indent="-146367" lvl="0" marL="228600" rtl="0" algn="l">
              <a:lnSpc>
                <a:spcPct val="140000"/>
              </a:lnSpc>
              <a:spcBef>
                <a:spcPts val="1000"/>
              </a:spcBef>
              <a:spcAft>
                <a:spcPts val="0"/>
              </a:spcAft>
              <a:buClr>
                <a:schemeClr val="accent1"/>
              </a:buClr>
              <a:buSzPct val="100000"/>
              <a:buNone/>
            </a:pPr>
            <a:r>
              <a:t/>
            </a:r>
            <a:endParaRPr b="0" i="0" sz="1400">
              <a:solidFill>
                <a:srgbClr val="1D1D1F"/>
              </a:solidFill>
              <a:latin typeface="Roboto"/>
              <a:ea typeface="Roboto"/>
              <a:cs typeface="Roboto"/>
              <a:sym typeface="Roboto"/>
            </a:endParaRPr>
          </a:p>
          <a:p>
            <a:pPr indent="-122872" lvl="0" marL="228600" rtl="0" algn="l">
              <a:lnSpc>
                <a:spcPct val="140000"/>
              </a:lnSpc>
              <a:spcBef>
                <a:spcPts val="1000"/>
              </a:spcBef>
              <a:spcAft>
                <a:spcPts val="0"/>
              </a:spcAft>
              <a:buClr>
                <a:schemeClr val="accent1"/>
              </a:buClr>
              <a:buSzPct val="100000"/>
              <a:buNone/>
            </a:pPr>
            <a:r>
              <a:t/>
            </a:r>
            <a:endParaRPr sz="1800"/>
          </a:p>
        </p:txBody>
      </p:sp>
      <p:sp>
        <p:nvSpPr>
          <p:cNvPr id="171" name="Google Shape;171;p7"/>
          <p:cNvSpPr/>
          <p:nvPr/>
        </p:nvSpPr>
        <p:spPr>
          <a:xfrm>
            <a:off x="4974827" y="1706870"/>
            <a:ext cx="948151" cy="780881"/>
          </a:xfrm>
          <a:prstGeom prst="ellipse">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00">
                <a:solidFill>
                  <a:schemeClr val="lt1"/>
                </a:solidFill>
                <a:latin typeface="Meiryo"/>
                <a:ea typeface="Meiryo"/>
                <a:cs typeface="Meiryo"/>
                <a:sym typeface="Meiryo"/>
              </a:rPr>
              <a:t>enzyme</a:t>
            </a:r>
            <a:endParaRPr sz="1000">
              <a:solidFill>
                <a:schemeClr val="lt1"/>
              </a:solidFill>
              <a:latin typeface="Meiryo"/>
              <a:ea typeface="Meiryo"/>
              <a:cs typeface="Meiryo"/>
              <a:sym typeface="Meiryo"/>
            </a:endParaRPr>
          </a:p>
        </p:txBody>
      </p:sp>
      <p:sp>
        <p:nvSpPr>
          <p:cNvPr id="172" name="Google Shape;172;p7"/>
          <p:cNvSpPr/>
          <p:nvPr/>
        </p:nvSpPr>
        <p:spPr>
          <a:xfrm>
            <a:off x="6179261" y="1302287"/>
            <a:ext cx="948151" cy="780881"/>
          </a:xfrm>
          <a:prstGeom prst="ellipse">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00">
                <a:solidFill>
                  <a:schemeClr val="lt1"/>
                </a:solidFill>
                <a:latin typeface="Meiryo"/>
                <a:ea typeface="Meiryo"/>
                <a:cs typeface="Meiryo"/>
                <a:sym typeface="Meiryo"/>
              </a:rPr>
              <a:t>enzyme</a:t>
            </a:r>
            <a:endParaRPr sz="1000">
              <a:solidFill>
                <a:schemeClr val="lt1"/>
              </a:solidFill>
              <a:latin typeface="Meiryo"/>
              <a:ea typeface="Meiryo"/>
              <a:cs typeface="Meiryo"/>
              <a:sym typeface="Meiryo"/>
            </a:endParaRPr>
          </a:p>
        </p:txBody>
      </p:sp>
      <p:sp>
        <p:nvSpPr>
          <p:cNvPr id="173" name="Google Shape;173;p7"/>
          <p:cNvSpPr/>
          <p:nvPr/>
        </p:nvSpPr>
        <p:spPr>
          <a:xfrm>
            <a:off x="6135747" y="2397651"/>
            <a:ext cx="1048498" cy="839953"/>
          </a:xfrm>
          <a:prstGeom prst="ellipse">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00">
                <a:solidFill>
                  <a:schemeClr val="lt1"/>
                </a:solidFill>
                <a:latin typeface="Meiryo"/>
                <a:ea typeface="Meiryo"/>
                <a:cs typeface="Meiryo"/>
                <a:sym typeface="Meiryo"/>
              </a:rPr>
              <a:t>enzyme</a:t>
            </a:r>
            <a:endParaRPr sz="1000">
              <a:solidFill>
                <a:schemeClr val="lt1"/>
              </a:solidFill>
              <a:latin typeface="Meiryo"/>
              <a:ea typeface="Meiryo"/>
              <a:cs typeface="Meiryo"/>
              <a:sym typeface="Meiryo"/>
            </a:endParaRPr>
          </a:p>
        </p:txBody>
      </p:sp>
      <p:cxnSp>
        <p:nvCxnSpPr>
          <p:cNvPr id="174" name="Google Shape;174;p7"/>
          <p:cNvCxnSpPr>
            <a:endCxn id="172" idx="2"/>
          </p:cNvCxnSpPr>
          <p:nvPr/>
        </p:nvCxnSpPr>
        <p:spPr>
          <a:xfrm flipH="1" rot="10800000">
            <a:off x="5797661" y="1692728"/>
            <a:ext cx="381600" cy="171300"/>
          </a:xfrm>
          <a:prstGeom prst="straightConnector1">
            <a:avLst/>
          </a:prstGeom>
          <a:noFill/>
          <a:ln cap="flat" cmpd="sng" w="9525">
            <a:solidFill>
              <a:schemeClr val="dk1"/>
            </a:solidFill>
            <a:prstDash val="solid"/>
            <a:miter lim="800000"/>
            <a:headEnd len="sm" w="sm" type="none"/>
            <a:tailEnd len="med" w="med" type="triangle"/>
          </a:ln>
        </p:spPr>
      </p:cxnSp>
      <p:cxnSp>
        <p:nvCxnSpPr>
          <p:cNvPr id="175" name="Google Shape;175;p7"/>
          <p:cNvCxnSpPr>
            <a:endCxn id="173" idx="1"/>
          </p:cNvCxnSpPr>
          <p:nvPr/>
        </p:nvCxnSpPr>
        <p:spPr>
          <a:xfrm>
            <a:off x="5797596" y="2349959"/>
            <a:ext cx="491700" cy="170700"/>
          </a:xfrm>
          <a:prstGeom prst="straightConnector1">
            <a:avLst/>
          </a:prstGeom>
          <a:noFill/>
          <a:ln cap="flat" cmpd="sng" w="9525">
            <a:solidFill>
              <a:schemeClr val="dk1"/>
            </a:solidFill>
            <a:prstDash val="solid"/>
            <a:miter lim="800000"/>
            <a:headEnd len="sm" w="sm" type="none"/>
            <a:tailEnd len="med" w="med" type="triangle"/>
          </a:ln>
        </p:spPr>
      </p:cxnSp>
      <p:cxnSp>
        <p:nvCxnSpPr>
          <p:cNvPr id="176" name="Google Shape;176;p7"/>
          <p:cNvCxnSpPr>
            <a:stCxn id="172" idx="2"/>
            <a:endCxn id="173" idx="1"/>
          </p:cNvCxnSpPr>
          <p:nvPr/>
        </p:nvCxnSpPr>
        <p:spPr>
          <a:xfrm>
            <a:off x="6179261" y="1692728"/>
            <a:ext cx="110100" cy="828000"/>
          </a:xfrm>
          <a:prstGeom prst="straightConnector1">
            <a:avLst/>
          </a:prstGeom>
          <a:noFill/>
          <a:ln cap="flat" cmpd="sng" w="9525">
            <a:solidFill>
              <a:schemeClr val="dk1"/>
            </a:solidFill>
            <a:prstDash val="solid"/>
            <a:miter lim="800000"/>
            <a:headEnd len="sm" w="sm" type="none"/>
            <a:tailEnd len="med" w="med" type="triangle"/>
          </a:ln>
        </p:spPr>
      </p:cxnSp>
      <p:sp>
        <p:nvSpPr>
          <p:cNvPr id="177" name="Google Shape;177;p7"/>
          <p:cNvSpPr txBox="1"/>
          <p:nvPr/>
        </p:nvSpPr>
        <p:spPr>
          <a:xfrm>
            <a:off x="5256096" y="2487751"/>
            <a:ext cx="8980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eiryo"/>
                <a:ea typeface="Meiryo"/>
                <a:cs typeface="Meiryo"/>
                <a:sym typeface="Meiryo"/>
              </a:rPr>
              <a:t>NAD+</a:t>
            </a:r>
            <a:endParaRPr sz="1800">
              <a:solidFill>
                <a:schemeClr val="dk1"/>
              </a:solidFill>
              <a:latin typeface="Meiryo"/>
              <a:ea typeface="Meiryo"/>
              <a:cs typeface="Meiryo"/>
              <a:sym typeface="Meiryo"/>
            </a:endParaRPr>
          </a:p>
        </p:txBody>
      </p:sp>
      <p:sp>
        <p:nvSpPr>
          <p:cNvPr id="178" name="Google Shape;178;p7"/>
          <p:cNvSpPr txBox="1"/>
          <p:nvPr/>
        </p:nvSpPr>
        <p:spPr>
          <a:xfrm>
            <a:off x="6286242" y="2073701"/>
            <a:ext cx="8980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eiryo"/>
                <a:ea typeface="Meiryo"/>
                <a:cs typeface="Meiryo"/>
                <a:sym typeface="Meiryo"/>
              </a:rPr>
              <a:t>NAD+</a:t>
            </a:r>
            <a:endParaRPr sz="1800">
              <a:solidFill>
                <a:schemeClr val="dk1"/>
              </a:solidFill>
              <a:latin typeface="Meiryo"/>
              <a:ea typeface="Meiryo"/>
              <a:cs typeface="Meiryo"/>
              <a:sym typeface="Meiryo"/>
            </a:endParaRPr>
          </a:p>
        </p:txBody>
      </p:sp>
      <p:sp>
        <p:nvSpPr>
          <p:cNvPr id="179" name="Google Shape;179;p7"/>
          <p:cNvSpPr txBox="1"/>
          <p:nvPr/>
        </p:nvSpPr>
        <p:spPr>
          <a:xfrm>
            <a:off x="5349108" y="1353723"/>
            <a:ext cx="8980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eiryo"/>
                <a:ea typeface="Meiryo"/>
                <a:cs typeface="Meiryo"/>
                <a:sym typeface="Meiryo"/>
              </a:rPr>
              <a:t>NAD+</a:t>
            </a:r>
            <a:endParaRPr sz="1800">
              <a:solidFill>
                <a:schemeClr val="dk1"/>
              </a:solidFill>
              <a:latin typeface="Meiryo"/>
              <a:ea typeface="Meiryo"/>
              <a:cs typeface="Meiryo"/>
              <a:sym typeface="Meiryo"/>
            </a:endParaRPr>
          </a:p>
        </p:txBody>
      </p:sp>
      <p:sp>
        <p:nvSpPr>
          <p:cNvPr id="180" name="Google Shape;180;p7"/>
          <p:cNvSpPr/>
          <p:nvPr/>
        </p:nvSpPr>
        <p:spPr>
          <a:xfrm>
            <a:off x="7574800" y="2066734"/>
            <a:ext cx="890649" cy="752597"/>
          </a:xfrm>
          <a:prstGeom prst="ellipse">
            <a:avLst/>
          </a:prstGeom>
          <a:solidFill>
            <a:srgbClr val="92D050"/>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00">
                <a:solidFill>
                  <a:schemeClr val="lt1"/>
                </a:solidFill>
                <a:latin typeface="Meiryo"/>
                <a:ea typeface="Meiryo"/>
                <a:cs typeface="Meiryo"/>
                <a:sym typeface="Meiryo"/>
              </a:rPr>
              <a:t>PHÂN TỬ</a:t>
            </a:r>
            <a:endParaRPr sz="1000">
              <a:solidFill>
                <a:schemeClr val="lt1"/>
              </a:solidFill>
              <a:latin typeface="Meiryo"/>
              <a:ea typeface="Meiryo"/>
              <a:cs typeface="Meiryo"/>
              <a:sym typeface="Meiryo"/>
            </a:endParaRPr>
          </a:p>
        </p:txBody>
      </p:sp>
      <p:sp>
        <p:nvSpPr>
          <p:cNvPr id="181" name="Google Shape;181;p7"/>
          <p:cNvSpPr/>
          <p:nvPr/>
        </p:nvSpPr>
        <p:spPr>
          <a:xfrm>
            <a:off x="9474353" y="2090933"/>
            <a:ext cx="890649" cy="752597"/>
          </a:xfrm>
          <a:prstGeom prst="ellipse">
            <a:avLst/>
          </a:prstGeom>
          <a:solidFill>
            <a:srgbClr val="92D050"/>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00">
                <a:solidFill>
                  <a:schemeClr val="lt1"/>
                </a:solidFill>
                <a:latin typeface="Meiryo"/>
                <a:ea typeface="Meiryo"/>
                <a:cs typeface="Meiryo"/>
                <a:sym typeface="Meiryo"/>
              </a:rPr>
              <a:t>PHÂN TỬ</a:t>
            </a:r>
            <a:endParaRPr sz="1000">
              <a:solidFill>
                <a:schemeClr val="lt1"/>
              </a:solidFill>
              <a:latin typeface="Meiryo"/>
              <a:ea typeface="Meiryo"/>
              <a:cs typeface="Meiryo"/>
              <a:sym typeface="Meiryo"/>
            </a:endParaRPr>
          </a:p>
        </p:txBody>
      </p:sp>
      <p:cxnSp>
        <p:nvCxnSpPr>
          <p:cNvPr id="182" name="Google Shape;182;p7"/>
          <p:cNvCxnSpPr/>
          <p:nvPr/>
        </p:nvCxnSpPr>
        <p:spPr>
          <a:xfrm>
            <a:off x="8465449" y="2443032"/>
            <a:ext cx="1008904" cy="0"/>
          </a:xfrm>
          <a:prstGeom prst="straightConnector1">
            <a:avLst/>
          </a:prstGeom>
          <a:noFill/>
          <a:ln cap="flat" cmpd="sng" w="9525">
            <a:solidFill>
              <a:schemeClr val="dk1"/>
            </a:solidFill>
            <a:prstDash val="solid"/>
            <a:miter lim="800000"/>
            <a:headEnd len="sm" w="sm" type="none"/>
            <a:tailEnd len="med" w="med" type="triangle"/>
          </a:ln>
        </p:spPr>
      </p:cxnSp>
      <p:sp>
        <p:nvSpPr>
          <p:cNvPr id="183" name="Google Shape;183;p7"/>
          <p:cNvSpPr txBox="1"/>
          <p:nvPr/>
        </p:nvSpPr>
        <p:spPr>
          <a:xfrm>
            <a:off x="8217932" y="1912845"/>
            <a:ext cx="15039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Meiryo"/>
                <a:ea typeface="Meiryo"/>
                <a:cs typeface="Meiryo"/>
                <a:sym typeface="Meiryo"/>
              </a:rPr>
              <a:t>Chuyển electron</a:t>
            </a:r>
            <a:endParaRPr sz="1400">
              <a:solidFill>
                <a:schemeClr val="dk1"/>
              </a:solidFill>
              <a:latin typeface="Meiryo"/>
              <a:ea typeface="Meiryo"/>
              <a:cs typeface="Meiryo"/>
              <a:sym typeface="Meiryo"/>
            </a:endParaRPr>
          </a:p>
        </p:txBody>
      </p:sp>
      <p:sp>
        <p:nvSpPr>
          <p:cNvPr id="184" name="Google Shape;184;p7"/>
          <p:cNvSpPr txBox="1"/>
          <p:nvPr/>
        </p:nvSpPr>
        <p:spPr>
          <a:xfrm>
            <a:off x="8576350" y="2543276"/>
            <a:ext cx="8980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eiryo"/>
                <a:ea typeface="Meiryo"/>
                <a:cs typeface="Meiryo"/>
                <a:sym typeface="Meiryo"/>
              </a:rPr>
              <a:t>NAD+</a:t>
            </a:r>
            <a:endParaRPr sz="1800">
              <a:solidFill>
                <a:schemeClr val="dk1"/>
              </a:solidFill>
              <a:latin typeface="Meiryo"/>
              <a:ea typeface="Meiryo"/>
              <a:cs typeface="Meiryo"/>
              <a:sym typeface="Meiryo"/>
            </a:endParaRPr>
          </a:p>
        </p:txBody>
      </p:sp>
      <p:sp>
        <p:nvSpPr>
          <p:cNvPr id="185" name="Google Shape;185;p7"/>
          <p:cNvSpPr txBox="1"/>
          <p:nvPr/>
        </p:nvSpPr>
        <p:spPr>
          <a:xfrm>
            <a:off x="4257096" y="3707179"/>
            <a:ext cx="6107906" cy="175432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Cambria"/>
                <a:ea typeface="Cambria"/>
                <a:cs typeface="Cambria"/>
                <a:sym typeface="Cambria"/>
              </a:rPr>
              <a:t>NAD+ hoạt động như một xe buýt con thoi, vận chuyển các electron từ phân tử này sang phân tử khác trong tế bào để thực hiện tất cả các loại phản ứng và qui trình. </a:t>
            </a:r>
            <a:endParaRPr/>
          </a:p>
          <a:p>
            <a:pPr indent="0" lvl="0" marL="0" marR="0" rtl="0" algn="just">
              <a:spcBef>
                <a:spcPts val="0"/>
              </a:spcBef>
              <a:spcAft>
                <a:spcPts val="0"/>
              </a:spcAft>
              <a:buNone/>
            </a:pPr>
            <a:r>
              <a:rPr b="1" lang="en-US" sz="1800">
                <a:solidFill>
                  <a:srgbClr val="604C9E"/>
                </a:solidFill>
                <a:latin typeface="Cambria"/>
                <a:ea typeface="Cambria"/>
                <a:cs typeface="Cambria"/>
                <a:sym typeface="Cambria"/>
              </a:rPr>
              <a:t>Nếu không đủ mức NAD+ các tế bào của chúng ta sẽ không thể tạo ra bất kỳ năng lượng nào để tồn tại và thực hiện các chức năng của chúng. </a:t>
            </a:r>
            <a:endParaRPr b="1" sz="1800">
              <a:solidFill>
                <a:srgbClr val="604C9E"/>
              </a:solidFill>
              <a:latin typeface="Arial"/>
              <a:ea typeface="Arial"/>
              <a:cs typeface="Arial"/>
              <a:sym typeface="Arial"/>
            </a:endParaRPr>
          </a:p>
        </p:txBody>
      </p:sp>
      <p:sp>
        <p:nvSpPr>
          <p:cNvPr id="186" name="Google Shape;186;p7"/>
          <p:cNvSpPr txBox="1"/>
          <p:nvPr/>
        </p:nvSpPr>
        <p:spPr>
          <a:xfrm>
            <a:off x="500980" y="6173101"/>
            <a:ext cx="520411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dk1"/>
                </a:solidFill>
                <a:latin typeface="Meiryo"/>
                <a:ea typeface="Meiryo"/>
                <a:cs typeface="Meiryo"/>
                <a:sym typeface="Meiryo"/>
              </a:rPr>
              <a:t>Nguồn tài liệu sử dụng từ nmn.com được dựa trên các báo cáo khoa học</a:t>
            </a:r>
            <a:endParaRPr i="1" sz="1200">
              <a:solidFill>
                <a:schemeClr val="dk1"/>
              </a:solidFill>
              <a:latin typeface="Meiryo"/>
              <a:ea typeface="Meiryo"/>
              <a:cs typeface="Meiryo"/>
              <a:sym typeface="Meiryo"/>
            </a:endParaRPr>
          </a:p>
        </p:txBody>
      </p:sp>
      <p:pic>
        <p:nvPicPr>
          <p:cNvPr descr="ロゴ&#10;&#10;自動的に生成された説明" id="187" name="Google Shape;187;p7"/>
          <p:cNvPicPr preferRelativeResize="0"/>
          <p:nvPr/>
        </p:nvPicPr>
        <p:blipFill rotWithShape="1">
          <a:blip r:embed="rId3">
            <a:alphaModFix/>
          </a:blip>
          <a:srcRect b="0" l="0" r="0" t="0"/>
          <a:stretch/>
        </p:blipFill>
        <p:spPr>
          <a:xfrm>
            <a:off x="11061591" y="525943"/>
            <a:ext cx="446030" cy="415919"/>
          </a:xfrm>
          <a:prstGeom prst="rect">
            <a:avLst/>
          </a:prstGeom>
          <a:noFill/>
          <a:ln>
            <a:noFill/>
          </a:ln>
        </p:spPr>
      </p:pic>
      <p:sp>
        <p:nvSpPr>
          <p:cNvPr id="188" name="Google Shape;188;p7"/>
          <p:cNvSpPr txBox="1"/>
          <p:nvPr>
            <p:ph idx="11" type="ftr"/>
          </p:nvPr>
        </p:nvSpPr>
        <p:spPr>
          <a:xfrm rot="5400000">
            <a:off x="8489096" y="3561510"/>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0" st="0"/>
                                            </p:txEl>
                                          </p:spTgt>
                                        </p:tgtEl>
                                        <p:attrNameLst>
                                          <p:attrName>style.visibility</p:attrName>
                                        </p:attrNameLst>
                                      </p:cBhvr>
                                      <p:to>
                                        <p:strVal val="visible"/>
                                      </p:to>
                                    </p:set>
                                    <p:animEffect filter="fade" transition="in">
                                      <p:cBhvr>
                                        <p:cTn dur="500"/>
                                        <p:tgtEl>
                                          <p:spTgt spid="1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1" st="1"/>
                                            </p:txEl>
                                          </p:spTgt>
                                        </p:tgtEl>
                                        <p:attrNameLst>
                                          <p:attrName>style.visibility</p:attrName>
                                        </p:attrNameLst>
                                      </p:cBhvr>
                                      <p:to>
                                        <p:strVal val="visible"/>
                                      </p:to>
                                    </p:set>
                                    <p:animEffect filter="fade" transition="in">
                                      <p:cBhvr>
                                        <p:cTn dur="500"/>
                                        <p:tgtEl>
                                          <p:spTgt spid="1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2" st="2"/>
                                            </p:txEl>
                                          </p:spTgt>
                                        </p:tgtEl>
                                        <p:attrNameLst>
                                          <p:attrName>style.visibility</p:attrName>
                                        </p:attrNameLst>
                                      </p:cBhvr>
                                      <p:to>
                                        <p:strVal val="visible"/>
                                      </p:to>
                                    </p:set>
                                    <p:animEffect filter="fade" transition="in">
                                      <p:cBhvr>
                                        <p:cTn dur="500"/>
                                        <p:tgtEl>
                                          <p:spTgt spid="17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3" st="3"/>
                                            </p:txEl>
                                          </p:spTgt>
                                        </p:tgtEl>
                                        <p:attrNameLst>
                                          <p:attrName>style.visibility</p:attrName>
                                        </p:attrNameLst>
                                      </p:cBhvr>
                                      <p:to>
                                        <p:strVal val="visible"/>
                                      </p:to>
                                    </p:set>
                                    <p:animEffect filter="fade" transition="in">
                                      <p:cBhvr>
                                        <p:cTn dur="500"/>
                                        <p:tgtEl>
                                          <p:spTgt spid="17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4" st="4"/>
                                            </p:txEl>
                                          </p:spTgt>
                                        </p:tgtEl>
                                        <p:attrNameLst>
                                          <p:attrName>style.visibility</p:attrName>
                                        </p:attrNameLst>
                                      </p:cBhvr>
                                      <p:to>
                                        <p:strVal val="visible"/>
                                      </p:to>
                                    </p:set>
                                    <p:animEffect filter="fade" transition="in">
                                      <p:cBhvr>
                                        <p:cTn dur="500"/>
                                        <p:tgtEl>
                                          <p:spTgt spid="17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5" st="5"/>
                                            </p:txEl>
                                          </p:spTgt>
                                        </p:tgtEl>
                                        <p:attrNameLst>
                                          <p:attrName>style.visibility</p:attrName>
                                        </p:attrNameLst>
                                      </p:cBhvr>
                                      <p:to>
                                        <p:strVal val="visible"/>
                                      </p:to>
                                    </p:set>
                                    <p:animEffect filter="fade" transition="in">
                                      <p:cBhvr>
                                        <p:cTn dur="500"/>
                                        <p:tgtEl>
                                          <p:spTgt spid="17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6" st="6"/>
                                            </p:txEl>
                                          </p:spTgt>
                                        </p:tgtEl>
                                        <p:attrNameLst>
                                          <p:attrName>style.visibility</p:attrName>
                                        </p:attrNameLst>
                                      </p:cBhvr>
                                      <p:to>
                                        <p:strVal val="visible"/>
                                      </p:to>
                                    </p:set>
                                    <p:animEffect filter="fade" transition="in">
                                      <p:cBhvr>
                                        <p:cTn dur="500"/>
                                        <p:tgtEl>
                                          <p:spTgt spid="17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5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8"/>
          <p:cNvSpPr txBox="1"/>
          <p:nvPr>
            <p:ph type="title"/>
          </p:nvPr>
        </p:nvSpPr>
        <p:spPr>
          <a:xfrm>
            <a:off x="387927" y="-381401"/>
            <a:ext cx="3248863" cy="3020785"/>
          </a:xfrm>
          <a:prstGeom prst="rect">
            <a:avLst/>
          </a:prstGeom>
          <a:noFill/>
          <a:ln>
            <a:noFill/>
          </a:ln>
        </p:spPr>
        <p:txBody>
          <a:bodyPr anchorCtr="0" anchor="ctr" bIns="91425" lIns="109725" spcFirstLastPara="1" rIns="109725" wrap="square" tIns="109725">
            <a:normAutofit/>
          </a:bodyPr>
          <a:lstStyle/>
          <a:p>
            <a:pPr indent="0" lvl="0" marL="0" rtl="0" algn="r">
              <a:lnSpc>
                <a:spcPct val="110000"/>
              </a:lnSpc>
              <a:spcBef>
                <a:spcPts val="0"/>
              </a:spcBef>
              <a:spcAft>
                <a:spcPts val="0"/>
              </a:spcAft>
              <a:buClr>
                <a:schemeClr val="dk1"/>
              </a:buClr>
              <a:buSzPts val="3200"/>
              <a:buFont typeface="Meiryo"/>
              <a:buNone/>
            </a:pPr>
            <a:r>
              <a:rPr lang="en-US" sz="3200">
                <a:solidFill>
                  <a:schemeClr val="dk1"/>
                </a:solidFill>
              </a:rPr>
              <a:t>VAI TRÒ CỦA NAD+</a:t>
            </a:r>
            <a:endParaRPr sz="3200">
              <a:solidFill>
                <a:schemeClr val="dk1"/>
              </a:solidFill>
            </a:endParaRPr>
          </a:p>
        </p:txBody>
      </p:sp>
      <p:sp>
        <p:nvSpPr>
          <p:cNvPr id="194" name="Google Shape;194;p8"/>
          <p:cNvSpPr txBox="1"/>
          <p:nvPr>
            <p:ph idx="1" type="body"/>
          </p:nvPr>
        </p:nvSpPr>
        <p:spPr>
          <a:xfrm>
            <a:off x="4659088" y="258163"/>
            <a:ext cx="6273972" cy="500061"/>
          </a:xfrm>
          <a:prstGeom prst="rect">
            <a:avLst/>
          </a:prstGeom>
          <a:noFill/>
          <a:ln>
            <a:noFill/>
          </a:ln>
        </p:spPr>
        <p:txBody>
          <a:bodyPr anchorCtr="0" anchor="t" bIns="91425" lIns="109725" spcFirstLastPara="1" rIns="109725" wrap="square" tIns="109725">
            <a:normAutofit/>
          </a:bodyPr>
          <a:lstStyle/>
          <a:p>
            <a:pPr indent="-228600" lvl="0" marL="228600" rtl="0" algn="l">
              <a:lnSpc>
                <a:spcPct val="140000"/>
              </a:lnSpc>
              <a:spcBef>
                <a:spcPts val="0"/>
              </a:spcBef>
              <a:spcAft>
                <a:spcPts val="0"/>
              </a:spcAft>
              <a:buClr>
                <a:srgbClr val="1D1D1F"/>
              </a:buClr>
              <a:buSzPts val="1400"/>
              <a:buChar char="•"/>
            </a:pPr>
            <a:r>
              <a:rPr b="1" i="0" lang="en-US" sz="1400">
                <a:solidFill>
                  <a:srgbClr val="1D1D1F"/>
                </a:solidFill>
                <a:latin typeface="Roboto"/>
                <a:ea typeface="Roboto"/>
                <a:cs typeface="Roboto"/>
                <a:sym typeface="Roboto"/>
              </a:rPr>
              <a:t>NAD+ giúp kiểm soát thiệt hại DNA</a:t>
            </a:r>
            <a:endParaRPr/>
          </a:p>
        </p:txBody>
      </p:sp>
      <p:pic>
        <p:nvPicPr>
          <p:cNvPr descr="Elderly Icon - Free PNG &amp; SVG 4286 - Noun Project" id="195" name="Google Shape;195;p8"/>
          <p:cNvPicPr preferRelativeResize="0"/>
          <p:nvPr/>
        </p:nvPicPr>
        <p:blipFill rotWithShape="1">
          <a:blip r:embed="rId3">
            <a:alphaModFix/>
          </a:blip>
          <a:srcRect b="0" l="0" r="0" t="0"/>
          <a:stretch/>
        </p:blipFill>
        <p:spPr>
          <a:xfrm>
            <a:off x="3887090" y="772733"/>
            <a:ext cx="2540000" cy="2540000"/>
          </a:xfrm>
          <a:prstGeom prst="rect">
            <a:avLst/>
          </a:prstGeom>
          <a:noFill/>
          <a:ln>
            <a:noFill/>
          </a:ln>
        </p:spPr>
      </p:pic>
      <p:sp>
        <p:nvSpPr>
          <p:cNvPr id="196" name="Google Shape;196;p8"/>
          <p:cNvSpPr/>
          <p:nvPr/>
        </p:nvSpPr>
        <p:spPr>
          <a:xfrm>
            <a:off x="7442206" y="885469"/>
            <a:ext cx="3223622" cy="560688"/>
          </a:xfrm>
          <a:prstGeom prst="roundRect">
            <a:avLst>
              <a:gd fmla="val 16667" name="adj"/>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imes"/>
                <a:ea typeface="Times"/>
                <a:cs typeface="Times"/>
                <a:sym typeface="Times"/>
              </a:rPr>
              <a:t>Bức xạ, tia UV</a:t>
            </a:r>
            <a:endParaRPr sz="1800">
              <a:solidFill>
                <a:schemeClr val="lt1"/>
              </a:solidFill>
              <a:latin typeface="Times"/>
              <a:ea typeface="Times"/>
              <a:cs typeface="Times"/>
              <a:sym typeface="Times"/>
            </a:endParaRPr>
          </a:p>
        </p:txBody>
      </p:sp>
      <p:sp>
        <p:nvSpPr>
          <p:cNvPr id="197" name="Google Shape;197;p8"/>
          <p:cNvSpPr/>
          <p:nvPr/>
        </p:nvSpPr>
        <p:spPr>
          <a:xfrm>
            <a:off x="5232717" y="1203178"/>
            <a:ext cx="2174082" cy="1870865"/>
          </a:xfrm>
          <a:prstGeom prst="ellipse">
            <a:avLst/>
          </a:prstGeom>
          <a:no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eiryo"/>
              <a:ea typeface="Meiryo"/>
              <a:cs typeface="Meiryo"/>
              <a:sym typeface="Meiryo"/>
            </a:endParaRPr>
          </a:p>
        </p:txBody>
      </p:sp>
      <p:sp>
        <p:nvSpPr>
          <p:cNvPr id="198" name="Google Shape;198;p8"/>
          <p:cNvSpPr txBox="1"/>
          <p:nvPr/>
        </p:nvSpPr>
        <p:spPr>
          <a:xfrm>
            <a:off x="5383441" y="1832179"/>
            <a:ext cx="186872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Times"/>
                <a:ea typeface="Times"/>
                <a:cs typeface="Times"/>
                <a:sym typeface="Times"/>
              </a:rPr>
              <a:t>Tích luỹ tổn thương DNA</a:t>
            </a:r>
            <a:endParaRPr sz="1800">
              <a:solidFill>
                <a:schemeClr val="dk1"/>
              </a:solidFill>
              <a:latin typeface="Times"/>
              <a:ea typeface="Times"/>
              <a:cs typeface="Times"/>
              <a:sym typeface="Times"/>
            </a:endParaRPr>
          </a:p>
        </p:txBody>
      </p:sp>
      <p:sp>
        <p:nvSpPr>
          <p:cNvPr id="199" name="Google Shape;199;p8"/>
          <p:cNvSpPr/>
          <p:nvPr/>
        </p:nvSpPr>
        <p:spPr>
          <a:xfrm>
            <a:off x="7442205" y="1875124"/>
            <a:ext cx="3223622" cy="560688"/>
          </a:xfrm>
          <a:prstGeom prst="roundRect">
            <a:avLst>
              <a:gd fmla="val 16667" name="adj"/>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imes"/>
                <a:ea typeface="Times"/>
                <a:cs typeface="Times"/>
                <a:sym typeface="Times"/>
              </a:rPr>
              <a:t>Ô nhiễm môi trường</a:t>
            </a:r>
            <a:endParaRPr sz="1800">
              <a:solidFill>
                <a:schemeClr val="lt1"/>
              </a:solidFill>
              <a:latin typeface="Times"/>
              <a:ea typeface="Times"/>
              <a:cs typeface="Times"/>
              <a:sym typeface="Times"/>
            </a:endParaRPr>
          </a:p>
        </p:txBody>
      </p:sp>
      <p:sp>
        <p:nvSpPr>
          <p:cNvPr id="200" name="Google Shape;200;p8"/>
          <p:cNvSpPr/>
          <p:nvPr/>
        </p:nvSpPr>
        <p:spPr>
          <a:xfrm>
            <a:off x="7499680" y="2945700"/>
            <a:ext cx="3223622" cy="560688"/>
          </a:xfrm>
          <a:prstGeom prst="roundRect">
            <a:avLst>
              <a:gd fmla="val 16667" name="adj"/>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imes"/>
                <a:ea typeface="Times"/>
                <a:cs typeface="Times"/>
                <a:sym typeface="Times"/>
              </a:rPr>
              <a:t>Sao chép DNA ko chính xác </a:t>
            </a:r>
            <a:endParaRPr sz="1800">
              <a:solidFill>
                <a:schemeClr val="lt1"/>
              </a:solidFill>
              <a:latin typeface="Times"/>
              <a:ea typeface="Times"/>
              <a:cs typeface="Times"/>
              <a:sym typeface="Times"/>
            </a:endParaRPr>
          </a:p>
        </p:txBody>
      </p:sp>
      <p:sp>
        <p:nvSpPr>
          <p:cNvPr id="201" name="Google Shape;201;p8"/>
          <p:cNvSpPr/>
          <p:nvPr/>
        </p:nvSpPr>
        <p:spPr>
          <a:xfrm>
            <a:off x="387927" y="3184374"/>
            <a:ext cx="1452629" cy="1381777"/>
          </a:xfrm>
          <a:prstGeom prst="ellipse">
            <a:avLst/>
          </a:prstGeom>
          <a:no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202" name="Google Shape;202;p8"/>
          <p:cNvSpPr txBox="1"/>
          <p:nvPr/>
        </p:nvSpPr>
        <p:spPr>
          <a:xfrm>
            <a:off x="638782" y="3413597"/>
            <a:ext cx="110060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a:ea typeface="Times"/>
                <a:cs typeface="Times"/>
                <a:sym typeface="Times"/>
              </a:rPr>
              <a:t>Thuyết lão hoá hiện đại </a:t>
            </a:r>
            <a:endParaRPr sz="1800">
              <a:solidFill>
                <a:schemeClr val="dk1"/>
              </a:solidFill>
              <a:latin typeface="Times"/>
              <a:ea typeface="Times"/>
              <a:cs typeface="Times"/>
              <a:sym typeface="Times"/>
            </a:endParaRPr>
          </a:p>
        </p:txBody>
      </p:sp>
      <p:sp>
        <p:nvSpPr>
          <p:cNvPr id="203" name="Google Shape;203;p8"/>
          <p:cNvSpPr/>
          <p:nvPr/>
        </p:nvSpPr>
        <p:spPr>
          <a:xfrm>
            <a:off x="1901921" y="3794486"/>
            <a:ext cx="799632" cy="223511"/>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204" name="Google Shape;204;p8"/>
          <p:cNvSpPr/>
          <p:nvPr/>
        </p:nvSpPr>
        <p:spPr>
          <a:xfrm>
            <a:off x="2772828" y="3260387"/>
            <a:ext cx="2787287" cy="1229749"/>
          </a:xfrm>
          <a:prstGeom prst="roundRect">
            <a:avLst>
              <a:gd fmla="val 16667" name="adj"/>
            </a:avLst>
          </a:prstGeom>
          <a:solidFill>
            <a:srgbClr val="00B050"/>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imes"/>
                <a:ea typeface="Times"/>
                <a:cs typeface="Times"/>
                <a:sym typeface="Times"/>
              </a:rPr>
              <a:t>Sự tích luỹ tổn thương DNA là nguyên nhân chính gây lão hoá</a:t>
            </a:r>
            <a:endParaRPr sz="1800">
              <a:solidFill>
                <a:schemeClr val="lt1"/>
              </a:solidFill>
              <a:latin typeface="Times"/>
              <a:ea typeface="Times"/>
              <a:cs typeface="Times"/>
              <a:sym typeface="Times"/>
            </a:endParaRPr>
          </a:p>
        </p:txBody>
      </p:sp>
      <p:sp>
        <p:nvSpPr>
          <p:cNvPr id="205" name="Google Shape;205;p8"/>
          <p:cNvSpPr/>
          <p:nvPr/>
        </p:nvSpPr>
        <p:spPr>
          <a:xfrm>
            <a:off x="6390786" y="3257101"/>
            <a:ext cx="1452629" cy="1381777"/>
          </a:xfrm>
          <a:prstGeom prst="ellipse">
            <a:avLst/>
          </a:prstGeom>
          <a:no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206" name="Google Shape;206;p8"/>
          <p:cNvSpPr txBox="1"/>
          <p:nvPr/>
        </p:nvSpPr>
        <p:spPr>
          <a:xfrm>
            <a:off x="6603407" y="3570536"/>
            <a:ext cx="114695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a:ea typeface="Times"/>
                <a:cs typeface="Times"/>
                <a:sym typeface="Times"/>
              </a:rPr>
              <a:t>Bộ máy phân tử </a:t>
            </a:r>
            <a:endParaRPr sz="1800">
              <a:solidFill>
                <a:schemeClr val="dk1"/>
              </a:solidFill>
              <a:latin typeface="Times"/>
              <a:ea typeface="Times"/>
              <a:cs typeface="Times"/>
              <a:sym typeface="Times"/>
            </a:endParaRPr>
          </a:p>
        </p:txBody>
      </p:sp>
      <p:sp>
        <p:nvSpPr>
          <p:cNvPr id="207" name="Google Shape;207;p8"/>
          <p:cNvSpPr/>
          <p:nvPr/>
        </p:nvSpPr>
        <p:spPr>
          <a:xfrm rot="10800000">
            <a:off x="5566468" y="3806916"/>
            <a:ext cx="799632" cy="223511"/>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208" name="Google Shape;208;p8"/>
          <p:cNvSpPr txBox="1"/>
          <p:nvPr/>
        </p:nvSpPr>
        <p:spPr>
          <a:xfrm>
            <a:off x="5510885" y="4120804"/>
            <a:ext cx="95731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Times"/>
                <a:ea typeface="Times"/>
                <a:cs typeface="Times"/>
                <a:sym typeface="Times"/>
              </a:rPr>
              <a:t>Sửa chữa</a:t>
            </a:r>
            <a:endParaRPr sz="1600">
              <a:solidFill>
                <a:schemeClr val="dk1"/>
              </a:solidFill>
              <a:latin typeface="Times"/>
              <a:ea typeface="Times"/>
              <a:cs typeface="Times"/>
              <a:sym typeface="Times"/>
            </a:endParaRPr>
          </a:p>
        </p:txBody>
      </p:sp>
      <p:sp>
        <p:nvSpPr>
          <p:cNvPr id="209" name="Google Shape;209;p8"/>
          <p:cNvSpPr/>
          <p:nvPr/>
        </p:nvSpPr>
        <p:spPr>
          <a:xfrm rot="-5400000">
            <a:off x="6806877" y="4926938"/>
            <a:ext cx="799632" cy="223511"/>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210" name="Google Shape;210;p8"/>
          <p:cNvSpPr txBox="1"/>
          <p:nvPr/>
        </p:nvSpPr>
        <p:spPr>
          <a:xfrm>
            <a:off x="6757691" y="5417469"/>
            <a:ext cx="1176925"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chemeClr val="dk1"/>
                </a:solidFill>
                <a:latin typeface="Meiryo"/>
                <a:ea typeface="Meiryo"/>
                <a:cs typeface="Meiryo"/>
                <a:sym typeface="Meiryo"/>
              </a:rPr>
              <a:t>NAD+</a:t>
            </a:r>
            <a:endParaRPr b="1" sz="2500">
              <a:solidFill>
                <a:schemeClr val="dk1"/>
              </a:solidFill>
              <a:latin typeface="Meiryo"/>
              <a:ea typeface="Meiryo"/>
              <a:cs typeface="Meiryo"/>
              <a:sym typeface="Meiryo"/>
            </a:endParaRPr>
          </a:p>
        </p:txBody>
      </p:sp>
      <p:sp>
        <p:nvSpPr>
          <p:cNvPr id="211" name="Google Shape;211;p8"/>
          <p:cNvSpPr txBox="1"/>
          <p:nvPr/>
        </p:nvSpPr>
        <p:spPr>
          <a:xfrm>
            <a:off x="3774776" y="5438510"/>
            <a:ext cx="112434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chemeClr val="dk1"/>
                </a:solidFill>
                <a:latin typeface="Meiryo"/>
                <a:ea typeface="Meiryo"/>
                <a:cs typeface="Meiryo"/>
                <a:sym typeface="Meiryo"/>
              </a:rPr>
              <a:t>PARP</a:t>
            </a:r>
            <a:endParaRPr b="1" sz="2500">
              <a:solidFill>
                <a:schemeClr val="dk1"/>
              </a:solidFill>
              <a:latin typeface="Meiryo"/>
              <a:ea typeface="Meiryo"/>
              <a:cs typeface="Meiryo"/>
              <a:sym typeface="Meiryo"/>
            </a:endParaRPr>
          </a:p>
        </p:txBody>
      </p:sp>
      <p:sp>
        <p:nvSpPr>
          <p:cNvPr id="212" name="Google Shape;212;p8"/>
          <p:cNvSpPr/>
          <p:nvPr/>
        </p:nvSpPr>
        <p:spPr>
          <a:xfrm rot="-5400000">
            <a:off x="3802049" y="4926937"/>
            <a:ext cx="799632" cy="223511"/>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213" name="Google Shape;213;p8"/>
          <p:cNvSpPr txBox="1"/>
          <p:nvPr/>
        </p:nvSpPr>
        <p:spPr>
          <a:xfrm>
            <a:off x="5545679" y="5153876"/>
            <a:ext cx="620683"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000">
                <a:solidFill>
                  <a:schemeClr val="dk1"/>
                </a:solidFill>
                <a:latin typeface="Meiryo"/>
                <a:ea typeface="Meiryo"/>
                <a:cs typeface="Meiryo"/>
                <a:sym typeface="Meiryo"/>
              </a:rPr>
              <a:t>&gt;</a:t>
            </a:r>
            <a:endParaRPr b="1" sz="5000">
              <a:solidFill>
                <a:schemeClr val="dk1"/>
              </a:solidFill>
              <a:latin typeface="Meiryo"/>
              <a:ea typeface="Meiryo"/>
              <a:cs typeface="Meiryo"/>
              <a:sym typeface="Meiryo"/>
            </a:endParaRPr>
          </a:p>
        </p:txBody>
      </p:sp>
      <p:sp>
        <p:nvSpPr>
          <p:cNvPr id="214" name="Google Shape;214;p8"/>
          <p:cNvSpPr/>
          <p:nvPr/>
        </p:nvSpPr>
        <p:spPr>
          <a:xfrm>
            <a:off x="485050" y="4638876"/>
            <a:ext cx="695325" cy="1255647"/>
          </a:xfrm>
          <a:prstGeom prst="roundRect">
            <a:avLst>
              <a:gd fmla="val 16667" name="adj"/>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00">
                <a:solidFill>
                  <a:schemeClr val="lt1"/>
                </a:solidFill>
                <a:latin typeface="Meiryo"/>
                <a:ea typeface="Meiryo"/>
                <a:cs typeface="Meiryo"/>
                <a:sym typeface="Meiryo"/>
              </a:rPr>
              <a:t>NAD+</a:t>
            </a:r>
            <a:endParaRPr sz="1000">
              <a:solidFill>
                <a:schemeClr val="lt1"/>
              </a:solidFill>
              <a:latin typeface="Meiryo"/>
              <a:ea typeface="Meiryo"/>
              <a:cs typeface="Meiryo"/>
              <a:sym typeface="Meiryo"/>
            </a:endParaRPr>
          </a:p>
        </p:txBody>
      </p:sp>
      <p:sp>
        <p:nvSpPr>
          <p:cNvPr id="215" name="Google Shape;215;p8"/>
          <p:cNvSpPr/>
          <p:nvPr/>
        </p:nvSpPr>
        <p:spPr>
          <a:xfrm>
            <a:off x="1341131" y="5153876"/>
            <a:ext cx="695325" cy="761688"/>
          </a:xfrm>
          <a:prstGeom prst="roundRect">
            <a:avLst>
              <a:gd fmla="val 16667" name="adj"/>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00">
                <a:solidFill>
                  <a:schemeClr val="lt1"/>
                </a:solidFill>
                <a:latin typeface="Meiryo"/>
                <a:ea typeface="Meiryo"/>
                <a:cs typeface="Meiryo"/>
                <a:sym typeface="Meiryo"/>
              </a:rPr>
              <a:t>NAD+</a:t>
            </a:r>
            <a:endParaRPr sz="1000">
              <a:solidFill>
                <a:schemeClr val="lt1"/>
              </a:solidFill>
              <a:latin typeface="Meiryo"/>
              <a:ea typeface="Meiryo"/>
              <a:cs typeface="Meiryo"/>
              <a:sym typeface="Meiryo"/>
            </a:endParaRPr>
          </a:p>
          <a:p>
            <a:pPr indent="0" lvl="0" marL="0" marR="0" rtl="0" algn="ctr">
              <a:spcBef>
                <a:spcPts val="0"/>
              </a:spcBef>
              <a:spcAft>
                <a:spcPts val="0"/>
              </a:spcAft>
              <a:buNone/>
            </a:pPr>
            <a:r>
              <a:t/>
            </a:r>
            <a:endParaRPr sz="1000">
              <a:solidFill>
                <a:schemeClr val="lt1"/>
              </a:solidFill>
              <a:latin typeface="Meiryo"/>
              <a:ea typeface="Meiryo"/>
              <a:cs typeface="Meiryo"/>
              <a:sym typeface="Meiryo"/>
            </a:endParaRPr>
          </a:p>
        </p:txBody>
      </p:sp>
      <p:sp>
        <p:nvSpPr>
          <p:cNvPr id="216" name="Google Shape;216;p8"/>
          <p:cNvSpPr/>
          <p:nvPr/>
        </p:nvSpPr>
        <p:spPr>
          <a:xfrm>
            <a:off x="2150876" y="5666076"/>
            <a:ext cx="695325" cy="223511"/>
          </a:xfrm>
          <a:prstGeom prst="roundRect">
            <a:avLst>
              <a:gd fmla="val 16667" name="adj"/>
            </a:avLst>
          </a:prstGeom>
          <a:solidFill>
            <a:schemeClr val="accent1"/>
          </a:solidFill>
          <a:ln cap="flat" cmpd="sng" w="12700">
            <a:solidFill>
              <a:srgbClr val="52403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Meiryo"/>
                <a:ea typeface="Meiryo"/>
                <a:cs typeface="Meiryo"/>
                <a:sym typeface="Meiryo"/>
              </a:rPr>
              <a:t>NAD+</a:t>
            </a:r>
            <a:endParaRPr sz="700">
              <a:solidFill>
                <a:schemeClr val="lt1"/>
              </a:solidFill>
              <a:latin typeface="Meiryo"/>
              <a:ea typeface="Meiryo"/>
              <a:cs typeface="Meiryo"/>
              <a:sym typeface="Meiryo"/>
            </a:endParaRPr>
          </a:p>
        </p:txBody>
      </p:sp>
      <p:sp>
        <p:nvSpPr>
          <p:cNvPr id="217" name="Google Shape;217;p8"/>
          <p:cNvSpPr txBox="1"/>
          <p:nvPr/>
        </p:nvSpPr>
        <p:spPr>
          <a:xfrm>
            <a:off x="6089727" y="4950279"/>
            <a:ext cx="9525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a:ea typeface="Times"/>
                <a:cs typeface="Times"/>
                <a:sym typeface="Times"/>
              </a:rPr>
              <a:t>Tiêu thụ</a:t>
            </a:r>
            <a:endParaRPr sz="1800">
              <a:solidFill>
                <a:schemeClr val="dk1"/>
              </a:solidFill>
              <a:latin typeface="Times"/>
              <a:ea typeface="Times"/>
              <a:cs typeface="Times"/>
              <a:sym typeface="Times"/>
            </a:endParaRPr>
          </a:p>
        </p:txBody>
      </p:sp>
      <p:sp>
        <p:nvSpPr>
          <p:cNvPr id="218" name="Google Shape;218;p8"/>
          <p:cNvSpPr txBox="1"/>
          <p:nvPr/>
        </p:nvSpPr>
        <p:spPr>
          <a:xfrm>
            <a:off x="146689" y="6581001"/>
            <a:ext cx="520411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dk1"/>
                </a:solidFill>
                <a:latin typeface="Meiryo"/>
                <a:ea typeface="Meiryo"/>
                <a:cs typeface="Meiryo"/>
                <a:sym typeface="Meiryo"/>
              </a:rPr>
              <a:t>Nguồn tài liệu sử dụng từ nmn.com được dựa trên các báo cáo khoa học</a:t>
            </a:r>
            <a:endParaRPr i="1" sz="1200">
              <a:solidFill>
                <a:schemeClr val="dk1"/>
              </a:solidFill>
              <a:latin typeface="Meiryo"/>
              <a:ea typeface="Meiryo"/>
              <a:cs typeface="Meiryo"/>
              <a:sym typeface="Meiryo"/>
            </a:endParaRPr>
          </a:p>
        </p:txBody>
      </p:sp>
      <p:pic>
        <p:nvPicPr>
          <p:cNvPr descr="ロゴ&#10;&#10;自動的に生成された説明" id="219" name="Google Shape;219;p8"/>
          <p:cNvPicPr preferRelativeResize="0"/>
          <p:nvPr/>
        </p:nvPicPr>
        <p:blipFill rotWithShape="1">
          <a:blip r:embed="rId4">
            <a:alphaModFix/>
          </a:blip>
          <a:srcRect b="0" l="0" r="0" t="0"/>
          <a:stretch/>
        </p:blipFill>
        <p:spPr>
          <a:xfrm>
            <a:off x="11062935" y="749894"/>
            <a:ext cx="446030" cy="415919"/>
          </a:xfrm>
          <a:prstGeom prst="rect">
            <a:avLst/>
          </a:prstGeom>
          <a:noFill/>
          <a:ln>
            <a:noFill/>
          </a:ln>
        </p:spPr>
      </p:pic>
      <p:sp>
        <p:nvSpPr>
          <p:cNvPr id="220" name="Google Shape;220;p8"/>
          <p:cNvSpPr txBox="1"/>
          <p:nvPr>
            <p:ph idx="11" type="ftr"/>
          </p:nvPr>
        </p:nvSpPr>
        <p:spPr>
          <a:xfrm rot="5400000">
            <a:off x="8483740" y="3848588"/>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0" st="0"/>
                                            </p:txEl>
                                          </p:spTgt>
                                        </p:tgtEl>
                                        <p:attrNameLst>
                                          <p:attrName>style.visibility</p:attrName>
                                        </p:attrNameLst>
                                      </p:cBhvr>
                                      <p:to>
                                        <p:strVal val="visible"/>
                                      </p:to>
                                    </p:set>
                                    <p:animEffect filter="fade" transition="in">
                                      <p:cBhvr>
                                        <p:cTn dur="500"/>
                                        <p:tgtEl>
                                          <p:spTgt spid="1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500"/>
                                        <p:tgtEl>
                                          <p:spTgt spid="199"/>
                                        </p:tgtEl>
                                      </p:cBhvr>
                                    </p:animEffec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5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500"/>
                                        <p:tgtEl>
                                          <p:spTgt spid="201"/>
                                        </p:tgtEl>
                                      </p:cBhvr>
                                    </p:animEffect>
                                  </p:childTnLst>
                                </p:cTn>
                              </p:par>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500"/>
                                        <p:tgtEl>
                                          <p:spTgt spid="211"/>
                                        </p:tgtEl>
                                      </p:cBhvr>
                                    </p:animEffect>
                                  </p:childTnLst>
                                </p:cTn>
                              </p:par>
                              <p:par>
                                <p:cTn fill="hold" nodeType="with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par>
                                <p:cTn fill="hold" nodeType="with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9"/>
          <p:cNvPicPr preferRelativeResize="0"/>
          <p:nvPr>
            <p:ph idx="1" type="body"/>
          </p:nvPr>
        </p:nvPicPr>
        <p:blipFill rotWithShape="1">
          <a:blip r:embed="rId3">
            <a:alphaModFix/>
          </a:blip>
          <a:srcRect b="0" l="0" r="0" t="0"/>
          <a:stretch/>
        </p:blipFill>
        <p:spPr>
          <a:xfrm>
            <a:off x="1947718" y="1093128"/>
            <a:ext cx="7559675" cy="3959225"/>
          </a:xfrm>
          <a:prstGeom prst="rect">
            <a:avLst/>
          </a:prstGeom>
          <a:noFill/>
          <a:ln>
            <a:noFill/>
          </a:ln>
        </p:spPr>
      </p:pic>
      <p:sp>
        <p:nvSpPr>
          <p:cNvPr id="226" name="Google Shape;226;p9"/>
          <p:cNvSpPr txBox="1"/>
          <p:nvPr/>
        </p:nvSpPr>
        <p:spPr>
          <a:xfrm>
            <a:off x="3047011" y="908462"/>
            <a:ext cx="60979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rgbClr val="1D1D1F"/>
                </a:solidFill>
                <a:latin typeface="Roboto"/>
                <a:ea typeface="Roboto"/>
                <a:cs typeface="Roboto"/>
                <a:sym typeface="Roboto"/>
              </a:rPr>
              <a:t>Sơ đồ về cách PARP1 giúp sửa chữa DNA bị hỏng</a:t>
            </a:r>
            <a:endParaRPr/>
          </a:p>
        </p:txBody>
      </p:sp>
      <p:sp>
        <p:nvSpPr>
          <p:cNvPr id="227" name="Google Shape;227;p9"/>
          <p:cNvSpPr txBox="1"/>
          <p:nvPr/>
        </p:nvSpPr>
        <p:spPr>
          <a:xfrm>
            <a:off x="169910" y="6461059"/>
            <a:ext cx="520411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lt1"/>
                </a:solidFill>
                <a:latin typeface="Meiryo"/>
                <a:ea typeface="Meiryo"/>
                <a:cs typeface="Meiryo"/>
                <a:sym typeface="Meiryo"/>
              </a:rPr>
              <a:t>Nguồn tài liệu sử dụng từ nmn.com được dựa trên các báo cáo khoa học</a:t>
            </a:r>
            <a:endParaRPr i="1" sz="1200">
              <a:solidFill>
                <a:schemeClr val="lt1"/>
              </a:solidFill>
              <a:latin typeface="Meiryo"/>
              <a:ea typeface="Meiryo"/>
              <a:cs typeface="Meiryo"/>
              <a:sym typeface="Meiryo"/>
            </a:endParaRPr>
          </a:p>
        </p:txBody>
      </p:sp>
      <p:pic>
        <p:nvPicPr>
          <p:cNvPr descr="ロゴ&#10;&#10;自動的に生成された説明" id="228" name="Google Shape;228;p9"/>
          <p:cNvPicPr preferRelativeResize="0"/>
          <p:nvPr/>
        </p:nvPicPr>
        <p:blipFill rotWithShape="1">
          <a:blip r:embed="rId4">
            <a:alphaModFix/>
          </a:blip>
          <a:srcRect b="0" l="0" r="0" t="0"/>
          <a:stretch/>
        </p:blipFill>
        <p:spPr>
          <a:xfrm>
            <a:off x="11078385" y="492543"/>
            <a:ext cx="446030" cy="415919"/>
          </a:xfrm>
          <a:prstGeom prst="rect">
            <a:avLst/>
          </a:prstGeom>
          <a:noFill/>
          <a:ln>
            <a:noFill/>
          </a:ln>
        </p:spPr>
      </p:pic>
      <p:sp>
        <p:nvSpPr>
          <p:cNvPr id="229" name="Google Shape;229;p9"/>
          <p:cNvSpPr txBox="1"/>
          <p:nvPr>
            <p:ph idx="11" type="ftr"/>
          </p:nvPr>
        </p:nvSpPr>
        <p:spPr>
          <a:xfrm rot="5400000">
            <a:off x="8458737" y="3476287"/>
            <a:ext cx="5604420" cy="365125"/>
          </a:xfrm>
          <a:prstGeom prst="rect">
            <a:avLst/>
          </a:prstGeom>
          <a:noFill/>
          <a:ln>
            <a:noFill/>
          </a:ln>
        </p:spPr>
        <p:txBody>
          <a:bodyPr anchorCtr="0" anchor="ctr" bIns="91425" lIns="109725" spcFirstLastPara="1" rIns="109725" wrap="square" tIns="109725">
            <a:noAutofit/>
          </a:bodyPr>
          <a:lstStyle/>
          <a:p>
            <a:pPr indent="0" lvl="0" marL="0" rtl="0" algn="l">
              <a:spcBef>
                <a:spcPts val="0"/>
              </a:spcBef>
              <a:spcAft>
                <a:spcPts val="0"/>
              </a:spcAft>
              <a:buNone/>
            </a:pPr>
            <a:r>
              <a:rPr lang="en-US" sz="1200"/>
              <a:t>NICHIEI ASIA- TPNC &amp; MỸ PHẨM NHẬT BẢN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emoVTI">
  <a:themeElements>
    <a:clrScheme name="AnalogousFromLightSeedLeftStep">
      <a:dk1>
        <a:srgbClr val="000000"/>
      </a:dk1>
      <a:lt1>
        <a:srgbClr val="FFFFFF"/>
      </a:lt1>
      <a:dk2>
        <a:srgbClr val="41243E"/>
      </a:dk2>
      <a:lt2>
        <a:srgbClr val="E2E6E8"/>
      </a:lt2>
      <a:accent1>
        <a:srgbClr val="C39983"/>
      </a:accent1>
      <a:accent2>
        <a:srgbClr val="BF7A7F"/>
      </a:accent2>
      <a:accent3>
        <a:srgbClr val="CB92AE"/>
      </a:accent3>
      <a:accent4>
        <a:srgbClr val="BF7AB9"/>
      </a:accent4>
      <a:accent5>
        <a:srgbClr val="B892CB"/>
      </a:accent5>
      <a:accent6>
        <a:srgbClr val="8B7ABF"/>
      </a:accent6>
      <a:hlink>
        <a:srgbClr val="5B879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2023-07-20T07:31:38Z</dcterms:created>
  <dc:creator>Nhi Do</dc:creator>
</cp:coreProperties>
</file>